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8.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9.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0.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11.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2.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13.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14.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15.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9" r:id="rId3"/>
    <p:sldId id="260" r:id="rId4"/>
    <p:sldId id="267" r:id="rId5"/>
    <p:sldId id="273" r:id="rId6"/>
    <p:sldId id="274" r:id="rId7"/>
    <p:sldId id="275" r:id="rId8"/>
    <p:sldId id="277" r:id="rId9"/>
    <p:sldId id="268" r:id="rId10"/>
    <p:sldId id="278" r:id="rId11"/>
    <p:sldId id="279" r:id="rId12"/>
    <p:sldId id="282" r:id="rId13"/>
    <p:sldId id="283" r:id="rId14"/>
    <p:sldId id="284" r:id="rId15"/>
    <p:sldId id="266" r:id="rId16"/>
    <p:sldId id="272"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n, Joséane" initials="C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41733"/>
    <a:srgbClr val="3DC1D0"/>
    <a:srgbClr val="8CC63F"/>
    <a:srgbClr val="E6E7E8"/>
    <a:srgbClr val="B3125B"/>
    <a:srgbClr val="991855"/>
    <a:srgbClr val="5BC1C9"/>
    <a:srgbClr val="05A5B7"/>
    <a:srgbClr val="86C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92869" autoAdjust="0"/>
  </p:normalViewPr>
  <p:slideViewPr>
    <p:cSldViewPr snapToGrid="0">
      <p:cViewPr varScale="1">
        <p:scale>
          <a:sx n="69" d="100"/>
          <a:sy n="69" d="100"/>
        </p:scale>
        <p:origin x="139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221782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3013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6202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4521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9469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3466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1469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7513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sz="1100" dirty="0" smtClean="0">
                <a:latin typeface="Arial Unicode MS" panose="020B0604020202020204" pitchFamily="34" charset="-128"/>
                <a:ea typeface="Arial Unicode MS" panose="020B0604020202020204" pitchFamily="34" charset="-128"/>
                <a:cs typeface="Arial Unicode MS" panose="020B0604020202020204" pitchFamily="34" charset="-128"/>
              </a:rPr>
              <a:t>Ce matériel pédagogique a été conçu et produit par l’équipe de Vox populi : Ta démocratie à l’école! Le téléchargement et la reproduction sans but commercial sont autorisés à condition que le crédit suivant soit inscrit : ©Vox populi : Ta démocratie à l’école!</a:t>
            </a:r>
            <a:br>
              <a:rPr lang="fr-CA" sz="1100" dirty="0" smtClean="0">
                <a:latin typeface="Arial Unicode MS" panose="020B0604020202020204" pitchFamily="34" charset="-128"/>
                <a:ea typeface="Arial Unicode MS" panose="020B0604020202020204" pitchFamily="34" charset="-128"/>
                <a:cs typeface="Arial Unicode MS" panose="020B0604020202020204" pitchFamily="34" charset="-128"/>
              </a:rPr>
            </a:br>
            <a:endParaRPr lang="fr-CA" sz="11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643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6512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220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857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9269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5106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821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9828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6357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png"/><Relationship Id="rId4" Type="http://schemas.openxmlformats.org/officeDocument/2006/relationships/tags" Target="../tags/tag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slideLayout" Target="../slideLayouts/slideLayout2.xml"/><Relationship Id="rId18" Type="http://schemas.openxmlformats.org/officeDocument/2006/relationships/image" Target="../media/image10.png"/><Relationship Id="rId3" Type="http://schemas.openxmlformats.org/officeDocument/2006/relationships/tags" Target="../tags/tag122.xml"/><Relationship Id="rId21" Type="http://schemas.openxmlformats.org/officeDocument/2006/relationships/image" Target="../media/image13.png"/><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hyperlink" Target="mailto:info@voxpopuli.quebec?subject=Module%202%20-%20le&#231;on%202.3" TargetMode="External"/><Relationship Id="rId2" Type="http://schemas.openxmlformats.org/officeDocument/2006/relationships/tags" Target="../tags/tag121.xml"/><Relationship Id="rId16" Type="http://schemas.openxmlformats.org/officeDocument/2006/relationships/image" Target="../media/image1.png"/><Relationship Id="rId20" Type="http://schemas.openxmlformats.org/officeDocument/2006/relationships/image" Target="../media/image12.png"/><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5" Type="http://schemas.openxmlformats.org/officeDocument/2006/relationships/tags" Target="../tags/tag124.xml"/><Relationship Id="rId15" Type="http://schemas.openxmlformats.org/officeDocument/2006/relationships/image" Target="../media/image5.png"/><Relationship Id="rId23" Type="http://schemas.openxmlformats.org/officeDocument/2006/relationships/image" Target="../media/image19.png"/><Relationship Id="rId10" Type="http://schemas.openxmlformats.org/officeDocument/2006/relationships/tags" Target="../tags/tag129.xml"/><Relationship Id="rId19" Type="http://schemas.openxmlformats.org/officeDocument/2006/relationships/image" Target="../media/image11.png"/><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notesSlide" Target="../notesSlides/notesSlide10.xml"/><Relationship Id="rId22"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image" Target="../media/image1.png"/><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image" Target="../media/image5.png"/><Relationship Id="rId2" Type="http://schemas.openxmlformats.org/officeDocument/2006/relationships/tags" Target="../tags/tag133.xml"/><Relationship Id="rId16" Type="http://schemas.openxmlformats.org/officeDocument/2006/relationships/image" Target="../media/image8.png"/><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notesSlide" Target="../notesSlides/notesSlide11.xml"/><Relationship Id="rId5" Type="http://schemas.openxmlformats.org/officeDocument/2006/relationships/tags" Target="../tags/tag136.xml"/><Relationship Id="rId15" Type="http://schemas.openxmlformats.org/officeDocument/2006/relationships/image" Target="../media/image7.png"/><Relationship Id="rId10" Type="http://schemas.openxmlformats.org/officeDocument/2006/relationships/slideLayout" Target="../slideLayouts/slideLayout2.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hyperlink" Target="mailto:info@voxpopuli.quebec?subject=Module%202%20-%20le&#231;on%202.3" TargetMode="External"/></Relationships>
</file>

<file path=ppt/slides/_rels/slide12.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hyperlink" Target="mailto:info@voxpopuli.quebec?subject=Module%202%20-%20le&#231;on%202.3" TargetMode="Externa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image" Target="../media/image1.png"/><Relationship Id="rId2" Type="http://schemas.openxmlformats.org/officeDocument/2006/relationships/tags" Target="../tags/tag142.xml"/><Relationship Id="rId16" Type="http://schemas.openxmlformats.org/officeDocument/2006/relationships/image" Target="../media/image5.png"/><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notesSlide" Target="../notesSlides/notesSlide12.xml"/><Relationship Id="rId10" Type="http://schemas.openxmlformats.org/officeDocument/2006/relationships/tags" Target="../tags/tag150.xml"/><Relationship Id="rId19" Type="http://schemas.openxmlformats.org/officeDocument/2006/relationships/image" Target="../media/image9.gif"/><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18" Type="http://schemas.openxmlformats.org/officeDocument/2006/relationships/hyperlink" Target="mailto:info@voxpopuli.quebec?subject=Module%202%20-%20le&#231;on%202.3" TargetMode="Externa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tags" Target="../tags/tag165.xml"/><Relationship Id="rId17" Type="http://schemas.openxmlformats.org/officeDocument/2006/relationships/image" Target="../media/image1.png"/><Relationship Id="rId2" Type="http://schemas.openxmlformats.org/officeDocument/2006/relationships/tags" Target="../tags/tag155.xml"/><Relationship Id="rId16" Type="http://schemas.openxmlformats.org/officeDocument/2006/relationships/image" Target="../media/image5.png"/><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5" Type="http://schemas.openxmlformats.org/officeDocument/2006/relationships/tags" Target="../tags/tag158.xml"/><Relationship Id="rId15" Type="http://schemas.openxmlformats.org/officeDocument/2006/relationships/notesSlide" Target="../notesSlides/notesSlide13.xml"/><Relationship Id="rId10" Type="http://schemas.openxmlformats.org/officeDocument/2006/relationships/tags" Target="../tags/tag163.xml"/><Relationship Id="rId19" Type="http://schemas.openxmlformats.org/officeDocument/2006/relationships/image" Target="../media/image9.gif"/><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tags" Target="../tags/tag179.xml"/><Relationship Id="rId18" Type="http://schemas.openxmlformats.org/officeDocument/2006/relationships/hyperlink" Target="mailto:info@voxpopuli.quebec?subject=Module%202%20-%20le&#231;on%202.3" TargetMode="Externa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tags" Target="../tags/tag178.xml"/><Relationship Id="rId17" Type="http://schemas.openxmlformats.org/officeDocument/2006/relationships/image" Target="../media/image1.png"/><Relationship Id="rId2" Type="http://schemas.openxmlformats.org/officeDocument/2006/relationships/tags" Target="../tags/tag168.xml"/><Relationship Id="rId16" Type="http://schemas.openxmlformats.org/officeDocument/2006/relationships/image" Target="../media/image5.png"/><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5" Type="http://schemas.openxmlformats.org/officeDocument/2006/relationships/notesSlide" Target="../notesSlides/notesSlide14.xml"/><Relationship Id="rId10" Type="http://schemas.openxmlformats.org/officeDocument/2006/relationships/tags" Target="../tags/tag176.xml"/><Relationship Id="rId19" Type="http://schemas.openxmlformats.org/officeDocument/2006/relationships/image" Target="../media/image9.gif"/><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tags" Target="../tags/tag192.xml"/><Relationship Id="rId18" Type="http://schemas.openxmlformats.org/officeDocument/2006/relationships/image" Target="../media/image6.png"/><Relationship Id="rId3" Type="http://schemas.openxmlformats.org/officeDocument/2006/relationships/tags" Target="../tags/tag182.xml"/><Relationship Id="rId21" Type="http://schemas.openxmlformats.org/officeDocument/2006/relationships/hyperlink" Target="http://voxpopuli.quebec/outils.php" TargetMode="External"/><Relationship Id="rId7" Type="http://schemas.openxmlformats.org/officeDocument/2006/relationships/tags" Target="../tags/tag186.xml"/><Relationship Id="rId12" Type="http://schemas.openxmlformats.org/officeDocument/2006/relationships/tags" Target="../tags/tag191.xml"/><Relationship Id="rId17" Type="http://schemas.openxmlformats.org/officeDocument/2006/relationships/notesSlide" Target="../notesSlides/notesSlide15.xml"/><Relationship Id="rId2" Type="http://schemas.openxmlformats.org/officeDocument/2006/relationships/tags" Target="../tags/tag181.xml"/><Relationship Id="rId16" Type="http://schemas.openxmlformats.org/officeDocument/2006/relationships/slideLayout" Target="../slideLayouts/slideLayout1.xml"/><Relationship Id="rId20" Type="http://schemas.openxmlformats.org/officeDocument/2006/relationships/hyperlink" Target="http://voxpopuli.quebec/formations/module2_determiner.php" TargetMode="Externa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24" Type="http://schemas.openxmlformats.org/officeDocument/2006/relationships/image" Target="../media/image3.png"/><Relationship Id="rId5" Type="http://schemas.openxmlformats.org/officeDocument/2006/relationships/tags" Target="../tags/tag184.xml"/><Relationship Id="rId15" Type="http://schemas.openxmlformats.org/officeDocument/2006/relationships/tags" Target="../tags/tag194.xml"/><Relationship Id="rId23" Type="http://schemas.openxmlformats.org/officeDocument/2006/relationships/hyperlink" Target="mailto:info@voxpopuli.quebec?subject=Module%202%20-%20le&#231;on%202.3" TargetMode="External"/><Relationship Id="rId10" Type="http://schemas.openxmlformats.org/officeDocument/2006/relationships/tags" Target="../tags/tag189.xml"/><Relationship Id="rId19" Type="http://schemas.openxmlformats.org/officeDocument/2006/relationships/image" Target="../media/image4.png"/><Relationship Id="rId4" Type="http://schemas.openxmlformats.org/officeDocument/2006/relationships/tags" Target="../tags/tag183.xml"/><Relationship Id="rId9" Type="http://schemas.openxmlformats.org/officeDocument/2006/relationships/tags" Target="../tags/tag188.xml"/><Relationship Id="rId14" Type="http://schemas.openxmlformats.org/officeDocument/2006/relationships/tags" Target="../tags/tag193.xml"/><Relationship Id="rId22"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image" Target="../media/image21.png"/><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image" Target="../media/image1.png"/><Relationship Id="rId5" Type="http://schemas.openxmlformats.org/officeDocument/2006/relationships/tags" Target="../tags/tag199.xml"/><Relationship Id="rId10" Type="http://schemas.openxmlformats.org/officeDocument/2006/relationships/image" Target="../media/image20.png"/><Relationship Id="rId4" Type="http://schemas.openxmlformats.org/officeDocument/2006/relationships/tags" Target="../tags/tag198.xml"/><Relationship Id="rId9"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notesSlide" Target="../notesSlides/notesSlide2.xml"/><Relationship Id="rId3" Type="http://schemas.openxmlformats.org/officeDocument/2006/relationships/tags" Target="../tags/tag10.xml"/><Relationship Id="rId21" Type="http://schemas.openxmlformats.org/officeDocument/2006/relationships/image" Target="../media/image4.png"/><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slideLayout" Target="../slideLayouts/slideLayout2.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image" Target="../media/image3.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hyperlink" Target="mailto:info@voxpopuli.quebec?subject=Module%202%20-%20le&#231;on%202.3" TargetMode="Externa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image" Target="../media/image1.png"/><Relationship Id="rId10" Type="http://schemas.openxmlformats.org/officeDocument/2006/relationships/tags" Target="../tags/tag17.xml"/><Relationship Id="rId19" Type="http://schemas.openxmlformats.org/officeDocument/2006/relationships/image" Target="../media/image2.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notesSlide" Target="../notesSlides/notesSlide3.xml"/><Relationship Id="rId3" Type="http://schemas.openxmlformats.org/officeDocument/2006/relationships/tags" Target="../tags/tag26.xml"/><Relationship Id="rId21" Type="http://schemas.openxmlformats.org/officeDocument/2006/relationships/image" Target="../media/image1.png"/><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slideLayout" Target="../slideLayouts/slideLayout2.xml"/><Relationship Id="rId2" Type="http://schemas.openxmlformats.org/officeDocument/2006/relationships/tags" Target="../tags/tag25.xml"/><Relationship Id="rId16" Type="http://schemas.openxmlformats.org/officeDocument/2006/relationships/tags" Target="../tags/tag39.xml"/><Relationship Id="rId20" Type="http://schemas.openxmlformats.org/officeDocument/2006/relationships/image" Target="../media/image5.png"/><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24" Type="http://schemas.openxmlformats.org/officeDocument/2006/relationships/hyperlink" Target="mailto:info@voxpopuli.quebec?subject=Module%202%20-%20le&#231;on%202.3" TargetMode="External"/><Relationship Id="rId5" Type="http://schemas.openxmlformats.org/officeDocument/2006/relationships/tags" Target="../tags/tag28.xml"/><Relationship Id="rId15" Type="http://schemas.openxmlformats.org/officeDocument/2006/relationships/tags" Target="../tags/tag38.xml"/><Relationship Id="rId23" Type="http://schemas.openxmlformats.org/officeDocument/2006/relationships/image" Target="../media/image4.png"/><Relationship Id="rId10" Type="http://schemas.openxmlformats.org/officeDocument/2006/relationships/tags" Target="../tags/tag33.xml"/><Relationship Id="rId19" Type="http://schemas.openxmlformats.org/officeDocument/2006/relationships/image" Target="../media/image3.png"/><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 Id="rId22"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1.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5.png"/><Relationship Id="rId2" Type="http://schemas.openxmlformats.org/officeDocument/2006/relationships/tags" Target="../tags/tag41.xml"/><Relationship Id="rId16" Type="http://schemas.openxmlformats.org/officeDocument/2006/relationships/hyperlink" Target="mailto:info@voxpopuli.quebec?subject=Module%202%20-%20le&#231;on%202.3" TargetMode="Externa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notesSlide" Target="../notesSlides/notesSlide4.xml"/><Relationship Id="rId5" Type="http://schemas.openxmlformats.org/officeDocument/2006/relationships/tags" Target="../tags/tag44.xml"/><Relationship Id="rId15" Type="http://schemas.openxmlformats.org/officeDocument/2006/relationships/image" Target="../media/image8.png"/><Relationship Id="rId10" Type="http://schemas.openxmlformats.org/officeDocument/2006/relationships/slideLayout" Target="../slideLayouts/slideLayout2.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notesSlide" Target="../notesSlides/notesSlide5.xml"/><Relationship Id="rId18" Type="http://schemas.openxmlformats.org/officeDocument/2006/relationships/hyperlink" Target="http://voxpopuli.quebec/index.php" TargetMode="Externa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slideLayout" Target="../slideLayouts/slideLayout2.xml"/><Relationship Id="rId17" Type="http://schemas.openxmlformats.org/officeDocument/2006/relationships/hyperlink" Target="http://voxpopuli.quebec/outils.php" TargetMode="External"/><Relationship Id="rId2" Type="http://schemas.openxmlformats.org/officeDocument/2006/relationships/tags" Target="../tags/tag50.xml"/><Relationship Id="rId16" Type="http://schemas.openxmlformats.org/officeDocument/2006/relationships/hyperlink" Target="mailto:info@voxpopuli.quebec?subject=Module%202%20-%20le&#231;on%202.3" TargetMode="Externa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image" Target="../media/image1.png"/><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18" Type="http://schemas.openxmlformats.org/officeDocument/2006/relationships/slideLayout" Target="../slideLayouts/slideLayout2.xml"/><Relationship Id="rId3" Type="http://schemas.openxmlformats.org/officeDocument/2006/relationships/tags" Target="../tags/tag62.xml"/><Relationship Id="rId21" Type="http://schemas.openxmlformats.org/officeDocument/2006/relationships/image" Target="../media/image1.png"/><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tags" Target="../tags/tag76.xml"/><Relationship Id="rId2" Type="http://schemas.openxmlformats.org/officeDocument/2006/relationships/tags" Target="../tags/tag61.xml"/><Relationship Id="rId16" Type="http://schemas.openxmlformats.org/officeDocument/2006/relationships/tags" Target="../tags/tag75.xml"/><Relationship Id="rId20" Type="http://schemas.openxmlformats.org/officeDocument/2006/relationships/image" Target="../media/image5.png"/><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tags" Target="../tags/tag74.xml"/><Relationship Id="rId23" Type="http://schemas.openxmlformats.org/officeDocument/2006/relationships/image" Target="../media/image9.gif"/><Relationship Id="rId10" Type="http://schemas.openxmlformats.org/officeDocument/2006/relationships/tags" Target="../tags/tag69.xml"/><Relationship Id="rId19" Type="http://schemas.openxmlformats.org/officeDocument/2006/relationships/notesSlide" Target="../notesSlides/notesSlide6.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 Id="rId22" Type="http://schemas.openxmlformats.org/officeDocument/2006/relationships/hyperlink" Target="mailto:info@voxpopuli.quebec?subject=Module%202%20-%20le&#231;on%202.3" TargetMode="External"/></Relationships>
</file>

<file path=ppt/slides/_rels/slide7.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image" Target="../media/image10.png"/><Relationship Id="rId3" Type="http://schemas.openxmlformats.org/officeDocument/2006/relationships/tags" Target="../tags/tag79.xml"/><Relationship Id="rId21" Type="http://schemas.openxmlformats.org/officeDocument/2006/relationships/image" Target="../media/image13.png"/><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notesSlide" Target="../notesSlides/notesSlide7.xml"/><Relationship Id="rId25" Type="http://schemas.openxmlformats.org/officeDocument/2006/relationships/hyperlink" Target="mailto:info@voxpopuli.quebec?subject=Module%202%20-%20le&#231;on%202.3" TargetMode="External"/><Relationship Id="rId2" Type="http://schemas.openxmlformats.org/officeDocument/2006/relationships/tags" Target="../tags/tag78.xml"/><Relationship Id="rId16" Type="http://schemas.openxmlformats.org/officeDocument/2006/relationships/slideLayout" Target="../slideLayouts/slideLayout2.xml"/><Relationship Id="rId20" Type="http://schemas.openxmlformats.org/officeDocument/2006/relationships/image" Target="../media/image12.png"/><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24" Type="http://schemas.openxmlformats.org/officeDocument/2006/relationships/image" Target="../media/image1.png"/><Relationship Id="rId5" Type="http://schemas.openxmlformats.org/officeDocument/2006/relationships/tags" Target="../tags/tag81.xml"/><Relationship Id="rId15" Type="http://schemas.openxmlformats.org/officeDocument/2006/relationships/tags" Target="../tags/tag91.xml"/><Relationship Id="rId23" Type="http://schemas.openxmlformats.org/officeDocument/2006/relationships/image" Target="../media/image5.png"/><Relationship Id="rId10" Type="http://schemas.openxmlformats.org/officeDocument/2006/relationships/tags" Target="../tags/tag86.xml"/><Relationship Id="rId19" Type="http://schemas.openxmlformats.org/officeDocument/2006/relationships/image" Target="../media/image11.png"/><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5.png"/><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notesSlide" Target="../notesSlides/notesSlide8.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slideLayout" Target="../slideLayouts/slideLayout2.xml"/><Relationship Id="rId5" Type="http://schemas.openxmlformats.org/officeDocument/2006/relationships/tags" Target="../tags/tag96.xml"/><Relationship Id="rId15" Type="http://schemas.openxmlformats.org/officeDocument/2006/relationships/hyperlink" Target="mailto:info@voxpopuli.quebec?subject=Module%202%20-%20le&#231;on%202.3" TargetMode="Externa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tags" Target="../tags/tag114.xml"/><Relationship Id="rId18" Type="http://schemas.openxmlformats.org/officeDocument/2006/relationships/tags" Target="../tags/tag119.xml"/><Relationship Id="rId26" Type="http://schemas.openxmlformats.org/officeDocument/2006/relationships/image" Target="../media/image17.png"/><Relationship Id="rId3" Type="http://schemas.openxmlformats.org/officeDocument/2006/relationships/tags" Target="../tags/tag104.xml"/><Relationship Id="rId21" Type="http://schemas.openxmlformats.org/officeDocument/2006/relationships/image" Target="../media/image1.png"/><Relationship Id="rId7" Type="http://schemas.openxmlformats.org/officeDocument/2006/relationships/tags" Target="../tags/tag108.xml"/><Relationship Id="rId12" Type="http://schemas.openxmlformats.org/officeDocument/2006/relationships/tags" Target="../tags/tag113.xml"/><Relationship Id="rId17" Type="http://schemas.openxmlformats.org/officeDocument/2006/relationships/tags" Target="../tags/tag118.xml"/><Relationship Id="rId25" Type="http://schemas.openxmlformats.org/officeDocument/2006/relationships/image" Target="../media/image16.png"/><Relationship Id="rId2" Type="http://schemas.openxmlformats.org/officeDocument/2006/relationships/tags" Target="../tags/tag103.xml"/><Relationship Id="rId16" Type="http://schemas.openxmlformats.org/officeDocument/2006/relationships/tags" Target="../tags/tag117.xml"/><Relationship Id="rId20" Type="http://schemas.openxmlformats.org/officeDocument/2006/relationships/notesSlide" Target="../notesSlides/notesSlide9.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24" Type="http://schemas.openxmlformats.org/officeDocument/2006/relationships/image" Target="../media/image15.png"/><Relationship Id="rId5" Type="http://schemas.openxmlformats.org/officeDocument/2006/relationships/tags" Target="../tags/tag106.xml"/><Relationship Id="rId15" Type="http://schemas.openxmlformats.org/officeDocument/2006/relationships/tags" Target="../tags/tag116.xml"/><Relationship Id="rId23" Type="http://schemas.openxmlformats.org/officeDocument/2006/relationships/image" Target="../media/image9.gif"/><Relationship Id="rId10" Type="http://schemas.openxmlformats.org/officeDocument/2006/relationships/tags" Target="../tags/tag111.xml"/><Relationship Id="rId19" Type="http://schemas.openxmlformats.org/officeDocument/2006/relationships/slideLayout" Target="../slideLayouts/slideLayout2.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tags" Target="../tags/tag115.xml"/><Relationship Id="rId22" Type="http://schemas.openxmlformats.org/officeDocument/2006/relationships/hyperlink" Target="mailto:info@voxpopuli.quebec?subject=Module%202%20-%20le&#231;on%202.3" TargetMode="External"/><Relationship Id="rId27"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Rectangle 3"/>
          <p:cNvSpPr/>
          <p:nvPr>
            <p:custDataLst>
              <p:tags r:id="rId1"/>
            </p:custDataLst>
          </p:nvPr>
        </p:nvSpPr>
        <p:spPr>
          <a:xfrm>
            <a:off x="53858" y="70399"/>
            <a:ext cx="1756835" cy="6719700"/>
          </a:xfrm>
          <a:prstGeom prst="rect">
            <a:avLst/>
          </a:prstGeom>
          <a:solidFill>
            <a:srgbClr val="141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4" name="Google Shape;84;p13"/>
          <p:cNvSpPr txBox="1">
            <a:spLocks noGrp="1"/>
          </p:cNvSpPr>
          <p:nvPr>
            <p:ph type="ctrTitle"/>
            <p:custDataLst>
              <p:tags r:id="rId2"/>
            </p:custDataLst>
          </p:nvPr>
        </p:nvSpPr>
        <p:spPr>
          <a:xfrm>
            <a:off x="2254306" y="2218095"/>
            <a:ext cx="6439277" cy="152725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600"/>
              <a:buFont typeface="Arial"/>
              <a:buNone/>
            </a:pPr>
            <a:r>
              <a:rPr lang="fr-CA" sz="3200" dirty="0" smtClean="0">
                <a:latin typeface="Arial Unicode MS" panose="020B0604020202020204" pitchFamily="34" charset="-128"/>
                <a:ea typeface="Arial Unicode MS" panose="020B0604020202020204" pitchFamily="34" charset="-128"/>
                <a:cs typeface="Arial Unicode MS" panose="020B0604020202020204" pitchFamily="34" charset="-128"/>
              </a:rPr>
              <a:t>Module </a:t>
            </a:r>
            <a:r>
              <a:rPr lang="fr-CA" sz="3200" dirty="0">
                <a:latin typeface="Arial Unicode MS" panose="020B0604020202020204" pitchFamily="34" charset="-128"/>
                <a:ea typeface="Arial Unicode MS" panose="020B0604020202020204" pitchFamily="34" charset="-128"/>
                <a:cs typeface="Arial Unicode MS" panose="020B0604020202020204" pitchFamily="34" charset="-128"/>
              </a:rPr>
              <a:t>2</a:t>
            </a:r>
            <a:r>
              <a:rPr lang="fr-CA" sz="36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fr-CA" sz="3600" dirty="0">
                <a:latin typeface="Arial Unicode MS" panose="020B0604020202020204" pitchFamily="34" charset="-128"/>
                <a:ea typeface="Arial Unicode MS" panose="020B0604020202020204" pitchFamily="34" charset="-128"/>
                <a:cs typeface="Arial Unicode MS" panose="020B0604020202020204" pitchFamily="34" charset="-128"/>
              </a:rPr>
            </a:br>
            <a:r>
              <a:rPr lang="fr-CA" sz="3200" dirty="0">
                <a:latin typeface="Arial Unicode MS" panose="020B0604020202020204" pitchFamily="34" charset="-128"/>
                <a:ea typeface="Arial Unicode MS" panose="020B0604020202020204" pitchFamily="34" charset="-128"/>
                <a:cs typeface="Arial Unicode MS" panose="020B0604020202020204" pitchFamily="34" charset="-128"/>
              </a:rPr>
              <a:t>Déterminer la place du conseil d’élèves dans l’école</a:t>
            </a:r>
            <a:endParaRPr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5" name="Google Shape;85;p13"/>
          <p:cNvSpPr txBox="1">
            <a:spLocks noGrp="1"/>
          </p:cNvSpPr>
          <p:nvPr>
            <p:ph type="subTitle" idx="1"/>
            <p:custDataLst>
              <p:tags r:id="rId3"/>
            </p:custDataLst>
          </p:nvPr>
        </p:nvSpPr>
        <p:spPr>
          <a:xfrm>
            <a:off x="2382882" y="4259224"/>
            <a:ext cx="6182124" cy="8613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fr-CA" dirty="0" smtClean="0">
                <a:latin typeface="Arial Unicode MS" panose="020B0604020202020204" pitchFamily="34" charset="-128"/>
                <a:ea typeface="Arial Unicode MS" panose="020B0604020202020204" pitchFamily="34" charset="-128"/>
                <a:cs typeface="Arial Unicode MS" panose="020B0604020202020204" pitchFamily="34" charset="-128"/>
              </a:rPr>
              <a:t>Leçon 2.3</a:t>
            </a:r>
            <a:endParaRPr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lgn="ctr" rtl="0">
              <a:lnSpc>
                <a:spcPct val="90000"/>
              </a:lnSpc>
              <a:spcBef>
                <a:spcPts val="1000"/>
              </a:spcBef>
              <a:spcAft>
                <a:spcPts val="0"/>
              </a:spcAft>
              <a:buClr>
                <a:schemeClr val="dk1"/>
              </a:buClr>
              <a:buSzPts val="2400"/>
              <a:buNone/>
            </a:pPr>
            <a:r>
              <a:rPr lang="fr-CA" dirty="0" smtClean="0">
                <a:latin typeface="Arial Unicode MS" panose="020B0604020202020204" pitchFamily="34" charset="-128"/>
                <a:ea typeface="Arial Unicode MS" panose="020B0604020202020204" pitchFamily="34" charset="-128"/>
                <a:cs typeface="Arial Unicode MS" panose="020B0604020202020204" pitchFamily="34" charset="-128"/>
              </a:rPr>
              <a:t>Collaborer avec les personnes - ressources</a:t>
            </a:r>
            <a:endParaRP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Image 2"/>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225510" y="344861"/>
            <a:ext cx="1403063" cy="548274"/>
          </a:xfrm>
          <a:prstGeom prst="rect">
            <a:avLst/>
          </a:prstGeom>
        </p:spPr>
      </p:pic>
      <p:grpSp>
        <p:nvGrpSpPr>
          <p:cNvPr id="7" name="Groupe 6"/>
          <p:cNvGrpSpPr/>
          <p:nvPr>
            <p:custDataLst>
              <p:tags r:id="rId5"/>
            </p:custDataLst>
          </p:nvPr>
        </p:nvGrpSpPr>
        <p:grpSpPr>
          <a:xfrm>
            <a:off x="4645269" y="3946758"/>
            <a:ext cx="1657350" cy="82317"/>
            <a:chOff x="4505325" y="3946758"/>
            <a:chExt cx="1657350" cy="82317"/>
          </a:xfrm>
        </p:grpSpPr>
        <p:sp>
          <p:nvSpPr>
            <p:cNvPr id="5" name="Rectangle 4"/>
            <p:cNvSpPr/>
            <p:nvPr/>
          </p:nvSpPr>
          <p:spPr>
            <a:xfrm>
              <a:off x="4505325" y="3946758"/>
              <a:ext cx="552450" cy="82317"/>
            </a:xfrm>
            <a:prstGeom prst="rect">
              <a:avLst/>
            </a:prstGeom>
            <a:solidFill>
              <a:srgbClr val="B9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5057775" y="3946758"/>
              <a:ext cx="552450" cy="82317"/>
            </a:xfrm>
            <a:prstGeom prst="rect">
              <a:avLst/>
            </a:prstGeom>
            <a:solidFill>
              <a:srgbClr val="3DC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nvSpPr>
          <p:spPr>
            <a:xfrm>
              <a:off x="5610225" y="3946758"/>
              <a:ext cx="552450" cy="82317"/>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1" name="Rectangle 20"/>
          <p:cNvSpPr/>
          <p:nvPr>
            <p:custDataLst>
              <p:tags r:id="rId6"/>
            </p:custDataLst>
          </p:nvPr>
        </p:nvSpPr>
        <p:spPr>
          <a:xfrm>
            <a:off x="1800225" y="95688"/>
            <a:ext cx="7248082" cy="6683778"/>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p:cNvSpPr/>
          <p:nvPr>
            <p:custDataLst>
              <p:tags r:id="rId7"/>
            </p:custDataLst>
          </p:nvPr>
        </p:nvSpPr>
        <p:spPr>
          <a:xfrm>
            <a:off x="129734" y="170120"/>
            <a:ext cx="1605082" cy="653902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p:cNvSpPr txBox="1"/>
          <p:nvPr/>
        </p:nvSpPr>
        <p:spPr>
          <a:xfrm>
            <a:off x="1795015" y="6557005"/>
            <a:ext cx="1124026" cy="215444"/>
          </a:xfrm>
          <a:prstGeom prst="rect">
            <a:avLst/>
          </a:prstGeom>
          <a:noFill/>
        </p:spPr>
        <p:txBody>
          <a:bodyPr wrap="none" rtlCol="0">
            <a:spAutoFit/>
          </a:bodyPr>
          <a:lstStyle/>
          <a:p>
            <a:r>
              <a:rPr lang="fr-CA" sz="800" dirty="0" smtClean="0">
                <a:solidFill>
                  <a:schemeClr val="tx1">
                    <a:lumMod val="50000"/>
                    <a:lumOff val="50000"/>
                  </a:schemeClr>
                </a:solidFill>
              </a:rPr>
              <a:t>MAJ-EB-11-09-2019</a:t>
            </a:r>
            <a:endParaRPr lang="fr-CA" sz="8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15">
            <a:extLst>
              <a:ext uri="{28A0092B-C50C-407E-A947-70E740481C1C}">
                <a14:useLocalDpi xmlns:a14="http://schemas.microsoft.com/office/drawing/2010/main" val="0"/>
              </a:ext>
            </a:extLst>
          </a:blip>
          <a:stretch>
            <a:fillRect/>
          </a:stretch>
        </p:blipFill>
        <p:spPr>
          <a:xfrm>
            <a:off x="176542" y="196838"/>
            <a:ext cx="1457608" cy="559651"/>
          </a:xfrm>
          <a:prstGeom prst="rect">
            <a:avLst/>
          </a:prstGeom>
        </p:spPr>
      </p:pic>
      <p:grpSp>
        <p:nvGrpSpPr>
          <p:cNvPr id="21" name="Groupe 20"/>
          <p:cNvGrpSpPr/>
          <p:nvPr>
            <p:custDataLst>
              <p:tags r:id="rId2"/>
            </p:custDataLst>
          </p:nvPr>
        </p:nvGrpSpPr>
        <p:grpSpPr>
          <a:xfrm>
            <a:off x="86832" y="808959"/>
            <a:ext cx="8966123" cy="5953348"/>
            <a:chOff x="86832" y="808959"/>
            <a:chExt cx="8966123" cy="5953348"/>
          </a:xfrm>
        </p:grpSpPr>
        <p:sp>
          <p:nvSpPr>
            <p:cNvPr id="5" name="Rectangle 4"/>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0" name="Groupe 19"/>
          <p:cNvGrpSpPr/>
          <p:nvPr>
            <p:custDataLst>
              <p:tags r:id="rId3"/>
            </p:custDataLst>
          </p:nvPr>
        </p:nvGrpSpPr>
        <p:grpSpPr>
          <a:xfrm>
            <a:off x="80413" y="77923"/>
            <a:ext cx="8983174" cy="758076"/>
            <a:chOff x="80413" y="77923"/>
            <a:chExt cx="8983174" cy="758076"/>
          </a:xfrm>
        </p:grpSpPr>
        <p:sp>
          <p:nvSpPr>
            <p:cNvPr id="8" name="Rectangle 7"/>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0" name="Rectangle 9"/>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Google Shape;118;p16"/>
            <p:cNvSpPr txBox="1"/>
            <p:nvPr/>
          </p:nvSpPr>
          <p:spPr>
            <a:xfrm>
              <a:off x="6341758" y="289539"/>
              <a:ext cx="2147395"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2.3</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sp>
        <p:nvSpPr>
          <p:cNvPr id="142" name="Google Shape;142;p18"/>
          <p:cNvSpPr txBox="1"/>
          <p:nvPr>
            <p:custDataLst>
              <p:tags r:id="rId4"/>
            </p:custDataLst>
          </p:nvPr>
        </p:nvSpPr>
        <p:spPr>
          <a:xfrm>
            <a:off x="1953793" y="1827208"/>
            <a:ext cx="6610785" cy="1630367"/>
          </a:xfrm>
          <a:prstGeom prst="rect">
            <a:avLst/>
          </a:prstGeom>
          <a:noFill/>
          <a:ln>
            <a:noFill/>
          </a:ln>
        </p:spPr>
        <p:txBody>
          <a:bodyPr spcFirstLastPara="1" wrap="square" lIns="91425" tIns="45700" rIns="91425" bIns="45700" anchor="t" anchorCtr="0">
            <a:noAutofit/>
          </a:bodyPr>
          <a:lstStyle/>
          <a:p>
            <a:pPr lvl="0">
              <a:spcAft>
                <a:spcPts val="600"/>
              </a:spcAft>
              <a:buClr>
                <a:schemeClr val="dk1"/>
              </a:buClr>
              <a:buSzPts val="1600"/>
            </a:pPr>
            <a:r>
              <a:rPr lang="fr-CA" sz="1600" dirty="0" smtClean="0">
                <a:solidFill>
                  <a:schemeClr val="dk1"/>
                </a:solidFill>
              </a:rPr>
              <a:t>Le saviez-vous? En plus des personnes-ressources de votre milieu, vous et votre conseil pourriez aussi être appelés à collaborer avec d’autres instances démocratiques du milieu scolaire comme :</a:t>
            </a:r>
          </a:p>
          <a:p>
            <a:pPr marL="432000" lvl="0" indent="-180000">
              <a:spcBef>
                <a:spcPts val="600"/>
              </a:spcBef>
              <a:buClr>
                <a:schemeClr val="dk1"/>
              </a:buClr>
              <a:buSzPts val="1600"/>
              <a:buFont typeface="Arial" panose="020B0604020202020204" pitchFamily="34" charset="0"/>
              <a:buChar char="•"/>
            </a:pPr>
            <a:r>
              <a:rPr lang="fr-CA" sz="1600" dirty="0">
                <a:solidFill>
                  <a:schemeClr val="dk1"/>
                </a:solidFill>
              </a:rPr>
              <a:t>l</a:t>
            </a:r>
            <a:r>
              <a:rPr lang="fr-CA" sz="1600" dirty="0" smtClean="0">
                <a:solidFill>
                  <a:schemeClr val="dk1"/>
                </a:solidFill>
              </a:rPr>
              <a:t>e conseil d’établissement;</a:t>
            </a:r>
          </a:p>
          <a:p>
            <a:pPr marL="432000" lvl="0" indent="-180000">
              <a:spcBef>
                <a:spcPts val="600"/>
              </a:spcBef>
              <a:buClr>
                <a:schemeClr val="dk1"/>
              </a:buClr>
              <a:buSzPts val="1600"/>
              <a:buFont typeface="Arial" panose="020B0604020202020204" pitchFamily="34" charset="0"/>
              <a:buChar char="•"/>
            </a:pPr>
            <a:r>
              <a:rPr lang="fr-CA" sz="1600" dirty="0">
                <a:solidFill>
                  <a:schemeClr val="dk1"/>
                </a:solidFill>
              </a:rPr>
              <a:t>l</a:t>
            </a:r>
            <a:r>
              <a:rPr lang="fr-CA" sz="1600" dirty="0" smtClean="0">
                <a:solidFill>
                  <a:schemeClr val="dk1"/>
                </a:solidFill>
              </a:rPr>
              <a:t>e conseil des commissaires;</a:t>
            </a:r>
          </a:p>
          <a:p>
            <a:pPr marL="432000" lvl="0" indent="-180000">
              <a:spcBef>
                <a:spcPts val="600"/>
              </a:spcBef>
              <a:buClr>
                <a:schemeClr val="dk1"/>
              </a:buClr>
              <a:buSzPts val="1600"/>
              <a:buFont typeface="Arial" panose="020B0604020202020204" pitchFamily="34" charset="0"/>
              <a:buChar char="•"/>
            </a:pPr>
            <a:r>
              <a:rPr lang="fr-CA" sz="1600" dirty="0"/>
              <a:t>l</a:t>
            </a:r>
            <a:r>
              <a:rPr lang="fr-CA" sz="1600" dirty="0" smtClean="0"/>
              <a:t>e comité de parents.</a:t>
            </a:r>
          </a:p>
          <a:p>
            <a:pPr marL="288000" lvl="0" algn="r">
              <a:spcBef>
                <a:spcPts val="1200"/>
              </a:spcBef>
              <a:buClr>
                <a:schemeClr val="dk1"/>
              </a:buClr>
              <a:buSzPts val="1600"/>
            </a:pPr>
            <a:r>
              <a:rPr lang="fr-CA" sz="1600" dirty="0" smtClean="0"/>
              <a:t>En </a:t>
            </a:r>
            <a:r>
              <a:rPr lang="fr-CA" sz="1600" dirty="0"/>
              <a:t>tant </a:t>
            </a:r>
            <a:r>
              <a:rPr lang="fr-CA" sz="1600" dirty="0" smtClean="0"/>
              <a:t>que personne </a:t>
            </a:r>
            <a:r>
              <a:rPr lang="fr-CA" sz="1600" dirty="0"/>
              <a:t>responsable du conseil d’élèves, il est important de connaître </a:t>
            </a:r>
            <a:r>
              <a:rPr lang="fr-CA" sz="1600" dirty="0" smtClean="0"/>
              <a:t>ces instances et </a:t>
            </a:r>
            <a:r>
              <a:rPr lang="fr-CA" sz="1600" dirty="0"/>
              <a:t>la manière dont se prennent les décisions </a:t>
            </a:r>
            <a:r>
              <a:rPr lang="fr-CA" sz="1600" dirty="0" smtClean="0"/>
              <a:t>liées à l’école.</a:t>
            </a:r>
          </a:p>
          <a:p>
            <a:pPr lvl="0">
              <a:buClr>
                <a:schemeClr val="dk1"/>
              </a:buClr>
              <a:buSzPts val="1600"/>
            </a:pPr>
            <a:endParaRPr lang="fr-CA" sz="1600" dirty="0">
              <a:solidFill>
                <a:schemeClr val="dk1"/>
              </a:solidFill>
            </a:endParaRPr>
          </a:p>
          <a:p>
            <a:pPr marL="540000" indent="-342900">
              <a:buClr>
                <a:schemeClr val="dk1"/>
              </a:buClr>
              <a:buSzPts val="1600"/>
              <a:buFont typeface="+mj-lt"/>
              <a:buAutoNum type="arabicPeriod"/>
            </a:pPr>
            <a:endParaRPr lang="fr-CA" sz="1600" dirty="0" smtClean="0">
              <a:solidFill>
                <a:schemeClr val="dk1"/>
              </a:solidFill>
            </a:endParaRPr>
          </a:p>
        </p:txBody>
      </p:sp>
      <p:sp>
        <p:nvSpPr>
          <p:cNvPr id="17" name="Google Shape;119;p16"/>
          <p:cNvSpPr txBox="1"/>
          <p:nvPr>
            <p:custDataLst>
              <p:tags r:id="rId5"/>
            </p:custDataLst>
          </p:nvPr>
        </p:nvSpPr>
        <p:spPr>
          <a:xfrm>
            <a:off x="1941429" y="1134315"/>
            <a:ext cx="4857723" cy="40037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smtClean="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rPr>
              <a:t>La collaboration avec les personnes-ressources</a:t>
            </a:r>
            <a:endParaRPr sz="1600" b="1" i="0" u="none" strike="noStrike" cap="none" dirty="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1" name="ZoneTexte 30"/>
          <p:cNvSpPr txBox="1"/>
          <p:nvPr>
            <p:custDataLst>
              <p:tags r:id="rId6"/>
            </p:custDataLst>
          </p:nvPr>
        </p:nvSpPr>
        <p:spPr>
          <a:xfrm>
            <a:off x="80413" y="3644911"/>
            <a:ext cx="1282779" cy="1754326"/>
          </a:xfrm>
          <a:prstGeom prst="rect">
            <a:avLst/>
          </a:prstGeom>
          <a:noFill/>
        </p:spPr>
        <p:txBody>
          <a:bodyPr wrap="square" rtlCol="0">
            <a:spAutoFit/>
          </a:bodyPr>
          <a:lstStyle/>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poste 3414</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p:txBody>
      </p:sp>
      <p:grpSp>
        <p:nvGrpSpPr>
          <p:cNvPr id="25" name="Groupe 24"/>
          <p:cNvGrpSpPr/>
          <p:nvPr>
            <p:custDataLst>
              <p:tags r:id="rId7"/>
            </p:custDataLst>
          </p:nvPr>
        </p:nvGrpSpPr>
        <p:grpSpPr>
          <a:xfrm>
            <a:off x="308868" y="5622521"/>
            <a:ext cx="825867" cy="553614"/>
            <a:chOff x="311331" y="4632987"/>
            <a:chExt cx="825867" cy="553614"/>
          </a:xfrm>
        </p:grpSpPr>
        <p:grpSp>
          <p:nvGrpSpPr>
            <p:cNvPr id="26" name="Groupe 25"/>
            <p:cNvGrpSpPr/>
            <p:nvPr/>
          </p:nvGrpSpPr>
          <p:grpSpPr>
            <a:xfrm>
              <a:off x="494072" y="4900644"/>
              <a:ext cx="486696" cy="285957"/>
              <a:chOff x="337757" y="5145206"/>
              <a:chExt cx="603937" cy="354842"/>
            </a:xfrm>
            <a:solidFill>
              <a:schemeClr val="bg1"/>
            </a:solidFill>
          </p:grpSpPr>
          <p:sp>
            <p:nvSpPr>
              <p:cNvPr id="28" name="Rectangle 27"/>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29" name="Triangle isocèle 28"/>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7" name="ZoneTexte 26"/>
            <p:cNvSpPr txBox="1"/>
            <p:nvPr/>
          </p:nvSpPr>
          <p:spPr>
            <a:xfrm>
              <a:off x="311331" y="4632987"/>
              <a:ext cx="825867" cy="230832"/>
            </a:xfrm>
            <a:prstGeom prst="rect">
              <a:avLst/>
            </a:prstGeom>
            <a:noFill/>
          </p:spPr>
          <p:txBody>
            <a:bodyPr wrap="none" rtlCol="0">
              <a:spAutoFit/>
            </a:bodyPr>
            <a:lstStyle/>
            <a:p>
              <a:pPr algn="ctr"/>
              <a:r>
                <a:rPr lang="fr-CA" sz="900" b="1" dirty="0" smtClean="0">
                  <a:latin typeface="Arial" panose="020B0604020202020204" pitchFamily="34" charset="0"/>
                  <a:ea typeface="Arial Unicode MS" panose="020B0604020202020204" pitchFamily="34" charset="-128"/>
                  <a:cs typeface="Arial" panose="020B0604020202020204" pitchFamily="34" charset="0"/>
                  <a:hlinkClick r:id="rId17"/>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pic>
        <p:nvPicPr>
          <p:cNvPr id="45" name="Image 44"/>
          <p:cNvPicPr>
            <a:picLocks noChangeAspect="1"/>
          </p:cNvPicPr>
          <p:nvPr>
            <p:custDataLst>
              <p:tags r:id="rId8"/>
            </p:custDataLst>
          </p:nvPr>
        </p:nvPicPr>
        <p:blipFill rotWithShape="1">
          <a:blip r:embed="rId18">
            <a:extLst>
              <a:ext uri="{28A0092B-C50C-407E-A947-70E740481C1C}">
                <a14:useLocalDpi xmlns:a14="http://schemas.microsoft.com/office/drawing/2010/main" val="0"/>
              </a:ext>
            </a:extLst>
          </a:blip>
          <a:srcRect l="20022" t="37248" r="69473" b="18220"/>
          <a:stretch/>
        </p:blipFill>
        <p:spPr>
          <a:xfrm flipH="1">
            <a:off x="3429779" y="4461056"/>
            <a:ext cx="960583" cy="2290618"/>
          </a:xfrm>
          <a:prstGeom prst="rect">
            <a:avLst/>
          </a:prstGeom>
        </p:spPr>
      </p:pic>
      <p:pic>
        <p:nvPicPr>
          <p:cNvPr id="46" name="Image 45"/>
          <p:cNvPicPr>
            <a:picLocks noChangeAspect="1"/>
          </p:cNvPicPr>
          <p:nvPr>
            <p:custDataLst>
              <p:tags r:id="rId9"/>
            </p:custDataLst>
          </p:nvPr>
        </p:nvPicPr>
        <p:blipFill rotWithShape="1">
          <a:blip r:embed="rId19">
            <a:extLst>
              <a:ext uri="{28A0092B-C50C-407E-A947-70E740481C1C}">
                <a14:useLocalDpi xmlns:a14="http://schemas.microsoft.com/office/drawing/2010/main" val="0"/>
              </a:ext>
            </a:extLst>
          </a:blip>
          <a:srcRect l="35581" t="30411" r="52675" b="22874"/>
          <a:stretch/>
        </p:blipFill>
        <p:spPr>
          <a:xfrm>
            <a:off x="2526308" y="4306197"/>
            <a:ext cx="1073889" cy="2402958"/>
          </a:xfrm>
          <a:prstGeom prst="rect">
            <a:avLst/>
          </a:prstGeom>
        </p:spPr>
      </p:pic>
      <p:pic>
        <p:nvPicPr>
          <p:cNvPr id="47" name="Image 46"/>
          <p:cNvPicPr>
            <a:picLocks noChangeAspect="1"/>
          </p:cNvPicPr>
          <p:nvPr>
            <p:custDataLst>
              <p:tags r:id="rId10"/>
            </p:custDataLst>
          </p:nvPr>
        </p:nvPicPr>
        <p:blipFill rotWithShape="1">
          <a:blip r:embed="rId20">
            <a:extLst>
              <a:ext uri="{28A0092B-C50C-407E-A947-70E740481C1C}">
                <a14:useLocalDpi xmlns:a14="http://schemas.microsoft.com/office/drawing/2010/main" val="0"/>
              </a:ext>
            </a:extLst>
          </a:blip>
          <a:srcRect l="24052" t="40526" r="57110" b="18547"/>
          <a:stretch/>
        </p:blipFill>
        <p:spPr>
          <a:xfrm>
            <a:off x="1849300" y="4763510"/>
            <a:ext cx="1722475" cy="2105247"/>
          </a:xfrm>
          <a:prstGeom prst="rect">
            <a:avLst/>
          </a:prstGeom>
        </p:spPr>
      </p:pic>
      <p:pic>
        <p:nvPicPr>
          <p:cNvPr id="48" name="Image 47"/>
          <p:cNvPicPr>
            <a:picLocks noChangeAspect="1"/>
          </p:cNvPicPr>
          <p:nvPr>
            <p:custDataLst>
              <p:tags r:id="rId11"/>
            </p:custDataLst>
          </p:nvPr>
        </p:nvPicPr>
        <p:blipFill rotWithShape="1">
          <a:blip r:embed="rId21">
            <a:extLst>
              <a:ext uri="{28A0092B-C50C-407E-A947-70E740481C1C}">
                <a14:useLocalDpi xmlns:a14="http://schemas.microsoft.com/office/drawing/2010/main" val="0"/>
              </a:ext>
            </a:extLst>
          </a:blip>
          <a:srcRect l="22453" t="39894" r="45105" b="21452"/>
          <a:stretch/>
        </p:blipFill>
        <p:spPr>
          <a:xfrm>
            <a:off x="1937905" y="4747662"/>
            <a:ext cx="2966484" cy="1988288"/>
          </a:xfrm>
          <a:prstGeom prst="rect">
            <a:avLst/>
          </a:prstGeom>
        </p:spPr>
      </p:pic>
      <p:pic>
        <p:nvPicPr>
          <p:cNvPr id="49" name="Image 48"/>
          <p:cNvPicPr>
            <a:picLocks noChangeAspect="1"/>
          </p:cNvPicPr>
          <p:nvPr>
            <p:custDataLst>
              <p:tags r:id="rId12"/>
            </p:custDataLst>
          </p:nvPr>
        </p:nvPicPr>
        <p:blipFill rotWithShape="1">
          <a:blip r:embed="rId22">
            <a:extLst>
              <a:ext uri="{28A0092B-C50C-407E-A947-70E740481C1C}">
                <a14:useLocalDpi xmlns:a14="http://schemas.microsoft.com/office/drawing/2010/main" val="0"/>
              </a:ext>
            </a:extLst>
          </a:blip>
          <a:srcRect l="37980" t="44084" r="46671" b="39793"/>
          <a:stretch/>
        </p:blipFill>
        <p:spPr>
          <a:xfrm>
            <a:off x="2816446" y="4928840"/>
            <a:ext cx="1403498" cy="829340"/>
          </a:xfrm>
          <a:prstGeom prst="rect">
            <a:avLst/>
          </a:prstGeom>
        </p:spPr>
      </p:pic>
      <p:pic>
        <p:nvPicPr>
          <p:cNvPr id="2" name="Image 1"/>
          <p:cNvPicPr>
            <a:picLocks noChangeAspect="1"/>
          </p:cNvPicPr>
          <p:nvPr/>
        </p:nvPicPr>
        <p:blipFill rotWithShape="1">
          <a:blip r:embed="rId23">
            <a:extLst>
              <a:ext uri="{28A0092B-C50C-407E-A947-70E740481C1C}">
                <a14:useLocalDpi xmlns:a14="http://schemas.microsoft.com/office/drawing/2010/main" val="0"/>
              </a:ext>
            </a:extLst>
          </a:blip>
          <a:srcRect l="55000" t="42593" r="30208" b="18602"/>
          <a:stretch/>
        </p:blipFill>
        <p:spPr>
          <a:xfrm>
            <a:off x="3809165" y="4479719"/>
            <a:ext cx="1510313" cy="2228900"/>
          </a:xfrm>
          <a:prstGeom prst="rect">
            <a:avLst/>
          </a:prstGeom>
        </p:spPr>
      </p:pic>
    </p:spTree>
    <p:extLst>
      <p:ext uri="{BB962C8B-B14F-4D97-AF65-F5344CB8AC3E}">
        <p14:creationId xmlns:p14="http://schemas.microsoft.com/office/powerpoint/2010/main" val="1045334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176542" y="196838"/>
            <a:ext cx="1457608" cy="559651"/>
          </a:xfrm>
          <a:prstGeom prst="rect">
            <a:avLst/>
          </a:prstGeom>
        </p:spPr>
      </p:pic>
      <p:grpSp>
        <p:nvGrpSpPr>
          <p:cNvPr id="21" name="Groupe 20"/>
          <p:cNvGrpSpPr/>
          <p:nvPr>
            <p:custDataLst>
              <p:tags r:id="rId2"/>
            </p:custDataLst>
          </p:nvPr>
        </p:nvGrpSpPr>
        <p:grpSpPr>
          <a:xfrm>
            <a:off x="86832" y="808959"/>
            <a:ext cx="8966123" cy="5953348"/>
            <a:chOff x="86832" y="808959"/>
            <a:chExt cx="8966123" cy="5953348"/>
          </a:xfrm>
        </p:grpSpPr>
        <p:sp>
          <p:nvSpPr>
            <p:cNvPr id="5" name="Rectangle 4"/>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0" name="Groupe 19"/>
          <p:cNvGrpSpPr/>
          <p:nvPr>
            <p:custDataLst>
              <p:tags r:id="rId3"/>
            </p:custDataLst>
          </p:nvPr>
        </p:nvGrpSpPr>
        <p:grpSpPr>
          <a:xfrm>
            <a:off x="80413" y="77923"/>
            <a:ext cx="8983174" cy="758076"/>
            <a:chOff x="80413" y="77923"/>
            <a:chExt cx="8983174" cy="758076"/>
          </a:xfrm>
        </p:grpSpPr>
        <p:sp>
          <p:nvSpPr>
            <p:cNvPr id="8" name="Rectangle 7"/>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0" name="Rectangle 9"/>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Google Shape;118;p16"/>
            <p:cNvSpPr txBox="1"/>
            <p:nvPr/>
          </p:nvSpPr>
          <p:spPr>
            <a:xfrm>
              <a:off x="6341758" y="289539"/>
              <a:ext cx="2147395"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2.3</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sp>
        <p:nvSpPr>
          <p:cNvPr id="142" name="Google Shape;142;p18"/>
          <p:cNvSpPr txBox="1"/>
          <p:nvPr>
            <p:custDataLst>
              <p:tags r:id="rId4"/>
            </p:custDataLst>
          </p:nvPr>
        </p:nvSpPr>
        <p:spPr>
          <a:xfrm>
            <a:off x="1953793" y="1827208"/>
            <a:ext cx="6618708" cy="2278067"/>
          </a:xfrm>
          <a:prstGeom prst="rect">
            <a:avLst/>
          </a:prstGeom>
          <a:noFill/>
          <a:ln>
            <a:noFill/>
          </a:ln>
        </p:spPr>
        <p:txBody>
          <a:bodyPr spcFirstLastPara="1" wrap="square" lIns="91425" tIns="45700" rIns="91425" bIns="45700" anchor="t" anchorCtr="0">
            <a:noAutofit/>
          </a:bodyPr>
          <a:lstStyle/>
          <a:p>
            <a:pPr lvl="0">
              <a:buClr>
                <a:schemeClr val="dk1"/>
              </a:buClr>
              <a:buSzPts val="1600"/>
            </a:pPr>
            <a:r>
              <a:rPr lang="fr-CA" sz="1600" dirty="0" smtClean="0">
                <a:solidFill>
                  <a:schemeClr val="dk1"/>
                </a:solidFill>
              </a:rPr>
              <a:t>Dans les pages suivantes, l’équipe de Vox populi survole ces instances démocratiques en répondant aux questions suivantes:</a:t>
            </a:r>
          </a:p>
          <a:p>
            <a:pPr lvl="0">
              <a:buClr>
                <a:schemeClr val="dk1"/>
              </a:buClr>
              <a:buSzPts val="1600"/>
            </a:pPr>
            <a:endParaRPr lang="fr-CA" sz="1600" dirty="0">
              <a:solidFill>
                <a:schemeClr val="dk1"/>
              </a:solidFill>
            </a:endParaRPr>
          </a:p>
          <a:p>
            <a:pPr marL="360000" indent="-252000">
              <a:buClr>
                <a:schemeClr val="dk1"/>
              </a:buClr>
              <a:buSzPts val="1600"/>
              <a:buFont typeface="+mj-lt"/>
              <a:buAutoNum type="arabicPeriod"/>
            </a:pPr>
            <a:r>
              <a:rPr lang="fr-CA" sz="1600" dirty="0" smtClean="0">
                <a:solidFill>
                  <a:schemeClr val="dk1"/>
                </a:solidFill>
              </a:rPr>
              <a:t>Qu’est-ce qu’on en dit dans la Loi sur l’instruction publique (LIP)?</a:t>
            </a:r>
          </a:p>
          <a:p>
            <a:pPr marL="360000" indent="-252000">
              <a:buClr>
                <a:schemeClr val="dk1"/>
              </a:buClr>
              <a:buSzPts val="1600"/>
              <a:buFont typeface="+mj-lt"/>
              <a:buAutoNum type="arabicPeriod"/>
            </a:pPr>
            <a:r>
              <a:rPr lang="fr-CA" sz="1600" dirty="0">
                <a:solidFill>
                  <a:schemeClr val="dk1"/>
                </a:solidFill>
              </a:rPr>
              <a:t>Quels sont ses mandats, ses rôles et ses </a:t>
            </a:r>
            <a:r>
              <a:rPr lang="fr-CA" sz="1600" dirty="0" smtClean="0">
                <a:solidFill>
                  <a:schemeClr val="dk1"/>
                </a:solidFill>
              </a:rPr>
              <a:t>responsabilités?</a:t>
            </a:r>
          </a:p>
          <a:p>
            <a:pPr marL="360000" indent="-252000">
              <a:buClr>
                <a:schemeClr val="dk1"/>
              </a:buClr>
              <a:buSzPts val="1600"/>
              <a:buFont typeface="+mj-lt"/>
              <a:buAutoNum type="arabicPeriod"/>
            </a:pPr>
            <a:r>
              <a:rPr lang="fr-CA" sz="1600" dirty="0" smtClean="0">
                <a:solidFill>
                  <a:schemeClr val="dk1"/>
                </a:solidFill>
              </a:rPr>
              <a:t>De qui se compose-t-elle?</a:t>
            </a:r>
          </a:p>
          <a:p>
            <a:pPr marL="360000" indent="-252000">
              <a:buClr>
                <a:schemeClr val="dk1"/>
              </a:buClr>
              <a:buSzPts val="1600"/>
              <a:buFont typeface="+mj-lt"/>
              <a:buAutoNum type="arabicPeriod"/>
            </a:pPr>
            <a:r>
              <a:rPr lang="fr-CA" sz="1600" dirty="0" smtClean="0">
                <a:solidFill>
                  <a:schemeClr val="dk1"/>
                </a:solidFill>
              </a:rPr>
              <a:t>Comment pourrait-elle interagir avec le conseil d’élèves?</a:t>
            </a:r>
          </a:p>
          <a:p>
            <a:pPr marL="540000" indent="-342900">
              <a:buClr>
                <a:schemeClr val="dk1"/>
              </a:buClr>
              <a:buSzPts val="1600"/>
              <a:buFont typeface="+mj-lt"/>
              <a:buAutoNum type="arabicPeriod"/>
            </a:pPr>
            <a:endParaRPr lang="fr-CA" sz="1600" dirty="0" smtClean="0">
              <a:solidFill>
                <a:schemeClr val="dk1"/>
              </a:solidFill>
            </a:endParaRPr>
          </a:p>
        </p:txBody>
      </p:sp>
      <p:sp>
        <p:nvSpPr>
          <p:cNvPr id="17" name="Google Shape;119;p16"/>
          <p:cNvSpPr txBox="1"/>
          <p:nvPr>
            <p:custDataLst>
              <p:tags r:id="rId5"/>
            </p:custDataLst>
          </p:nvPr>
        </p:nvSpPr>
        <p:spPr>
          <a:xfrm>
            <a:off x="1941429" y="1134315"/>
            <a:ext cx="4857723" cy="40037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smtClean="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rPr>
              <a:t>La collaboration avec les personnes-ressources</a:t>
            </a:r>
            <a:endParaRPr sz="1600" b="1" i="0" u="none" strike="noStrike" cap="none" dirty="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1" name="ZoneTexte 30"/>
          <p:cNvSpPr txBox="1"/>
          <p:nvPr>
            <p:custDataLst>
              <p:tags r:id="rId6"/>
            </p:custDataLst>
          </p:nvPr>
        </p:nvSpPr>
        <p:spPr>
          <a:xfrm>
            <a:off x="80413" y="3644911"/>
            <a:ext cx="1282779" cy="1754326"/>
          </a:xfrm>
          <a:prstGeom prst="rect">
            <a:avLst/>
          </a:prstGeom>
          <a:noFill/>
        </p:spPr>
        <p:txBody>
          <a:bodyPr wrap="square" rtlCol="0">
            <a:spAutoFit/>
          </a:bodyPr>
          <a:lstStyle/>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poste 3414</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p:txBody>
      </p:sp>
      <p:grpSp>
        <p:nvGrpSpPr>
          <p:cNvPr id="25" name="Groupe 24"/>
          <p:cNvGrpSpPr/>
          <p:nvPr>
            <p:custDataLst>
              <p:tags r:id="rId7"/>
            </p:custDataLst>
          </p:nvPr>
        </p:nvGrpSpPr>
        <p:grpSpPr>
          <a:xfrm>
            <a:off x="308868" y="5622521"/>
            <a:ext cx="825867" cy="553614"/>
            <a:chOff x="311331" y="4632987"/>
            <a:chExt cx="825867" cy="553614"/>
          </a:xfrm>
        </p:grpSpPr>
        <p:grpSp>
          <p:nvGrpSpPr>
            <p:cNvPr id="26" name="Groupe 25"/>
            <p:cNvGrpSpPr/>
            <p:nvPr/>
          </p:nvGrpSpPr>
          <p:grpSpPr>
            <a:xfrm>
              <a:off x="494072" y="4900644"/>
              <a:ext cx="486696" cy="285957"/>
              <a:chOff x="337757" y="5145206"/>
              <a:chExt cx="603937" cy="354842"/>
            </a:xfrm>
            <a:solidFill>
              <a:schemeClr val="bg1"/>
            </a:solidFill>
          </p:grpSpPr>
          <p:sp>
            <p:nvSpPr>
              <p:cNvPr id="28" name="Rectangle 27"/>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29" name="Triangle isocèle 28"/>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7" name="ZoneTexte 26"/>
            <p:cNvSpPr txBox="1"/>
            <p:nvPr/>
          </p:nvSpPr>
          <p:spPr>
            <a:xfrm>
              <a:off x="311331" y="4632987"/>
              <a:ext cx="825867" cy="230832"/>
            </a:xfrm>
            <a:prstGeom prst="rect">
              <a:avLst/>
            </a:prstGeom>
            <a:noFill/>
          </p:spPr>
          <p:txBody>
            <a:bodyPr wrap="none" rtlCol="0">
              <a:spAutoFit/>
            </a:bodyPr>
            <a:lstStyle/>
            <a:p>
              <a:pPr algn="ctr"/>
              <a:r>
                <a:rPr lang="fr-CA" sz="900" b="1" dirty="0" smtClean="0">
                  <a:latin typeface="Arial" panose="020B0604020202020204" pitchFamily="34" charset="0"/>
                  <a:ea typeface="Arial Unicode MS" panose="020B0604020202020204" pitchFamily="34" charset="-128"/>
                  <a:cs typeface="Arial" panose="020B0604020202020204" pitchFamily="34" charset="0"/>
                  <a:hlinkClick r:id="rId14"/>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pic>
        <p:nvPicPr>
          <p:cNvPr id="30" name="Image 29"/>
          <p:cNvPicPr>
            <a:picLocks noChangeAspect="1"/>
          </p:cNvPicPr>
          <p:nvPr>
            <p:custDataLst>
              <p:tags r:id="rId8"/>
            </p:custDataLst>
          </p:nvPr>
        </p:nvPicPr>
        <p:blipFill rotWithShape="1">
          <a:blip r:embed="rId15">
            <a:extLst>
              <a:ext uri="{28A0092B-C50C-407E-A947-70E740481C1C}">
                <a14:useLocalDpi xmlns:a14="http://schemas.microsoft.com/office/drawing/2010/main" val="0"/>
              </a:ext>
            </a:extLst>
          </a:blip>
          <a:srcRect l="69535" t="66019" r="24651" b="20338"/>
          <a:stretch/>
        </p:blipFill>
        <p:spPr>
          <a:xfrm>
            <a:off x="6650714" y="4518589"/>
            <a:ext cx="657282" cy="867613"/>
          </a:xfrm>
          <a:prstGeom prst="rect">
            <a:avLst/>
          </a:prstGeom>
        </p:spPr>
      </p:pic>
      <p:pic>
        <p:nvPicPr>
          <p:cNvPr id="32" name="Image 31"/>
          <p:cNvPicPr>
            <a:picLocks noChangeAspect="1"/>
          </p:cNvPicPr>
          <p:nvPr>
            <p:custDataLst>
              <p:tags r:id="rId9"/>
            </p:custDataLst>
          </p:nvPr>
        </p:nvPicPr>
        <p:blipFill rotWithShape="1">
          <a:blip r:embed="rId16">
            <a:extLst>
              <a:ext uri="{28A0092B-C50C-407E-A947-70E740481C1C}">
                <a14:useLocalDpi xmlns:a14="http://schemas.microsoft.com/office/drawing/2010/main" val="0"/>
              </a:ext>
            </a:extLst>
          </a:blip>
          <a:srcRect l="64297" t="54329" r="23378" b="20660"/>
          <a:stretch/>
        </p:blipFill>
        <p:spPr>
          <a:xfrm>
            <a:off x="7060755" y="4429600"/>
            <a:ext cx="1244634" cy="1420763"/>
          </a:xfrm>
          <a:prstGeom prst="rect">
            <a:avLst/>
          </a:prstGeom>
        </p:spPr>
      </p:pic>
    </p:spTree>
    <p:extLst>
      <p:ext uri="{BB962C8B-B14F-4D97-AF65-F5344CB8AC3E}">
        <p14:creationId xmlns:p14="http://schemas.microsoft.com/office/powerpoint/2010/main" val="1633448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16">
            <a:extLst>
              <a:ext uri="{28A0092B-C50C-407E-A947-70E740481C1C}">
                <a14:useLocalDpi xmlns:a14="http://schemas.microsoft.com/office/drawing/2010/main" val="0"/>
              </a:ext>
            </a:extLst>
          </a:blip>
          <a:stretch>
            <a:fillRect/>
          </a:stretch>
        </p:blipFill>
        <p:spPr>
          <a:xfrm>
            <a:off x="176542" y="196838"/>
            <a:ext cx="1457608" cy="559651"/>
          </a:xfrm>
          <a:prstGeom prst="rect">
            <a:avLst/>
          </a:prstGeom>
        </p:spPr>
      </p:pic>
      <p:grpSp>
        <p:nvGrpSpPr>
          <p:cNvPr id="21" name="Groupe 20"/>
          <p:cNvGrpSpPr/>
          <p:nvPr>
            <p:custDataLst>
              <p:tags r:id="rId2"/>
            </p:custDataLst>
          </p:nvPr>
        </p:nvGrpSpPr>
        <p:grpSpPr>
          <a:xfrm>
            <a:off x="86832" y="808959"/>
            <a:ext cx="8966123" cy="5953348"/>
            <a:chOff x="86832" y="808959"/>
            <a:chExt cx="8966123" cy="5953348"/>
          </a:xfrm>
        </p:grpSpPr>
        <p:sp>
          <p:nvSpPr>
            <p:cNvPr id="5" name="Rectangle 4"/>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0" name="Groupe 19"/>
          <p:cNvGrpSpPr/>
          <p:nvPr>
            <p:custDataLst>
              <p:tags r:id="rId3"/>
            </p:custDataLst>
          </p:nvPr>
        </p:nvGrpSpPr>
        <p:grpSpPr>
          <a:xfrm>
            <a:off x="80413" y="77923"/>
            <a:ext cx="8983174" cy="758076"/>
            <a:chOff x="80413" y="77923"/>
            <a:chExt cx="8983174" cy="758076"/>
          </a:xfrm>
        </p:grpSpPr>
        <p:sp>
          <p:nvSpPr>
            <p:cNvPr id="8" name="Rectangle 7"/>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0" name="Rectangle 9"/>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Google Shape;118;p16"/>
            <p:cNvSpPr txBox="1"/>
            <p:nvPr/>
          </p:nvSpPr>
          <p:spPr>
            <a:xfrm>
              <a:off x="6341758" y="289539"/>
              <a:ext cx="2147395"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2.3</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sp>
        <p:nvSpPr>
          <p:cNvPr id="142" name="Google Shape;142;p18"/>
          <p:cNvSpPr txBox="1"/>
          <p:nvPr>
            <p:custDataLst>
              <p:tags r:id="rId4"/>
            </p:custDataLst>
          </p:nvPr>
        </p:nvSpPr>
        <p:spPr>
          <a:xfrm>
            <a:off x="1953792" y="1827208"/>
            <a:ext cx="6535361" cy="397325"/>
          </a:xfrm>
          <a:prstGeom prst="rect">
            <a:avLst/>
          </a:prstGeom>
          <a:noFill/>
          <a:ln>
            <a:noFill/>
          </a:ln>
        </p:spPr>
        <p:txBody>
          <a:bodyPr spcFirstLastPara="1" wrap="square" lIns="91425" tIns="45700" rIns="91425" bIns="45700" anchor="t" anchorCtr="0">
            <a:noAutofit/>
          </a:bodyPr>
          <a:lstStyle/>
          <a:p>
            <a:pPr lvl="0">
              <a:buClr>
                <a:schemeClr val="dk1"/>
              </a:buClr>
              <a:buSzPts val="1600"/>
            </a:pPr>
            <a:r>
              <a:rPr lang="fr-CA" sz="1600" dirty="0" smtClean="0">
                <a:solidFill>
                  <a:schemeClr val="dk1"/>
                </a:solidFill>
              </a:rPr>
              <a:t>Instance démocratique : conseil d’établissement</a:t>
            </a:r>
            <a:endParaRPr lang="fr-CA" sz="1600" dirty="0">
              <a:solidFill>
                <a:schemeClr val="dk1"/>
              </a:solidFill>
            </a:endParaRPr>
          </a:p>
        </p:txBody>
      </p:sp>
      <p:sp>
        <p:nvSpPr>
          <p:cNvPr id="17" name="Google Shape;119;p16"/>
          <p:cNvSpPr txBox="1"/>
          <p:nvPr>
            <p:custDataLst>
              <p:tags r:id="rId5"/>
            </p:custDataLst>
          </p:nvPr>
        </p:nvSpPr>
        <p:spPr>
          <a:xfrm>
            <a:off x="1941429" y="1134315"/>
            <a:ext cx="6084971" cy="40037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smtClean="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rPr>
              <a:t>La collaboration avec les personnes-ressources</a:t>
            </a:r>
            <a:endParaRPr sz="1600" b="1" i="0" u="none" strike="noStrike" cap="none" dirty="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1" name="ZoneTexte 30"/>
          <p:cNvSpPr txBox="1"/>
          <p:nvPr>
            <p:custDataLst>
              <p:tags r:id="rId6"/>
            </p:custDataLst>
          </p:nvPr>
        </p:nvSpPr>
        <p:spPr>
          <a:xfrm>
            <a:off x="80413" y="3644911"/>
            <a:ext cx="1282779" cy="1754326"/>
          </a:xfrm>
          <a:prstGeom prst="rect">
            <a:avLst/>
          </a:prstGeom>
          <a:noFill/>
        </p:spPr>
        <p:txBody>
          <a:bodyPr wrap="square" rtlCol="0">
            <a:spAutoFit/>
          </a:bodyPr>
          <a:lstStyle/>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poste 3414</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p:txBody>
      </p:sp>
      <p:grpSp>
        <p:nvGrpSpPr>
          <p:cNvPr id="25" name="Groupe 24"/>
          <p:cNvGrpSpPr/>
          <p:nvPr>
            <p:custDataLst>
              <p:tags r:id="rId7"/>
            </p:custDataLst>
          </p:nvPr>
        </p:nvGrpSpPr>
        <p:grpSpPr>
          <a:xfrm>
            <a:off x="308868" y="5622521"/>
            <a:ext cx="825867" cy="553614"/>
            <a:chOff x="311331" y="4632987"/>
            <a:chExt cx="825867" cy="553614"/>
          </a:xfrm>
        </p:grpSpPr>
        <p:grpSp>
          <p:nvGrpSpPr>
            <p:cNvPr id="26" name="Groupe 25"/>
            <p:cNvGrpSpPr/>
            <p:nvPr/>
          </p:nvGrpSpPr>
          <p:grpSpPr>
            <a:xfrm>
              <a:off x="494072" y="4900644"/>
              <a:ext cx="486696" cy="285957"/>
              <a:chOff x="337757" y="5145206"/>
              <a:chExt cx="603937" cy="354842"/>
            </a:xfrm>
            <a:solidFill>
              <a:schemeClr val="bg1"/>
            </a:solidFill>
          </p:grpSpPr>
          <p:sp>
            <p:nvSpPr>
              <p:cNvPr id="28" name="Rectangle 27"/>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29" name="Triangle isocèle 28"/>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7" name="ZoneTexte 26"/>
            <p:cNvSpPr txBox="1"/>
            <p:nvPr/>
          </p:nvSpPr>
          <p:spPr>
            <a:xfrm>
              <a:off x="311331" y="4632987"/>
              <a:ext cx="825867" cy="230832"/>
            </a:xfrm>
            <a:prstGeom prst="rect">
              <a:avLst/>
            </a:prstGeom>
            <a:noFill/>
          </p:spPr>
          <p:txBody>
            <a:bodyPr wrap="none" rtlCol="0">
              <a:spAutoFit/>
            </a:bodyPr>
            <a:lstStyle/>
            <a:p>
              <a:pPr algn="ctr"/>
              <a:r>
                <a:rPr lang="fr-CA" sz="900" b="1" dirty="0" smtClean="0">
                  <a:latin typeface="Arial" panose="020B0604020202020204" pitchFamily="34" charset="0"/>
                  <a:ea typeface="Arial Unicode MS" panose="020B0604020202020204" pitchFamily="34" charset="-128"/>
                  <a:cs typeface="Arial" panose="020B0604020202020204" pitchFamily="34" charset="0"/>
                  <a:hlinkClick r:id="rId18"/>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51" name="Rectangle 50"/>
          <p:cNvSpPr/>
          <p:nvPr>
            <p:custDataLst>
              <p:tags r:id="rId8"/>
            </p:custDataLst>
          </p:nvPr>
        </p:nvSpPr>
        <p:spPr>
          <a:xfrm flipH="1">
            <a:off x="1930139" y="2145717"/>
            <a:ext cx="1725414" cy="1200329"/>
          </a:xfrm>
          <a:prstGeom prst="rect">
            <a:avLst/>
          </a:prstGeom>
        </p:spPr>
        <p:txBody>
          <a:bodyPr wrap="square">
            <a:spAutoFit/>
          </a:bodyPr>
          <a:lstStyle/>
          <a:p>
            <a:pPr lvl="0">
              <a:lnSpc>
                <a:spcPct val="120000"/>
              </a:lnSpc>
              <a:buClr>
                <a:schemeClr val="dk1"/>
              </a:buClr>
              <a:buSzPts val="1120"/>
            </a:pPr>
            <a:r>
              <a:rPr lang="fr-FR" sz="1000" b="1" dirty="0">
                <a:solidFill>
                  <a:srgbClr val="8CC63F"/>
                </a:solidFill>
              </a:rPr>
              <a:t>Cliquez dans l’ordre sur chacune des </a:t>
            </a:r>
            <a:r>
              <a:rPr lang="fr-FR" sz="1000" b="1" dirty="0" smtClean="0">
                <a:solidFill>
                  <a:srgbClr val="8CC63F"/>
                </a:solidFill>
              </a:rPr>
              <a:t>zones numérotées pour </a:t>
            </a:r>
            <a:r>
              <a:rPr lang="fr-FR" sz="1000" b="1" dirty="0">
                <a:solidFill>
                  <a:srgbClr val="8CC63F"/>
                </a:solidFill>
              </a:rPr>
              <a:t>en apprendre davantage sur </a:t>
            </a:r>
            <a:r>
              <a:rPr lang="fr-FR" sz="1000" b="1" dirty="0" smtClean="0">
                <a:solidFill>
                  <a:srgbClr val="8CC63F"/>
                </a:solidFill>
              </a:rPr>
              <a:t>ces instances démocratiques.</a:t>
            </a:r>
            <a:endParaRPr lang="fr-FR" sz="1000" b="1" dirty="0">
              <a:solidFill>
                <a:srgbClr val="8CC63F"/>
              </a:solidFill>
            </a:endParaRPr>
          </a:p>
        </p:txBody>
      </p:sp>
      <p:pic>
        <p:nvPicPr>
          <p:cNvPr id="54" name="Image 53"/>
          <p:cNvPicPr>
            <a:picLocks noChangeAspect="1"/>
          </p:cNvPicPr>
          <p:nvPr>
            <p:custDataLst>
              <p:tags r:id="rId9"/>
            </p:custDataLst>
          </p:nvPr>
        </p:nvPicPr>
        <p:blipFill>
          <a:blip r:embed="rId19">
            <a:extLst>
              <a:ext uri="{28A0092B-C50C-407E-A947-70E740481C1C}">
                <a14:useLocalDpi xmlns:a14="http://schemas.microsoft.com/office/drawing/2010/main" val="0"/>
              </a:ext>
            </a:extLst>
          </a:blip>
          <a:stretch>
            <a:fillRect/>
          </a:stretch>
        </p:blipFill>
        <p:spPr>
          <a:xfrm rot="18060000">
            <a:off x="3452398" y="2354729"/>
            <a:ext cx="184732" cy="436639"/>
          </a:xfrm>
          <a:prstGeom prst="rect">
            <a:avLst/>
          </a:prstGeom>
        </p:spPr>
      </p:pic>
      <p:grpSp>
        <p:nvGrpSpPr>
          <p:cNvPr id="2" name="Groupe 1"/>
          <p:cNvGrpSpPr/>
          <p:nvPr/>
        </p:nvGrpSpPr>
        <p:grpSpPr>
          <a:xfrm>
            <a:off x="4151349" y="2227585"/>
            <a:ext cx="2113378" cy="1137818"/>
            <a:chOff x="4122774" y="3418210"/>
            <a:chExt cx="2113378" cy="1137818"/>
          </a:xfrm>
        </p:grpSpPr>
        <p:sp>
          <p:nvSpPr>
            <p:cNvPr id="60" name="Google Shape;153;p19"/>
            <p:cNvSpPr txBox="1"/>
            <p:nvPr/>
          </p:nvSpPr>
          <p:spPr>
            <a:xfrm>
              <a:off x="4250126" y="3537273"/>
              <a:ext cx="1986026" cy="1018755"/>
            </a:xfrm>
            <a:prstGeom prst="rect">
              <a:avLst/>
            </a:prstGeom>
            <a:noFill/>
            <a:ln>
              <a:solidFill>
                <a:srgbClr val="8CC63F"/>
              </a:solidFill>
            </a:ln>
          </p:spPr>
          <p:txBody>
            <a:bodyPr spcFirstLastPara="1" wrap="square" lIns="91425" tIns="45700" rIns="91425" bIns="45700" anchor="ctr" anchorCtr="0">
              <a:noAutofit/>
            </a:bodyPr>
            <a:lstStyle/>
            <a:p>
              <a:pPr marL="108000">
                <a:buClr>
                  <a:schemeClr val="dk1"/>
                </a:buClr>
                <a:buSzPts val="1600"/>
              </a:pPr>
              <a:r>
                <a:rPr lang="fr-CA" dirty="0">
                  <a:solidFill>
                    <a:schemeClr val="dk1"/>
                  </a:solidFill>
                </a:rPr>
                <a:t>Qu’est-ce qu’on en dit dans la Loi sur l’instruction publique (LIP)?</a:t>
              </a:r>
            </a:p>
          </p:txBody>
        </p:sp>
        <p:sp>
          <p:nvSpPr>
            <p:cNvPr id="63" name="Google Shape;184;p21"/>
            <p:cNvSpPr/>
            <p:nvPr/>
          </p:nvSpPr>
          <p:spPr>
            <a:xfrm>
              <a:off x="4122774" y="3418210"/>
              <a:ext cx="257175" cy="257175"/>
            </a:xfrm>
            <a:prstGeom prst="ellipse">
              <a:avLst/>
            </a:prstGeom>
            <a:solidFill>
              <a:srgbClr val="8CC63F"/>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b="0" i="0" u="none" strike="noStrike" cap="none" dirty="0">
                  <a:solidFill>
                    <a:schemeClr val="lt1"/>
                  </a:solidFill>
                  <a:latin typeface="+mn-lt"/>
                  <a:ea typeface="Calibri"/>
                  <a:cs typeface="Calibri"/>
                  <a:sym typeface="Calibri"/>
                </a:rPr>
                <a:t>1</a:t>
              </a:r>
              <a:endParaRPr sz="1600" b="0" i="0" u="none" strike="noStrike" cap="none" dirty="0">
                <a:solidFill>
                  <a:schemeClr val="lt1"/>
                </a:solidFill>
                <a:latin typeface="+mn-lt"/>
                <a:ea typeface="Calibri"/>
                <a:cs typeface="Calibri"/>
                <a:sym typeface="Calibri"/>
              </a:endParaRPr>
            </a:p>
          </p:txBody>
        </p:sp>
      </p:grpSp>
      <p:grpSp>
        <p:nvGrpSpPr>
          <p:cNvPr id="3" name="Groupe 2"/>
          <p:cNvGrpSpPr/>
          <p:nvPr/>
        </p:nvGrpSpPr>
        <p:grpSpPr>
          <a:xfrm>
            <a:off x="6859656" y="3836494"/>
            <a:ext cx="2090517" cy="1163361"/>
            <a:chOff x="6859656" y="4625518"/>
            <a:chExt cx="2090517" cy="1163361"/>
          </a:xfrm>
        </p:grpSpPr>
        <p:sp>
          <p:nvSpPr>
            <p:cNvPr id="65" name="Google Shape;157;p19"/>
            <p:cNvSpPr txBox="1"/>
            <p:nvPr/>
          </p:nvSpPr>
          <p:spPr>
            <a:xfrm>
              <a:off x="6980827" y="4756066"/>
              <a:ext cx="1969346" cy="1032813"/>
            </a:xfrm>
            <a:prstGeom prst="rect">
              <a:avLst/>
            </a:prstGeom>
            <a:noFill/>
            <a:ln>
              <a:solidFill>
                <a:srgbClr val="8CC63F"/>
              </a:solidFill>
            </a:ln>
          </p:spPr>
          <p:txBody>
            <a:bodyPr spcFirstLastPara="1" wrap="square" lIns="91425" tIns="45700" rIns="91425" bIns="45700" anchor="ctr" anchorCtr="0">
              <a:noAutofit/>
            </a:bodyPr>
            <a:lstStyle/>
            <a:p>
              <a:pPr marL="108000">
                <a:buClr>
                  <a:schemeClr val="dk1"/>
                </a:buClr>
                <a:buSzPts val="1600"/>
              </a:pPr>
              <a:r>
                <a:rPr lang="fr-CA" dirty="0">
                  <a:solidFill>
                    <a:schemeClr val="dk1"/>
                  </a:solidFill>
                </a:rPr>
                <a:t>Quels </a:t>
              </a:r>
              <a:r>
                <a:rPr lang="fr-CA" dirty="0" smtClean="0">
                  <a:solidFill>
                    <a:schemeClr val="dk1"/>
                  </a:solidFill>
                </a:rPr>
                <a:t>est son rôle, ses mandats et </a:t>
              </a:r>
              <a:r>
                <a:rPr lang="fr-CA" dirty="0">
                  <a:solidFill>
                    <a:schemeClr val="dk1"/>
                  </a:solidFill>
                </a:rPr>
                <a:t>ses responsabilités?</a:t>
              </a:r>
            </a:p>
          </p:txBody>
        </p:sp>
        <p:sp>
          <p:nvSpPr>
            <p:cNvPr id="66" name="Google Shape;184;p21"/>
            <p:cNvSpPr/>
            <p:nvPr/>
          </p:nvSpPr>
          <p:spPr>
            <a:xfrm>
              <a:off x="6859656" y="4625518"/>
              <a:ext cx="257175" cy="257175"/>
            </a:xfrm>
            <a:prstGeom prst="ellipse">
              <a:avLst/>
            </a:prstGeom>
            <a:solidFill>
              <a:srgbClr val="8CC63F"/>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2</a:t>
              </a:r>
              <a:endParaRPr sz="1600" b="0" i="0" u="none" strike="noStrike" cap="none" dirty="0">
                <a:solidFill>
                  <a:schemeClr val="lt1"/>
                </a:solidFill>
                <a:latin typeface="+mn-lt"/>
                <a:ea typeface="Calibri"/>
                <a:cs typeface="Calibri"/>
                <a:sym typeface="Calibri"/>
              </a:endParaRPr>
            </a:p>
          </p:txBody>
        </p:sp>
      </p:grpSp>
      <p:grpSp>
        <p:nvGrpSpPr>
          <p:cNvPr id="4" name="Groupe 3"/>
          <p:cNvGrpSpPr/>
          <p:nvPr/>
        </p:nvGrpSpPr>
        <p:grpSpPr>
          <a:xfrm>
            <a:off x="4147266" y="5470946"/>
            <a:ext cx="2107936" cy="1174243"/>
            <a:chOff x="4147266" y="5861471"/>
            <a:chExt cx="2107936" cy="1174243"/>
          </a:xfrm>
        </p:grpSpPr>
        <p:sp>
          <p:nvSpPr>
            <p:cNvPr id="68" name="Google Shape;154;p19"/>
            <p:cNvSpPr txBox="1"/>
            <p:nvPr/>
          </p:nvSpPr>
          <p:spPr>
            <a:xfrm>
              <a:off x="4261694" y="5997306"/>
              <a:ext cx="1993508" cy="1038408"/>
            </a:xfrm>
            <a:prstGeom prst="rect">
              <a:avLst/>
            </a:prstGeom>
            <a:noFill/>
            <a:ln>
              <a:solidFill>
                <a:srgbClr val="8CC63F"/>
              </a:solidFill>
            </a:ln>
          </p:spPr>
          <p:txBody>
            <a:bodyPr spcFirstLastPara="1" wrap="square" lIns="91425" tIns="45700" rIns="91425" bIns="45700" anchor="ctr" anchorCtr="0">
              <a:noAutofit/>
            </a:bodyPr>
            <a:lstStyle/>
            <a:p>
              <a:pPr marL="108000">
                <a:buClr>
                  <a:schemeClr val="dk1"/>
                </a:buClr>
                <a:buSzPts val="1600"/>
              </a:pPr>
              <a:r>
                <a:rPr lang="fr-CA" dirty="0">
                  <a:solidFill>
                    <a:schemeClr val="dk1"/>
                  </a:solidFill>
                </a:rPr>
                <a:t>De qui se compose-t-elle?</a:t>
              </a:r>
            </a:p>
          </p:txBody>
        </p:sp>
        <p:sp>
          <p:nvSpPr>
            <p:cNvPr id="69" name="Google Shape;184;p21"/>
            <p:cNvSpPr/>
            <p:nvPr/>
          </p:nvSpPr>
          <p:spPr>
            <a:xfrm>
              <a:off x="4147266" y="5861471"/>
              <a:ext cx="257175" cy="257175"/>
            </a:xfrm>
            <a:prstGeom prst="ellipse">
              <a:avLst/>
            </a:prstGeom>
            <a:solidFill>
              <a:srgbClr val="8CC63F"/>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3</a:t>
              </a:r>
              <a:endParaRPr sz="1600" b="0" i="0" u="none" strike="noStrike" cap="none" dirty="0">
                <a:solidFill>
                  <a:schemeClr val="lt1"/>
                </a:solidFill>
                <a:latin typeface="+mn-lt"/>
                <a:ea typeface="Calibri"/>
                <a:cs typeface="Calibri"/>
                <a:sym typeface="Calibri"/>
              </a:endParaRPr>
            </a:p>
          </p:txBody>
        </p:sp>
      </p:grpSp>
      <p:grpSp>
        <p:nvGrpSpPr>
          <p:cNvPr id="16" name="Groupe 15"/>
          <p:cNvGrpSpPr/>
          <p:nvPr/>
        </p:nvGrpSpPr>
        <p:grpSpPr>
          <a:xfrm>
            <a:off x="1503476" y="3835126"/>
            <a:ext cx="2105301" cy="1166097"/>
            <a:chOff x="1503476" y="4627786"/>
            <a:chExt cx="2105301" cy="1166097"/>
          </a:xfrm>
        </p:grpSpPr>
        <p:sp>
          <p:nvSpPr>
            <p:cNvPr id="71" name="Google Shape;158;p19"/>
            <p:cNvSpPr txBox="1"/>
            <p:nvPr/>
          </p:nvSpPr>
          <p:spPr>
            <a:xfrm>
              <a:off x="1641561" y="4767480"/>
              <a:ext cx="1967216" cy="1026403"/>
            </a:xfrm>
            <a:prstGeom prst="rect">
              <a:avLst/>
            </a:prstGeom>
            <a:noFill/>
            <a:ln>
              <a:solidFill>
                <a:srgbClr val="8CC63F"/>
              </a:solidFill>
            </a:ln>
          </p:spPr>
          <p:txBody>
            <a:bodyPr spcFirstLastPara="1" wrap="square" lIns="91425" tIns="45700" rIns="91425" bIns="45700" anchor="ctr" anchorCtr="0">
              <a:noAutofit/>
            </a:bodyPr>
            <a:lstStyle/>
            <a:p>
              <a:pPr marL="108000">
                <a:buClr>
                  <a:schemeClr val="dk1"/>
                </a:buClr>
                <a:buSzPts val="1600"/>
              </a:pPr>
              <a:r>
                <a:rPr lang="fr-CA" dirty="0">
                  <a:solidFill>
                    <a:schemeClr val="dk1"/>
                  </a:solidFill>
                </a:rPr>
                <a:t>Comment pourrait-elle interagir avec votre conseil?</a:t>
              </a:r>
            </a:p>
          </p:txBody>
        </p:sp>
        <p:sp>
          <p:nvSpPr>
            <p:cNvPr id="72" name="Google Shape;184;p21"/>
            <p:cNvSpPr/>
            <p:nvPr/>
          </p:nvSpPr>
          <p:spPr>
            <a:xfrm>
              <a:off x="1503476" y="4627786"/>
              <a:ext cx="257175" cy="257175"/>
            </a:xfrm>
            <a:prstGeom prst="ellipse">
              <a:avLst/>
            </a:prstGeom>
            <a:solidFill>
              <a:srgbClr val="8CC63F"/>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4</a:t>
              </a:r>
              <a:endParaRPr sz="1600" b="0" i="0" u="none" strike="noStrike" cap="none" dirty="0">
                <a:solidFill>
                  <a:schemeClr val="lt1"/>
                </a:solidFill>
                <a:latin typeface="+mn-lt"/>
                <a:ea typeface="Calibri"/>
                <a:cs typeface="Calibri"/>
                <a:sym typeface="Calibri"/>
              </a:endParaRPr>
            </a:p>
          </p:txBody>
        </p:sp>
      </p:grpSp>
      <p:sp>
        <p:nvSpPr>
          <p:cNvPr id="74" name="Légende encadrée 2 73"/>
          <p:cNvSpPr/>
          <p:nvPr>
            <p:custDataLst>
              <p:tags r:id="rId10"/>
            </p:custDataLst>
          </p:nvPr>
        </p:nvSpPr>
        <p:spPr>
          <a:xfrm>
            <a:off x="1396006" y="3415731"/>
            <a:ext cx="5391398" cy="3169936"/>
          </a:xfrm>
          <a:prstGeom prst="borderCallout2">
            <a:avLst>
              <a:gd name="adj1" fmla="val -441"/>
              <a:gd name="adj2" fmla="val 40783"/>
              <a:gd name="adj3" fmla="val -5208"/>
              <a:gd name="adj4" fmla="val 40509"/>
              <a:gd name="adj5" fmla="val -29897"/>
              <a:gd name="adj6" fmla="val 50056"/>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spcAft>
                <a:spcPts val="600"/>
              </a:spcAft>
            </a:pPr>
            <a:r>
              <a:rPr lang="fr-FR" dirty="0" smtClean="0">
                <a:solidFill>
                  <a:schemeClr val="dk1"/>
                </a:solidFill>
                <a:ea typeface="Calibri"/>
                <a:cs typeface="Calibri"/>
                <a:sym typeface="Calibri"/>
              </a:rPr>
              <a:t>Qu’est-ce qu’on en dit dans la Loi sur l’instruction publique(LIP) ?:</a:t>
            </a:r>
          </a:p>
          <a:p>
            <a:pPr>
              <a:lnSpc>
                <a:spcPct val="150000"/>
              </a:lnSpc>
            </a:pPr>
            <a:r>
              <a:rPr lang="fr-CA" dirty="0">
                <a:solidFill>
                  <a:schemeClr val="tx1"/>
                </a:solidFill>
              </a:rPr>
              <a:t>Selon l'article 42 de la Loi sur l'instruction publique:</a:t>
            </a:r>
          </a:p>
          <a:p>
            <a:pPr>
              <a:lnSpc>
                <a:spcPct val="150000"/>
              </a:lnSpc>
            </a:pPr>
            <a:r>
              <a:rPr lang="fr-CA" dirty="0">
                <a:solidFill>
                  <a:schemeClr val="tx1"/>
                </a:solidFill>
              </a:rPr>
              <a:t>«Est institué, dans chaque école, un conseil d'établissement. Le conseil d'établissement comprend au plus 20 </a:t>
            </a:r>
            <a:r>
              <a:rPr lang="fr-CA" dirty="0" smtClean="0">
                <a:solidFill>
                  <a:schemeClr val="tx1"/>
                </a:solidFill>
              </a:rPr>
              <a:t>membres (…) ».</a:t>
            </a:r>
            <a:endParaRPr lang="fr-FR" dirty="0">
              <a:solidFill>
                <a:schemeClr val="tx1"/>
              </a:solidFill>
              <a:ea typeface="Calibri"/>
              <a:cs typeface="Calibri"/>
              <a:sym typeface="Calibri"/>
            </a:endParaRPr>
          </a:p>
        </p:txBody>
      </p:sp>
      <p:sp>
        <p:nvSpPr>
          <p:cNvPr id="76" name="Légende encadrée 2 75"/>
          <p:cNvSpPr/>
          <p:nvPr>
            <p:custDataLst>
              <p:tags r:id="rId11"/>
            </p:custDataLst>
          </p:nvPr>
        </p:nvSpPr>
        <p:spPr>
          <a:xfrm>
            <a:off x="3750864" y="1735314"/>
            <a:ext cx="5169697" cy="3232226"/>
          </a:xfrm>
          <a:prstGeom prst="borderCallout2">
            <a:avLst>
              <a:gd name="adj1" fmla="val 47710"/>
              <a:gd name="adj2" fmla="val -359"/>
              <a:gd name="adj3" fmla="val 47385"/>
              <a:gd name="adj4" fmla="val -3759"/>
              <a:gd name="adj5" fmla="val 66506"/>
              <a:gd name="adj6" fmla="val -37210"/>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fr-FR" dirty="0" smtClean="0">
                <a:solidFill>
                  <a:schemeClr val="dk1"/>
                </a:solidFill>
                <a:ea typeface="Calibri"/>
                <a:cs typeface="Calibri"/>
                <a:sym typeface="Calibri"/>
              </a:rPr>
              <a:t>Les élèves d’écoles secondaires qui </a:t>
            </a:r>
            <a:r>
              <a:rPr lang="fr-FR" dirty="0">
                <a:solidFill>
                  <a:schemeClr val="dk1"/>
                </a:solidFill>
                <a:ea typeface="Calibri"/>
                <a:cs typeface="Calibri"/>
                <a:sym typeface="Calibri"/>
              </a:rPr>
              <a:t>siègent au conseil d’établissement doivent faire circuler l’information entre le conseil d’élèves et le conseil d’établissement. Ils jouent un rôle de représentant et ont la responsabilité de parler au nom de tous les élèves de l’école. I</a:t>
            </a:r>
            <a:r>
              <a:rPr lang="fr-FR" dirty="0" smtClean="0">
                <a:solidFill>
                  <a:schemeClr val="dk1"/>
                </a:solidFill>
                <a:ea typeface="Calibri"/>
                <a:cs typeface="Calibri"/>
                <a:sym typeface="Calibri"/>
              </a:rPr>
              <a:t>ls ont aussi  le </a:t>
            </a:r>
            <a:r>
              <a:rPr lang="fr-FR" dirty="0">
                <a:solidFill>
                  <a:schemeClr val="dk1"/>
                </a:solidFill>
                <a:ea typeface="Calibri"/>
                <a:cs typeface="Calibri"/>
                <a:sym typeface="Calibri"/>
              </a:rPr>
              <a:t>droit de vote au conseil d’établissement. </a:t>
            </a:r>
          </a:p>
          <a:p>
            <a:pPr lvl="0">
              <a:lnSpc>
                <a:spcPct val="150000"/>
              </a:lnSpc>
              <a:spcAft>
                <a:spcPts val="600"/>
              </a:spcAft>
            </a:pPr>
            <a:r>
              <a:rPr lang="fr-FR" dirty="0" smtClean="0">
                <a:solidFill>
                  <a:schemeClr val="dk1"/>
                </a:solidFill>
                <a:ea typeface="Calibri"/>
                <a:cs typeface="Calibri"/>
                <a:sym typeface="Calibri"/>
              </a:rPr>
              <a:t>Pour le primaire et le secondaire, il pourrait être intéressant de faire part des réalisations du conseil d’élèves au conseil d’établissement. C’est une façon de faire connaître le conseil d’élèves.</a:t>
            </a:r>
          </a:p>
        </p:txBody>
      </p:sp>
      <p:sp>
        <p:nvSpPr>
          <p:cNvPr id="77" name="Légende encadrée 2 76"/>
          <p:cNvSpPr/>
          <p:nvPr>
            <p:custDataLst>
              <p:tags r:id="rId12"/>
            </p:custDataLst>
          </p:nvPr>
        </p:nvSpPr>
        <p:spPr>
          <a:xfrm>
            <a:off x="3750864" y="1706936"/>
            <a:ext cx="5205734" cy="3298545"/>
          </a:xfrm>
          <a:prstGeom prst="borderCallout2">
            <a:avLst>
              <a:gd name="adj1" fmla="val 102290"/>
              <a:gd name="adj2" fmla="val 26381"/>
              <a:gd name="adj3" fmla="val 107855"/>
              <a:gd name="adj4" fmla="val 26308"/>
              <a:gd name="adj5" fmla="val 112183"/>
              <a:gd name="adj6" fmla="val 14890"/>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fr-FR" u="sng" dirty="0" smtClean="0">
                <a:solidFill>
                  <a:schemeClr val="dk1"/>
                </a:solidFill>
                <a:ea typeface="Calibri"/>
                <a:cs typeface="Calibri"/>
                <a:sym typeface="Calibri"/>
              </a:rPr>
              <a:t>Le conseil d’établissement se compose d’au plus 20 membres dont</a:t>
            </a:r>
            <a:r>
              <a:rPr lang="fr-FR" dirty="0" smtClean="0">
                <a:solidFill>
                  <a:schemeClr val="dk1"/>
                </a:solidFill>
                <a:ea typeface="Calibri"/>
                <a:cs typeface="Calibri"/>
                <a:sym typeface="Calibri"/>
              </a:rPr>
              <a:t> : </a:t>
            </a:r>
          </a:p>
          <a:p>
            <a:pPr marL="432000" lvl="0" indent="-180000">
              <a:spcAft>
                <a:spcPts val="600"/>
              </a:spcAft>
              <a:buFont typeface="Arial" panose="020B0604020202020204" pitchFamily="34" charset="0"/>
              <a:buChar char="•"/>
            </a:pPr>
            <a:r>
              <a:rPr lang="fr-FR" dirty="0">
                <a:solidFill>
                  <a:schemeClr val="dk1"/>
                </a:solidFill>
                <a:ea typeface="Calibri"/>
                <a:cs typeface="Calibri"/>
                <a:sym typeface="Calibri"/>
              </a:rPr>
              <a:t>a</a:t>
            </a:r>
            <a:r>
              <a:rPr lang="fr-FR" dirty="0" smtClean="0">
                <a:solidFill>
                  <a:schemeClr val="dk1"/>
                </a:solidFill>
                <a:ea typeface="Calibri"/>
                <a:cs typeface="Calibri"/>
                <a:sym typeface="Calibri"/>
              </a:rPr>
              <a:t>u moins quatre parents d’élèves fréquentant l’école;</a:t>
            </a:r>
          </a:p>
          <a:p>
            <a:pPr marL="432000" lvl="0" indent="-180000">
              <a:spcAft>
                <a:spcPts val="600"/>
              </a:spcAft>
              <a:buFont typeface="Arial" panose="020B0604020202020204" pitchFamily="34" charset="0"/>
              <a:buChar char="•"/>
            </a:pPr>
            <a:r>
              <a:rPr lang="fr-FR" dirty="0">
                <a:solidFill>
                  <a:schemeClr val="dk1"/>
                </a:solidFill>
                <a:ea typeface="Calibri"/>
                <a:cs typeface="Calibri"/>
                <a:sym typeface="Calibri"/>
              </a:rPr>
              <a:t>a</a:t>
            </a:r>
            <a:r>
              <a:rPr lang="fr-FR" dirty="0" smtClean="0">
                <a:solidFill>
                  <a:schemeClr val="dk1"/>
                </a:solidFill>
                <a:ea typeface="Calibri"/>
                <a:cs typeface="Calibri"/>
                <a:sym typeface="Calibri"/>
              </a:rPr>
              <a:t>u moins quatre membres du personnel de l’école;</a:t>
            </a:r>
          </a:p>
          <a:p>
            <a:pPr marL="432000" lvl="0" indent="-180000">
              <a:spcAft>
                <a:spcPts val="600"/>
              </a:spcAft>
              <a:buFont typeface="Arial" panose="020B0604020202020204" pitchFamily="34" charset="0"/>
              <a:buChar char="•"/>
            </a:pPr>
            <a:r>
              <a:rPr lang="fr-FR" dirty="0" smtClean="0">
                <a:solidFill>
                  <a:schemeClr val="dk1"/>
                </a:solidFill>
                <a:ea typeface="Calibri"/>
                <a:cs typeface="Calibri"/>
                <a:sym typeface="Calibri"/>
              </a:rPr>
              <a:t>au secondaire</a:t>
            </a:r>
            <a:r>
              <a:rPr lang="fr-FR" dirty="0">
                <a:solidFill>
                  <a:schemeClr val="dk1"/>
                </a:solidFill>
                <a:ea typeface="Calibri"/>
                <a:cs typeface="Calibri"/>
                <a:sym typeface="Calibri"/>
              </a:rPr>
              <a:t>,</a:t>
            </a:r>
            <a:r>
              <a:rPr lang="fr-FR" dirty="0" smtClean="0">
                <a:solidFill>
                  <a:schemeClr val="dk1"/>
                </a:solidFill>
                <a:ea typeface="Calibri"/>
                <a:cs typeface="Calibri"/>
                <a:sym typeface="Calibri"/>
              </a:rPr>
              <a:t> deux élèves de 2</a:t>
            </a:r>
            <a:r>
              <a:rPr lang="fr-FR" baseline="30000" dirty="0" smtClean="0">
                <a:solidFill>
                  <a:schemeClr val="dk1"/>
                </a:solidFill>
                <a:ea typeface="Calibri"/>
                <a:cs typeface="Calibri"/>
                <a:sym typeface="Calibri"/>
              </a:rPr>
              <a:t>e</a:t>
            </a:r>
            <a:r>
              <a:rPr lang="fr-FR" dirty="0" smtClean="0">
                <a:solidFill>
                  <a:schemeClr val="dk1"/>
                </a:solidFill>
                <a:ea typeface="Calibri"/>
                <a:cs typeface="Calibri"/>
                <a:sym typeface="Calibri"/>
              </a:rPr>
              <a:t> cycle, nommés par le comité d’élèves ou élus par les élèves de l’école;</a:t>
            </a:r>
          </a:p>
          <a:p>
            <a:pPr marL="432000" lvl="0" indent="-180000">
              <a:spcAft>
                <a:spcPts val="600"/>
              </a:spcAft>
              <a:buFont typeface="Arial" panose="020B0604020202020204" pitchFamily="34" charset="0"/>
              <a:buChar char="•"/>
            </a:pPr>
            <a:r>
              <a:rPr lang="fr-FR" dirty="0">
                <a:solidFill>
                  <a:schemeClr val="dk1"/>
                </a:solidFill>
                <a:ea typeface="Calibri"/>
                <a:cs typeface="Calibri"/>
                <a:sym typeface="Calibri"/>
              </a:rPr>
              <a:t>a</a:t>
            </a:r>
            <a:r>
              <a:rPr lang="fr-FR" dirty="0" smtClean="0">
                <a:solidFill>
                  <a:schemeClr val="dk1"/>
                </a:solidFill>
                <a:ea typeface="Calibri"/>
                <a:cs typeface="Calibri"/>
                <a:sym typeface="Calibri"/>
              </a:rPr>
              <a:t>u primaire</a:t>
            </a:r>
            <a:r>
              <a:rPr lang="fr-FR" dirty="0">
                <a:solidFill>
                  <a:schemeClr val="dk1"/>
                </a:solidFill>
                <a:ea typeface="Calibri"/>
                <a:cs typeface="Calibri"/>
                <a:sym typeface="Calibri"/>
              </a:rPr>
              <a:t>,</a:t>
            </a:r>
            <a:r>
              <a:rPr lang="fr-FR" dirty="0" smtClean="0">
                <a:solidFill>
                  <a:schemeClr val="dk1"/>
                </a:solidFill>
                <a:ea typeface="Calibri"/>
                <a:cs typeface="Calibri"/>
                <a:sym typeface="Calibri"/>
              </a:rPr>
              <a:t> un membre du personnel du service de garde;</a:t>
            </a:r>
          </a:p>
          <a:p>
            <a:pPr marL="432000" lvl="0" indent="-180000">
              <a:spcAft>
                <a:spcPts val="600"/>
              </a:spcAft>
              <a:buFont typeface="Arial" panose="020B0604020202020204" pitchFamily="34" charset="0"/>
              <a:buChar char="•"/>
            </a:pPr>
            <a:r>
              <a:rPr lang="fr-FR" dirty="0">
                <a:solidFill>
                  <a:schemeClr val="dk1"/>
                </a:solidFill>
                <a:ea typeface="Calibri"/>
                <a:cs typeface="Calibri"/>
                <a:sym typeface="Calibri"/>
              </a:rPr>
              <a:t>d</a:t>
            </a:r>
            <a:r>
              <a:rPr lang="fr-FR" dirty="0" smtClean="0">
                <a:solidFill>
                  <a:schemeClr val="dk1"/>
                </a:solidFill>
                <a:ea typeface="Calibri"/>
                <a:cs typeface="Calibri"/>
                <a:sym typeface="Calibri"/>
              </a:rPr>
              <a:t>eux représentants de la communauté.</a:t>
            </a:r>
          </a:p>
          <a:p>
            <a:pPr lvl="0">
              <a:spcAft>
                <a:spcPts val="600"/>
              </a:spcAft>
            </a:pPr>
            <a:r>
              <a:rPr lang="fr-FR" dirty="0" smtClean="0">
                <a:solidFill>
                  <a:schemeClr val="dk1"/>
                </a:solidFill>
                <a:ea typeface="Calibri"/>
                <a:cs typeface="Calibri"/>
                <a:sym typeface="Calibri"/>
              </a:rPr>
              <a:t>Afin d’obtenir plus de détails </a:t>
            </a:r>
            <a:r>
              <a:rPr lang="fr-FR" dirty="0">
                <a:solidFill>
                  <a:schemeClr val="dk1"/>
                </a:solidFill>
                <a:ea typeface="Calibri"/>
                <a:cs typeface="Calibri"/>
                <a:sym typeface="Calibri"/>
              </a:rPr>
              <a:t>à</a:t>
            </a:r>
            <a:r>
              <a:rPr lang="fr-FR" dirty="0" smtClean="0">
                <a:solidFill>
                  <a:schemeClr val="dk1"/>
                </a:solidFill>
                <a:ea typeface="Calibri"/>
                <a:cs typeface="Calibri"/>
                <a:sym typeface="Calibri"/>
              </a:rPr>
              <a:t> ce sujet, consultez l’article 42 de la Loi sur l’instruction publique (LIP).</a:t>
            </a:r>
          </a:p>
          <a:p>
            <a:pPr marL="108000" lvl="0">
              <a:spcAft>
                <a:spcPts val="600"/>
              </a:spcAft>
            </a:pPr>
            <a:endParaRPr lang="fr-FR" dirty="0" smtClean="0">
              <a:solidFill>
                <a:schemeClr val="dk1"/>
              </a:solidFill>
              <a:ea typeface="Calibri"/>
              <a:cs typeface="Calibri"/>
              <a:sym typeface="Calibri"/>
            </a:endParaRPr>
          </a:p>
        </p:txBody>
      </p:sp>
      <p:sp>
        <p:nvSpPr>
          <p:cNvPr id="75" name="Légende encadrée 2 74"/>
          <p:cNvSpPr/>
          <p:nvPr>
            <p:custDataLst>
              <p:tags r:id="rId13"/>
            </p:custDataLst>
          </p:nvPr>
        </p:nvSpPr>
        <p:spPr>
          <a:xfrm flipH="1">
            <a:off x="1490593" y="1863902"/>
            <a:ext cx="5375458" cy="3531501"/>
          </a:xfrm>
          <a:prstGeom prst="borderCallout2">
            <a:avLst>
              <a:gd name="adj1" fmla="val 39066"/>
              <a:gd name="adj2" fmla="val -655"/>
              <a:gd name="adj3" fmla="val 38641"/>
              <a:gd name="adj4" fmla="val -4047"/>
              <a:gd name="adj5" fmla="val 61638"/>
              <a:gd name="adj6" fmla="val -8584"/>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spcAft>
                <a:spcPts val="600"/>
              </a:spcAft>
              <a:buClr>
                <a:schemeClr val="dk1"/>
              </a:buClr>
              <a:buSzPts val="1600"/>
            </a:pPr>
            <a:r>
              <a:rPr lang="fr-CA" u="sng" dirty="0">
                <a:solidFill>
                  <a:schemeClr val="tx1"/>
                </a:solidFill>
              </a:rPr>
              <a:t>Quels sont ses mandats, ses rôles et ses responsabilités</a:t>
            </a:r>
            <a:r>
              <a:rPr lang="fr-CA" u="sng" dirty="0" smtClean="0">
                <a:solidFill>
                  <a:schemeClr val="tx1"/>
                </a:solidFill>
              </a:rPr>
              <a:t>?</a:t>
            </a:r>
          </a:p>
          <a:p>
            <a:pPr marL="108000">
              <a:spcAft>
                <a:spcPts val="600"/>
              </a:spcAft>
              <a:buClr>
                <a:schemeClr val="dk1"/>
              </a:buClr>
              <a:buSzPts val="1600"/>
            </a:pPr>
            <a:r>
              <a:rPr lang="fr-FR" dirty="0">
                <a:solidFill>
                  <a:schemeClr val="tx1"/>
                </a:solidFill>
              </a:rPr>
              <a:t>Le </a:t>
            </a:r>
            <a:r>
              <a:rPr lang="fr-FR" dirty="0" smtClean="0">
                <a:solidFill>
                  <a:schemeClr val="tx1"/>
                </a:solidFill>
              </a:rPr>
              <a:t>conseil </a:t>
            </a:r>
            <a:r>
              <a:rPr lang="fr-FR" dirty="0">
                <a:solidFill>
                  <a:schemeClr val="tx1"/>
                </a:solidFill>
              </a:rPr>
              <a:t>d’établissement </a:t>
            </a:r>
            <a:r>
              <a:rPr lang="fr-FR" dirty="0" smtClean="0">
                <a:solidFill>
                  <a:schemeClr val="tx1"/>
                </a:solidFill>
              </a:rPr>
              <a:t>analyse </a:t>
            </a:r>
            <a:r>
              <a:rPr lang="fr-FR" dirty="0">
                <a:solidFill>
                  <a:schemeClr val="tx1"/>
                </a:solidFill>
              </a:rPr>
              <a:t>la situation de l’école ou du </a:t>
            </a:r>
            <a:r>
              <a:rPr lang="fr-FR" dirty="0" smtClean="0">
                <a:solidFill>
                  <a:schemeClr val="tx1"/>
                </a:solidFill>
              </a:rPr>
              <a:t>centre</a:t>
            </a:r>
            <a:r>
              <a:rPr lang="fr-FR" dirty="0">
                <a:solidFill>
                  <a:schemeClr val="tx1"/>
                </a:solidFill>
              </a:rPr>
              <a:t> </a:t>
            </a:r>
            <a:r>
              <a:rPr lang="fr-FR" dirty="0" smtClean="0">
                <a:solidFill>
                  <a:schemeClr val="tx1"/>
                </a:solidFill>
              </a:rPr>
              <a:t>et détermine </a:t>
            </a:r>
            <a:r>
              <a:rPr lang="fr-FR" dirty="0">
                <a:solidFill>
                  <a:schemeClr val="tx1"/>
                </a:solidFill>
              </a:rPr>
              <a:t>les orientations pour améliorer la réussite des élèves en fonction des caractéristiques du milieu</a:t>
            </a:r>
            <a:r>
              <a:rPr lang="fr-FR" dirty="0" smtClean="0">
                <a:solidFill>
                  <a:schemeClr val="tx1"/>
                </a:solidFill>
              </a:rPr>
              <a:t>.</a:t>
            </a:r>
            <a:endParaRPr lang="fr-FR" dirty="0">
              <a:solidFill>
                <a:schemeClr val="tx1"/>
              </a:solidFill>
            </a:endParaRPr>
          </a:p>
          <a:p>
            <a:pPr marL="108000">
              <a:spcAft>
                <a:spcPts val="600"/>
              </a:spcAft>
              <a:buClr>
                <a:schemeClr val="dk1"/>
              </a:buClr>
              <a:buSzPts val="1600"/>
            </a:pPr>
            <a:r>
              <a:rPr lang="fr-FR" dirty="0">
                <a:solidFill>
                  <a:schemeClr val="tx1"/>
                </a:solidFill>
              </a:rPr>
              <a:t>Il a aussi pour responsabilité d’adopter le projet éducatif et d’adopter ou d’approuver un grand nombre de décisions essentielles au fonctionnement de </a:t>
            </a:r>
            <a:r>
              <a:rPr lang="fr-FR" dirty="0" smtClean="0">
                <a:solidFill>
                  <a:schemeClr val="tx1"/>
                </a:solidFill>
              </a:rPr>
              <a:t>l’école.  </a:t>
            </a:r>
          </a:p>
          <a:p>
            <a:pPr marL="108000">
              <a:spcAft>
                <a:spcPts val="600"/>
              </a:spcAft>
            </a:pPr>
            <a:r>
              <a:rPr lang="fr-CA" u="sng" dirty="0" smtClean="0">
                <a:solidFill>
                  <a:schemeClr val="tx1"/>
                </a:solidFill>
              </a:rPr>
              <a:t>Voici quelques mandats au conseil d’établissement:</a:t>
            </a:r>
          </a:p>
          <a:p>
            <a:pPr marL="468000" indent="-216000">
              <a:spcAft>
                <a:spcPts val="600"/>
              </a:spcAft>
              <a:buFont typeface="Arial" panose="020B0604020202020204" pitchFamily="34" charset="0"/>
              <a:buChar char="•"/>
            </a:pPr>
            <a:r>
              <a:rPr lang="fr-CA" dirty="0">
                <a:solidFill>
                  <a:schemeClr val="tx1"/>
                </a:solidFill>
              </a:rPr>
              <a:t>Adopter le projet éducatif de l'école, voir à sa réalisation et procéder à son évaluation, ainsi qu'adopter le plan de réussite de l'école</a:t>
            </a:r>
            <a:r>
              <a:rPr lang="fr-CA" dirty="0" smtClean="0">
                <a:solidFill>
                  <a:schemeClr val="tx1"/>
                </a:solidFill>
              </a:rPr>
              <a:t>.</a:t>
            </a:r>
          </a:p>
          <a:p>
            <a:pPr marL="468000" indent="-216000">
              <a:buFont typeface="Arial" panose="020B0604020202020204" pitchFamily="34" charset="0"/>
              <a:buChar char="•"/>
            </a:pPr>
            <a:r>
              <a:rPr lang="fr-CA" dirty="0">
                <a:solidFill>
                  <a:schemeClr val="tx1"/>
                </a:solidFill>
              </a:rPr>
              <a:t>Approuver la politique d'encadrement des élèves proposée par </a:t>
            </a:r>
            <a:r>
              <a:rPr lang="fr-CA" dirty="0" smtClean="0">
                <a:solidFill>
                  <a:schemeClr val="tx1"/>
                </a:solidFill>
              </a:rPr>
              <a:t>la direction </a:t>
            </a:r>
            <a:r>
              <a:rPr lang="fr-CA" dirty="0">
                <a:solidFill>
                  <a:schemeClr val="tx1"/>
                </a:solidFill>
              </a:rPr>
              <a:t>de l'école</a:t>
            </a:r>
            <a:r>
              <a:rPr lang="fr-CA" dirty="0" smtClean="0">
                <a:solidFill>
                  <a:schemeClr val="tx1"/>
                </a:solidFill>
              </a:rPr>
              <a:t>.</a:t>
            </a:r>
            <a:endParaRPr lang="fr-CA" dirty="0">
              <a:solidFill>
                <a:schemeClr val="tx1"/>
              </a:solidFill>
            </a:endParaRPr>
          </a:p>
        </p:txBody>
      </p:sp>
    </p:spTree>
    <p:extLst>
      <p:ext uri="{BB962C8B-B14F-4D97-AF65-F5344CB8AC3E}">
        <p14:creationId xmlns:p14="http://schemas.microsoft.com/office/powerpoint/2010/main" val="2227578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6" grpId="0" animBg="1"/>
      <p:bldP spid="77" grpId="0" animBg="1"/>
      <p:bldP spid="77" grpId="1" animBg="1"/>
      <p:bldP spid="75" grpId="0" animBg="1"/>
      <p:bldP spid="7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16">
            <a:extLst>
              <a:ext uri="{28A0092B-C50C-407E-A947-70E740481C1C}">
                <a14:useLocalDpi xmlns:a14="http://schemas.microsoft.com/office/drawing/2010/main" val="0"/>
              </a:ext>
            </a:extLst>
          </a:blip>
          <a:stretch>
            <a:fillRect/>
          </a:stretch>
        </p:blipFill>
        <p:spPr>
          <a:xfrm>
            <a:off x="176542" y="196838"/>
            <a:ext cx="1457608" cy="559651"/>
          </a:xfrm>
          <a:prstGeom prst="rect">
            <a:avLst/>
          </a:prstGeom>
        </p:spPr>
      </p:pic>
      <p:grpSp>
        <p:nvGrpSpPr>
          <p:cNvPr id="21" name="Groupe 20"/>
          <p:cNvGrpSpPr/>
          <p:nvPr>
            <p:custDataLst>
              <p:tags r:id="rId2"/>
            </p:custDataLst>
          </p:nvPr>
        </p:nvGrpSpPr>
        <p:grpSpPr>
          <a:xfrm>
            <a:off x="86832" y="808959"/>
            <a:ext cx="8966123" cy="5953348"/>
            <a:chOff x="86832" y="808959"/>
            <a:chExt cx="8966123" cy="5953348"/>
          </a:xfrm>
        </p:grpSpPr>
        <p:sp>
          <p:nvSpPr>
            <p:cNvPr id="5" name="Rectangle 4"/>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0" name="Groupe 19"/>
          <p:cNvGrpSpPr/>
          <p:nvPr>
            <p:custDataLst>
              <p:tags r:id="rId3"/>
            </p:custDataLst>
          </p:nvPr>
        </p:nvGrpSpPr>
        <p:grpSpPr>
          <a:xfrm>
            <a:off x="80413" y="77923"/>
            <a:ext cx="8983174" cy="758076"/>
            <a:chOff x="80413" y="77923"/>
            <a:chExt cx="8983174" cy="758076"/>
          </a:xfrm>
        </p:grpSpPr>
        <p:sp>
          <p:nvSpPr>
            <p:cNvPr id="8" name="Rectangle 7"/>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0" name="Rectangle 9"/>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Google Shape;118;p16"/>
            <p:cNvSpPr txBox="1"/>
            <p:nvPr/>
          </p:nvSpPr>
          <p:spPr>
            <a:xfrm>
              <a:off x="6341758" y="289539"/>
              <a:ext cx="2147395"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2.3</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sp>
        <p:nvSpPr>
          <p:cNvPr id="142" name="Google Shape;142;p18"/>
          <p:cNvSpPr txBox="1"/>
          <p:nvPr>
            <p:custDataLst>
              <p:tags r:id="rId4"/>
            </p:custDataLst>
          </p:nvPr>
        </p:nvSpPr>
        <p:spPr>
          <a:xfrm>
            <a:off x="1953792" y="1827208"/>
            <a:ext cx="6535361" cy="397325"/>
          </a:xfrm>
          <a:prstGeom prst="rect">
            <a:avLst/>
          </a:prstGeom>
          <a:noFill/>
          <a:ln>
            <a:noFill/>
          </a:ln>
        </p:spPr>
        <p:txBody>
          <a:bodyPr spcFirstLastPara="1" wrap="square" lIns="91425" tIns="45700" rIns="91425" bIns="45700" anchor="t" anchorCtr="0">
            <a:noAutofit/>
          </a:bodyPr>
          <a:lstStyle/>
          <a:p>
            <a:pPr lvl="0">
              <a:buClr>
                <a:schemeClr val="dk1"/>
              </a:buClr>
              <a:buSzPts val="1600"/>
            </a:pPr>
            <a:r>
              <a:rPr lang="fr-CA" sz="1600" dirty="0" smtClean="0">
                <a:solidFill>
                  <a:schemeClr val="dk1"/>
                </a:solidFill>
              </a:rPr>
              <a:t>Instance démocratique : conseil des commissaires</a:t>
            </a:r>
            <a:endParaRPr lang="fr-CA" sz="1600" dirty="0">
              <a:solidFill>
                <a:schemeClr val="dk1"/>
              </a:solidFill>
            </a:endParaRPr>
          </a:p>
        </p:txBody>
      </p:sp>
      <p:sp>
        <p:nvSpPr>
          <p:cNvPr id="17" name="Google Shape;119;p16"/>
          <p:cNvSpPr txBox="1"/>
          <p:nvPr>
            <p:custDataLst>
              <p:tags r:id="rId5"/>
            </p:custDataLst>
          </p:nvPr>
        </p:nvSpPr>
        <p:spPr>
          <a:xfrm>
            <a:off x="1941429" y="1134315"/>
            <a:ext cx="6084971" cy="40037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smtClean="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rPr>
              <a:t>La collaboration avec les personnes-ressources</a:t>
            </a:r>
            <a:endParaRPr sz="1600" b="1" i="0" u="none" strike="noStrike" cap="none" dirty="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1" name="ZoneTexte 30"/>
          <p:cNvSpPr txBox="1"/>
          <p:nvPr>
            <p:custDataLst>
              <p:tags r:id="rId6"/>
            </p:custDataLst>
          </p:nvPr>
        </p:nvSpPr>
        <p:spPr>
          <a:xfrm>
            <a:off x="80413" y="3644911"/>
            <a:ext cx="1282779" cy="1754326"/>
          </a:xfrm>
          <a:prstGeom prst="rect">
            <a:avLst/>
          </a:prstGeom>
          <a:noFill/>
        </p:spPr>
        <p:txBody>
          <a:bodyPr wrap="square" rtlCol="0">
            <a:spAutoFit/>
          </a:bodyPr>
          <a:lstStyle/>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poste 3414</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p:txBody>
      </p:sp>
      <p:grpSp>
        <p:nvGrpSpPr>
          <p:cNvPr id="25" name="Groupe 24"/>
          <p:cNvGrpSpPr/>
          <p:nvPr>
            <p:custDataLst>
              <p:tags r:id="rId7"/>
            </p:custDataLst>
          </p:nvPr>
        </p:nvGrpSpPr>
        <p:grpSpPr>
          <a:xfrm>
            <a:off x="308868" y="5622521"/>
            <a:ext cx="825867" cy="553614"/>
            <a:chOff x="311331" y="4632987"/>
            <a:chExt cx="825867" cy="553614"/>
          </a:xfrm>
        </p:grpSpPr>
        <p:grpSp>
          <p:nvGrpSpPr>
            <p:cNvPr id="26" name="Groupe 25"/>
            <p:cNvGrpSpPr/>
            <p:nvPr/>
          </p:nvGrpSpPr>
          <p:grpSpPr>
            <a:xfrm>
              <a:off x="494072" y="4900644"/>
              <a:ext cx="486696" cy="285957"/>
              <a:chOff x="337757" y="5145206"/>
              <a:chExt cx="603937" cy="354842"/>
            </a:xfrm>
            <a:solidFill>
              <a:schemeClr val="bg1"/>
            </a:solidFill>
          </p:grpSpPr>
          <p:sp>
            <p:nvSpPr>
              <p:cNvPr id="28" name="Rectangle 27"/>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29" name="Triangle isocèle 28"/>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7" name="ZoneTexte 26"/>
            <p:cNvSpPr txBox="1"/>
            <p:nvPr/>
          </p:nvSpPr>
          <p:spPr>
            <a:xfrm>
              <a:off x="311331" y="4632987"/>
              <a:ext cx="825867" cy="230832"/>
            </a:xfrm>
            <a:prstGeom prst="rect">
              <a:avLst/>
            </a:prstGeom>
            <a:noFill/>
          </p:spPr>
          <p:txBody>
            <a:bodyPr wrap="none" rtlCol="0">
              <a:spAutoFit/>
            </a:bodyPr>
            <a:lstStyle/>
            <a:p>
              <a:pPr algn="ctr"/>
              <a:r>
                <a:rPr lang="fr-CA" sz="900" b="1" dirty="0" smtClean="0">
                  <a:latin typeface="Arial" panose="020B0604020202020204" pitchFamily="34" charset="0"/>
                  <a:ea typeface="Arial Unicode MS" panose="020B0604020202020204" pitchFamily="34" charset="-128"/>
                  <a:cs typeface="Arial" panose="020B0604020202020204" pitchFamily="34" charset="0"/>
                  <a:hlinkClick r:id="rId18"/>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51" name="Rectangle 50"/>
          <p:cNvSpPr/>
          <p:nvPr>
            <p:custDataLst>
              <p:tags r:id="rId8"/>
            </p:custDataLst>
          </p:nvPr>
        </p:nvSpPr>
        <p:spPr>
          <a:xfrm flipH="1">
            <a:off x="1930139" y="2145717"/>
            <a:ext cx="1725414" cy="1200329"/>
          </a:xfrm>
          <a:prstGeom prst="rect">
            <a:avLst/>
          </a:prstGeom>
        </p:spPr>
        <p:txBody>
          <a:bodyPr wrap="square">
            <a:spAutoFit/>
          </a:bodyPr>
          <a:lstStyle/>
          <a:p>
            <a:pPr lvl="0">
              <a:lnSpc>
                <a:spcPct val="120000"/>
              </a:lnSpc>
              <a:buClr>
                <a:schemeClr val="dk1"/>
              </a:buClr>
              <a:buSzPts val="1120"/>
            </a:pPr>
            <a:r>
              <a:rPr lang="fr-FR" sz="1000" b="1" dirty="0">
                <a:solidFill>
                  <a:srgbClr val="8CC63F"/>
                </a:solidFill>
              </a:rPr>
              <a:t>Cliquez dans l’ordre sur chacune des </a:t>
            </a:r>
            <a:r>
              <a:rPr lang="fr-FR" sz="1000" b="1" dirty="0" smtClean="0">
                <a:solidFill>
                  <a:srgbClr val="8CC63F"/>
                </a:solidFill>
              </a:rPr>
              <a:t>zones numérotées pour </a:t>
            </a:r>
            <a:r>
              <a:rPr lang="fr-FR" sz="1000" b="1" dirty="0">
                <a:solidFill>
                  <a:srgbClr val="8CC63F"/>
                </a:solidFill>
              </a:rPr>
              <a:t>en apprendre davantage sur </a:t>
            </a:r>
            <a:r>
              <a:rPr lang="fr-FR" sz="1000" b="1" dirty="0" smtClean="0">
                <a:solidFill>
                  <a:srgbClr val="8CC63F"/>
                </a:solidFill>
              </a:rPr>
              <a:t>ces instances démocratiques.</a:t>
            </a:r>
            <a:endParaRPr lang="fr-FR" sz="1000" b="1" dirty="0">
              <a:solidFill>
                <a:srgbClr val="8CC63F"/>
              </a:solidFill>
            </a:endParaRPr>
          </a:p>
        </p:txBody>
      </p:sp>
      <p:pic>
        <p:nvPicPr>
          <p:cNvPr id="54" name="Image 53"/>
          <p:cNvPicPr>
            <a:picLocks noChangeAspect="1"/>
          </p:cNvPicPr>
          <p:nvPr>
            <p:custDataLst>
              <p:tags r:id="rId9"/>
            </p:custDataLst>
          </p:nvPr>
        </p:nvPicPr>
        <p:blipFill>
          <a:blip r:embed="rId19">
            <a:extLst>
              <a:ext uri="{28A0092B-C50C-407E-A947-70E740481C1C}">
                <a14:useLocalDpi xmlns:a14="http://schemas.microsoft.com/office/drawing/2010/main" val="0"/>
              </a:ext>
            </a:extLst>
          </a:blip>
          <a:stretch>
            <a:fillRect/>
          </a:stretch>
        </p:blipFill>
        <p:spPr>
          <a:xfrm rot="18060000">
            <a:off x="3452398" y="2354729"/>
            <a:ext cx="184732" cy="436639"/>
          </a:xfrm>
          <a:prstGeom prst="rect">
            <a:avLst/>
          </a:prstGeom>
        </p:spPr>
      </p:pic>
      <p:grpSp>
        <p:nvGrpSpPr>
          <p:cNvPr id="2" name="Groupe 1"/>
          <p:cNvGrpSpPr/>
          <p:nvPr/>
        </p:nvGrpSpPr>
        <p:grpSpPr>
          <a:xfrm>
            <a:off x="4151349" y="2227585"/>
            <a:ext cx="2113378" cy="1137818"/>
            <a:chOff x="4122774" y="3418210"/>
            <a:chExt cx="2113378" cy="1137818"/>
          </a:xfrm>
        </p:grpSpPr>
        <p:sp>
          <p:nvSpPr>
            <p:cNvPr id="60" name="Google Shape;153;p19"/>
            <p:cNvSpPr txBox="1"/>
            <p:nvPr/>
          </p:nvSpPr>
          <p:spPr>
            <a:xfrm>
              <a:off x="4250126" y="3537273"/>
              <a:ext cx="1986026" cy="1018755"/>
            </a:xfrm>
            <a:prstGeom prst="rect">
              <a:avLst/>
            </a:prstGeom>
            <a:noFill/>
            <a:ln>
              <a:solidFill>
                <a:srgbClr val="8CC63F"/>
              </a:solidFill>
            </a:ln>
          </p:spPr>
          <p:txBody>
            <a:bodyPr spcFirstLastPara="1" wrap="square" lIns="91425" tIns="45700" rIns="91425" bIns="45700" anchor="ctr" anchorCtr="0">
              <a:noAutofit/>
            </a:bodyPr>
            <a:lstStyle/>
            <a:p>
              <a:pPr marL="108000">
                <a:buClr>
                  <a:schemeClr val="dk1"/>
                </a:buClr>
                <a:buSzPts val="1600"/>
              </a:pPr>
              <a:r>
                <a:rPr lang="fr-CA" dirty="0">
                  <a:solidFill>
                    <a:schemeClr val="dk1"/>
                  </a:solidFill>
                </a:rPr>
                <a:t>Qu’est-ce qu’on en dit dans la Loi sur l’instruction publique (LIP)?</a:t>
              </a:r>
            </a:p>
          </p:txBody>
        </p:sp>
        <p:sp>
          <p:nvSpPr>
            <p:cNvPr id="63" name="Google Shape;184;p21"/>
            <p:cNvSpPr/>
            <p:nvPr/>
          </p:nvSpPr>
          <p:spPr>
            <a:xfrm>
              <a:off x="4122774" y="3418210"/>
              <a:ext cx="257175" cy="257175"/>
            </a:xfrm>
            <a:prstGeom prst="ellipse">
              <a:avLst/>
            </a:prstGeom>
            <a:solidFill>
              <a:srgbClr val="8CC63F"/>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b="0" i="0" u="none" strike="noStrike" cap="none" dirty="0">
                  <a:solidFill>
                    <a:schemeClr val="lt1"/>
                  </a:solidFill>
                  <a:latin typeface="+mn-lt"/>
                  <a:ea typeface="Calibri"/>
                  <a:cs typeface="Calibri"/>
                  <a:sym typeface="Calibri"/>
                </a:rPr>
                <a:t>1</a:t>
              </a:r>
              <a:endParaRPr sz="1600" b="0" i="0" u="none" strike="noStrike" cap="none" dirty="0">
                <a:solidFill>
                  <a:schemeClr val="lt1"/>
                </a:solidFill>
                <a:latin typeface="+mn-lt"/>
                <a:ea typeface="Calibri"/>
                <a:cs typeface="Calibri"/>
                <a:sym typeface="Calibri"/>
              </a:endParaRPr>
            </a:p>
          </p:txBody>
        </p:sp>
      </p:grpSp>
      <p:grpSp>
        <p:nvGrpSpPr>
          <p:cNvPr id="3" name="Groupe 2"/>
          <p:cNvGrpSpPr/>
          <p:nvPr/>
        </p:nvGrpSpPr>
        <p:grpSpPr>
          <a:xfrm>
            <a:off x="6859656" y="3836494"/>
            <a:ext cx="2090517" cy="1163361"/>
            <a:chOff x="6859656" y="4625518"/>
            <a:chExt cx="2090517" cy="1163361"/>
          </a:xfrm>
        </p:grpSpPr>
        <p:sp>
          <p:nvSpPr>
            <p:cNvPr id="65" name="Google Shape;157;p19"/>
            <p:cNvSpPr txBox="1"/>
            <p:nvPr/>
          </p:nvSpPr>
          <p:spPr>
            <a:xfrm>
              <a:off x="6980827" y="4756066"/>
              <a:ext cx="1969346" cy="1032813"/>
            </a:xfrm>
            <a:prstGeom prst="rect">
              <a:avLst/>
            </a:prstGeom>
            <a:noFill/>
            <a:ln>
              <a:solidFill>
                <a:srgbClr val="8CC63F"/>
              </a:solidFill>
            </a:ln>
          </p:spPr>
          <p:txBody>
            <a:bodyPr spcFirstLastPara="1" wrap="square" lIns="91425" tIns="45700" rIns="91425" bIns="45700" anchor="ctr" anchorCtr="0">
              <a:noAutofit/>
            </a:bodyPr>
            <a:lstStyle/>
            <a:p>
              <a:pPr marL="108000">
                <a:buClr>
                  <a:schemeClr val="dk1"/>
                </a:buClr>
                <a:buSzPts val="1600"/>
              </a:pPr>
              <a:r>
                <a:rPr lang="fr-CA" dirty="0">
                  <a:solidFill>
                    <a:schemeClr val="dk1"/>
                  </a:solidFill>
                </a:rPr>
                <a:t>Quels </a:t>
              </a:r>
              <a:r>
                <a:rPr lang="fr-CA" dirty="0" smtClean="0">
                  <a:solidFill>
                    <a:schemeClr val="dk1"/>
                  </a:solidFill>
                </a:rPr>
                <a:t>est son rôle, ses mandats et </a:t>
              </a:r>
              <a:r>
                <a:rPr lang="fr-CA" dirty="0">
                  <a:solidFill>
                    <a:schemeClr val="dk1"/>
                  </a:solidFill>
                </a:rPr>
                <a:t>ses responsabilités?</a:t>
              </a:r>
            </a:p>
          </p:txBody>
        </p:sp>
        <p:sp>
          <p:nvSpPr>
            <p:cNvPr id="66" name="Google Shape;184;p21"/>
            <p:cNvSpPr/>
            <p:nvPr/>
          </p:nvSpPr>
          <p:spPr>
            <a:xfrm>
              <a:off x="6859656" y="4625518"/>
              <a:ext cx="257175" cy="257175"/>
            </a:xfrm>
            <a:prstGeom prst="ellipse">
              <a:avLst/>
            </a:prstGeom>
            <a:solidFill>
              <a:srgbClr val="8CC63F"/>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2</a:t>
              </a:r>
              <a:endParaRPr sz="1600" b="0" i="0" u="none" strike="noStrike" cap="none" dirty="0">
                <a:solidFill>
                  <a:schemeClr val="lt1"/>
                </a:solidFill>
                <a:latin typeface="+mn-lt"/>
                <a:ea typeface="Calibri"/>
                <a:cs typeface="Calibri"/>
                <a:sym typeface="Calibri"/>
              </a:endParaRPr>
            </a:p>
          </p:txBody>
        </p:sp>
      </p:grpSp>
      <p:grpSp>
        <p:nvGrpSpPr>
          <p:cNvPr id="4" name="Groupe 3"/>
          <p:cNvGrpSpPr/>
          <p:nvPr/>
        </p:nvGrpSpPr>
        <p:grpSpPr>
          <a:xfrm>
            <a:off x="4147266" y="5470946"/>
            <a:ext cx="2107936" cy="1174243"/>
            <a:chOff x="4147266" y="5861471"/>
            <a:chExt cx="2107936" cy="1174243"/>
          </a:xfrm>
        </p:grpSpPr>
        <p:sp>
          <p:nvSpPr>
            <p:cNvPr id="68" name="Google Shape;154;p19"/>
            <p:cNvSpPr txBox="1"/>
            <p:nvPr/>
          </p:nvSpPr>
          <p:spPr>
            <a:xfrm>
              <a:off x="4261694" y="5997306"/>
              <a:ext cx="1993508" cy="1038408"/>
            </a:xfrm>
            <a:prstGeom prst="rect">
              <a:avLst/>
            </a:prstGeom>
            <a:noFill/>
            <a:ln>
              <a:solidFill>
                <a:srgbClr val="8CC63F"/>
              </a:solidFill>
            </a:ln>
          </p:spPr>
          <p:txBody>
            <a:bodyPr spcFirstLastPara="1" wrap="square" lIns="91425" tIns="45700" rIns="91425" bIns="45700" anchor="ctr" anchorCtr="0">
              <a:noAutofit/>
            </a:bodyPr>
            <a:lstStyle/>
            <a:p>
              <a:pPr marL="108000">
                <a:buClr>
                  <a:schemeClr val="dk1"/>
                </a:buClr>
                <a:buSzPts val="1600"/>
              </a:pPr>
              <a:r>
                <a:rPr lang="fr-CA" dirty="0">
                  <a:solidFill>
                    <a:schemeClr val="dk1"/>
                  </a:solidFill>
                </a:rPr>
                <a:t>De qui se compose-t-elle?</a:t>
              </a:r>
            </a:p>
          </p:txBody>
        </p:sp>
        <p:sp>
          <p:nvSpPr>
            <p:cNvPr id="69" name="Google Shape;184;p21"/>
            <p:cNvSpPr/>
            <p:nvPr/>
          </p:nvSpPr>
          <p:spPr>
            <a:xfrm>
              <a:off x="4147266" y="5861471"/>
              <a:ext cx="257175" cy="257175"/>
            </a:xfrm>
            <a:prstGeom prst="ellipse">
              <a:avLst/>
            </a:prstGeom>
            <a:solidFill>
              <a:srgbClr val="8CC63F"/>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3</a:t>
              </a:r>
              <a:endParaRPr sz="1600" b="0" i="0" u="none" strike="noStrike" cap="none" dirty="0">
                <a:solidFill>
                  <a:schemeClr val="lt1"/>
                </a:solidFill>
                <a:latin typeface="+mn-lt"/>
                <a:ea typeface="Calibri"/>
                <a:cs typeface="Calibri"/>
                <a:sym typeface="Calibri"/>
              </a:endParaRPr>
            </a:p>
          </p:txBody>
        </p:sp>
      </p:grpSp>
      <p:grpSp>
        <p:nvGrpSpPr>
          <p:cNvPr id="16" name="Groupe 15"/>
          <p:cNvGrpSpPr/>
          <p:nvPr/>
        </p:nvGrpSpPr>
        <p:grpSpPr>
          <a:xfrm>
            <a:off x="1503476" y="3835126"/>
            <a:ext cx="2105301" cy="1166097"/>
            <a:chOff x="1503476" y="4627786"/>
            <a:chExt cx="2105301" cy="1166097"/>
          </a:xfrm>
        </p:grpSpPr>
        <p:sp>
          <p:nvSpPr>
            <p:cNvPr id="71" name="Google Shape;158;p19"/>
            <p:cNvSpPr txBox="1"/>
            <p:nvPr/>
          </p:nvSpPr>
          <p:spPr>
            <a:xfrm>
              <a:off x="1641561" y="4767480"/>
              <a:ext cx="1967216" cy="1026403"/>
            </a:xfrm>
            <a:prstGeom prst="rect">
              <a:avLst/>
            </a:prstGeom>
            <a:noFill/>
            <a:ln>
              <a:solidFill>
                <a:srgbClr val="8CC63F"/>
              </a:solidFill>
            </a:ln>
          </p:spPr>
          <p:txBody>
            <a:bodyPr spcFirstLastPara="1" wrap="square" lIns="91425" tIns="45700" rIns="91425" bIns="45700" anchor="ctr" anchorCtr="0">
              <a:noAutofit/>
            </a:bodyPr>
            <a:lstStyle/>
            <a:p>
              <a:pPr marL="108000">
                <a:buClr>
                  <a:schemeClr val="dk1"/>
                </a:buClr>
                <a:buSzPts val="1600"/>
              </a:pPr>
              <a:r>
                <a:rPr lang="fr-CA" dirty="0">
                  <a:solidFill>
                    <a:schemeClr val="dk1"/>
                  </a:solidFill>
                </a:rPr>
                <a:t>Comment pourrait-elle interagir avec votre conseil?</a:t>
              </a:r>
            </a:p>
          </p:txBody>
        </p:sp>
        <p:sp>
          <p:nvSpPr>
            <p:cNvPr id="72" name="Google Shape;184;p21"/>
            <p:cNvSpPr/>
            <p:nvPr/>
          </p:nvSpPr>
          <p:spPr>
            <a:xfrm>
              <a:off x="1503476" y="4627786"/>
              <a:ext cx="257175" cy="257175"/>
            </a:xfrm>
            <a:prstGeom prst="ellipse">
              <a:avLst/>
            </a:prstGeom>
            <a:solidFill>
              <a:srgbClr val="8CC63F"/>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4</a:t>
              </a:r>
              <a:endParaRPr sz="1600" b="0" i="0" u="none" strike="noStrike" cap="none" dirty="0">
                <a:solidFill>
                  <a:schemeClr val="lt1"/>
                </a:solidFill>
                <a:latin typeface="+mn-lt"/>
                <a:ea typeface="Calibri"/>
                <a:cs typeface="Calibri"/>
                <a:sym typeface="Calibri"/>
              </a:endParaRPr>
            </a:p>
          </p:txBody>
        </p:sp>
      </p:grpSp>
      <p:sp>
        <p:nvSpPr>
          <p:cNvPr id="74" name="Légende encadrée 2 73"/>
          <p:cNvSpPr/>
          <p:nvPr>
            <p:custDataLst>
              <p:tags r:id="rId10"/>
            </p:custDataLst>
          </p:nvPr>
        </p:nvSpPr>
        <p:spPr>
          <a:xfrm>
            <a:off x="1448693" y="3414887"/>
            <a:ext cx="5391398" cy="3169936"/>
          </a:xfrm>
          <a:prstGeom prst="borderCallout2">
            <a:avLst>
              <a:gd name="adj1" fmla="val -441"/>
              <a:gd name="adj2" fmla="val 40783"/>
              <a:gd name="adj3" fmla="val -5208"/>
              <a:gd name="adj4" fmla="val 40509"/>
              <a:gd name="adj5" fmla="val -29897"/>
              <a:gd name="adj6" fmla="val 50056"/>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spcAft>
                <a:spcPts val="600"/>
              </a:spcAft>
            </a:pPr>
            <a:r>
              <a:rPr lang="fr-FR" dirty="0" smtClean="0">
                <a:solidFill>
                  <a:schemeClr val="dk1"/>
                </a:solidFill>
                <a:ea typeface="Calibri"/>
                <a:cs typeface="Calibri"/>
                <a:sym typeface="Calibri"/>
              </a:rPr>
              <a:t>Qu’est-ce qu’on en dit dans la Loi sur l’instruction publique(LIP) ?:</a:t>
            </a:r>
          </a:p>
          <a:p>
            <a:pPr>
              <a:lnSpc>
                <a:spcPct val="150000"/>
              </a:lnSpc>
            </a:pPr>
            <a:r>
              <a:rPr lang="fr-CA" dirty="0">
                <a:solidFill>
                  <a:schemeClr val="tx1"/>
                </a:solidFill>
              </a:rPr>
              <a:t>La </a:t>
            </a:r>
            <a:r>
              <a:rPr lang="fr-CA" dirty="0" smtClean="0">
                <a:solidFill>
                  <a:schemeClr val="tx1"/>
                </a:solidFill>
              </a:rPr>
              <a:t>LIP stipule </a:t>
            </a:r>
            <a:r>
              <a:rPr lang="fr-CA" dirty="0">
                <a:solidFill>
                  <a:schemeClr val="tx1"/>
                </a:solidFill>
              </a:rPr>
              <a:t>que «sous réserve des orientations que peut établir le ministre, la commission scolaire adopte une </a:t>
            </a:r>
            <a:r>
              <a:rPr lang="fr-CA" b="1" dirty="0">
                <a:solidFill>
                  <a:schemeClr val="tx1"/>
                </a:solidFill>
              </a:rPr>
              <a:t>politique relative à l’initiation des élèves à la démocratie scolaire prévoyant notamment une forme de représentation des élèves auprès du conseil des commissaires».</a:t>
            </a:r>
            <a:endParaRPr lang="fr-CA" dirty="0">
              <a:solidFill>
                <a:schemeClr val="tx1"/>
              </a:solidFill>
            </a:endParaRPr>
          </a:p>
          <a:p>
            <a:pPr>
              <a:lnSpc>
                <a:spcPct val="150000"/>
              </a:lnSpc>
            </a:pPr>
            <a:r>
              <a:rPr lang="fr-CA" dirty="0">
                <a:solidFill>
                  <a:schemeClr val="tx1"/>
                </a:solidFill>
              </a:rPr>
              <a:t>2006, c. 51, a. 99</a:t>
            </a:r>
            <a:endParaRPr lang="fr-FR" dirty="0">
              <a:solidFill>
                <a:schemeClr val="tx1"/>
              </a:solidFill>
              <a:ea typeface="Calibri"/>
              <a:cs typeface="Calibri"/>
              <a:sym typeface="Calibri"/>
            </a:endParaRPr>
          </a:p>
        </p:txBody>
      </p:sp>
      <p:sp>
        <p:nvSpPr>
          <p:cNvPr id="76" name="Légende encadrée 2 75"/>
          <p:cNvSpPr/>
          <p:nvPr>
            <p:custDataLst>
              <p:tags r:id="rId11"/>
            </p:custDataLst>
          </p:nvPr>
        </p:nvSpPr>
        <p:spPr>
          <a:xfrm>
            <a:off x="3818291" y="1777203"/>
            <a:ext cx="5169697" cy="3232226"/>
          </a:xfrm>
          <a:prstGeom prst="borderCallout2">
            <a:avLst>
              <a:gd name="adj1" fmla="val 47710"/>
              <a:gd name="adj2" fmla="val -359"/>
              <a:gd name="adj3" fmla="val 47385"/>
              <a:gd name="adj4" fmla="val -3759"/>
              <a:gd name="adj5" fmla="val 66506"/>
              <a:gd name="adj6" fmla="val -37210"/>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fr-CA" dirty="0">
                <a:solidFill>
                  <a:schemeClr val="tx1"/>
                </a:solidFill>
              </a:rPr>
              <a:t>P</a:t>
            </a:r>
            <a:r>
              <a:rPr lang="fr-CA" dirty="0" smtClean="0">
                <a:solidFill>
                  <a:schemeClr val="tx1"/>
                </a:solidFill>
              </a:rPr>
              <a:t>lusieurs </a:t>
            </a:r>
            <a:r>
              <a:rPr lang="fr-CA" dirty="0">
                <a:solidFill>
                  <a:schemeClr val="tx1"/>
                </a:solidFill>
              </a:rPr>
              <a:t>commissions scolaires ont adopté des politiques relatives à l’initiation des élèves à la démocratie scolaire. Ces politiques ne font que quelques pages et certaines sections pourraient vous aider à déterminer la place que pourrait prendre le conseil d’élèves de votre école en fonction de la réflexion qui a été faite par votre commission scolaire pour produire ce document</a:t>
            </a:r>
            <a:r>
              <a:rPr lang="fr-CA" dirty="0" smtClean="0">
                <a:solidFill>
                  <a:schemeClr val="tx1"/>
                </a:solidFill>
              </a:rPr>
              <a:t>.</a:t>
            </a:r>
          </a:p>
          <a:p>
            <a:pPr>
              <a:lnSpc>
                <a:spcPct val="150000"/>
              </a:lnSpc>
              <a:spcAft>
                <a:spcPts val="600"/>
              </a:spcAft>
            </a:pPr>
            <a:r>
              <a:rPr lang="fr-CA" dirty="0">
                <a:solidFill>
                  <a:schemeClr val="tx1"/>
                </a:solidFill>
              </a:rPr>
              <a:t>Il est proposé de vérifier si une telle politique est disponible pour la commission scolaire de votre école.</a:t>
            </a:r>
            <a:endParaRPr lang="fr-FR" dirty="0" smtClean="0">
              <a:solidFill>
                <a:schemeClr val="tx1"/>
              </a:solidFill>
              <a:ea typeface="Calibri"/>
              <a:cs typeface="Calibri"/>
              <a:sym typeface="Calibri"/>
            </a:endParaRPr>
          </a:p>
        </p:txBody>
      </p:sp>
      <p:sp>
        <p:nvSpPr>
          <p:cNvPr id="77" name="Légende encadrée 2 76"/>
          <p:cNvSpPr/>
          <p:nvPr>
            <p:custDataLst>
              <p:tags r:id="rId12"/>
            </p:custDataLst>
          </p:nvPr>
        </p:nvSpPr>
        <p:spPr>
          <a:xfrm>
            <a:off x="3800272" y="4229513"/>
            <a:ext cx="5205734" cy="1141692"/>
          </a:xfrm>
          <a:prstGeom prst="borderCallout2">
            <a:avLst>
              <a:gd name="adj1" fmla="val 102290"/>
              <a:gd name="adj2" fmla="val 26381"/>
              <a:gd name="adj3" fmla="val 107855"/>
              <a:gd name="adj4" fmla="val 26308"/>
              <a:gd name="adj5" fmla="val 112183"/>
              <a:gd name="adj6" fmla="val 14890"/>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spcAft>
                <a:spcPts val="600"/>
              </a:spcAft>
            </a:pPr>
            <a:r>
              <a:rPr lang="fr-CA" dirty="0">
                <a:solidFill>
                  <a:schemeClr val="dk1"/>
                </a:solidFill>
                <a:ea typeface="Calibri"/>
                <a:cs typeface="Calibri"/>
              </a:rPr>
              <a:t>La commission scolaire est administrée par un conseil des commissaires composé de 8 à 18 </a:t>
            </a:r>
            <a:r>
              <a:rPr lang="fr-CA" dirty="0" smtClean="0">
                <a:solidFill>
                  <a:schemeClr val="dk1"/>
                </a:solidFill>
                <a:ea typeface="Calibri"/>
                <a:cs typeface="Calibri"/>
              </a:rPr>
              <a:t>commissaires élus par les citoyennes et les citoyens.</a:t>
            </a:r>
            <a:endParaRPr lang="fr-FR" dirty="0">
              <a:solidFill>
                <a:schemeClr val="dk1"/>
              </a:solidFill>
              <a:ea typeface="Calibri"/>
              <a:cs typeface="Calibri"/>
              <a:sym typeface="Calibri"/>
            </a:endParaRPr>
          </a:p>
        </p:txBody>
      </p:sp>
      <p:sp>
        <p:nvSpPr>
          <p:cNvPr id="75" name="Légende encadrée 2 74"/>
          <p:cNvSpPr/>
          <p:nvPr>
            <p:custDataLst>
              <p:tags r:id="rId13"/>
            </p:custDataLst>
          </p:nvPr>
        </p:nvSpPr>
        <p:spPr>
          <a:xfrm flipH="1">
            <a:off x="1456663" y="1774250"/>
            <a:ext cx="5375458" cy="3531501"/>
          </a:xfrm>
          <a:prstGeom prst="borderCallout2">
            <a:avLst>
              <a:gd name="adj1" fmla="val 39066"/>
              <a:gd name="adj2" fmla="val -655"/>
              <a:gd name="adj3" fmla="val 38641"/>
              <a:gd name="adj4" fmla="val -4047"/>
              <a:gd name="adj5" fmla="val 61638"/>
              <a:gd name="adj6" fmla="val -8584"/>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spcAft>
                <a:spcPts val="600"/>
              </a:spcAft>
              <a:buClr>
                <a:schemeClr val="dk1"/>
              </a:buClr>
              <a:buSzPts val="1600"/>
            </a:pPr>
            <a:r>
              <a:rPr lang="fr-CA" u="sng" dirty="0">
                <a:solidFill>
                  <a:schemeClr val="tx1"/>
                </a:solidFill>
              </a:rPr>
              <a:t>Quels sont ses mandats, ses rôles et ses responsabilités</a:t>
            </a:r>
            <a:r>
              <a:rPr lang="fr-CA" u="sng" dirty="0" smtClean="0">
                <a:solidFill>
                  <a:schemeClr val="tx1"/>
                </a:solidFill>
              </a:rPr>
              <a:t>?</a:t>
            </a:r>
          </a:p>
          <a:p>
            <a:pPr marL="108000">
              <a:lnSpc>
                <a:spcPct val="150000"/>
              </a:lnSpc>
              <a:spcAft>
                <a:spcPts val="600"/>
              </a:spcAft>
              <a:buClr>
                <a:schemeClr val="dk1"/>
              </a:buClr>
              <a:buSzPts val="1600"/>
            </a:pPr>
            <a:r>
              <a:rPr lang="fr-FR" dirty="0">
                <a:solidFill>
                  <a:schemeClr val="dk1"/>
                </a:solidFill>
                <a:ea typeface="Calibri"/>
                <a:cs typeface="Calibri"/>
              </a:rPr>
              <a:t>Les commissaires scolaires jouent un rôle très important au sein de leur milieu. </a:t>
            </a:r>
            <a:r>
              <a:rPr lang="fr-FR" dirty="0" smtClean="0">
                <a:solidFill>
                  <a:schemeClr val="dk1"/>
                </a:solidFill>
                <a:ea typeface="Calibri"/>
                <a:cs typeface="Calibri"/>
              </a:rPr>
              <a:t>Ils déterminent </a:t>
            </a:r>
            <a:r>
              <a:rPr lang="fr-FR" dirty="0">
                <a:solidFill>
                  <a:schemeClr val="dk1"/>
                </a:solidFill>
                <a:ea typeface="Calibri"/>
                <a:cs typeface="Calibri"/>
              </a:rPr>
              <a:t>les orientations de la commission scolaire en prenant en considération l’intérêt des élèves, des parents et des électeurs de leur communauté.   </a:t>
            </a:r>
          </a:p>
          <a:p>
            <a:pPr marL="108000">
              <a:spcAft>
                <a:spcPts val="600"/>
              </a:spcAft>
            </a:pPr>
            <a:r>
              <a:rPr lang="fr-CA" u="sng" dirty="0" smtClean="0">
                <a:solidFill>
                  <a:schemeClr val="tx1"/>
                </a:solidFill>
              </a:rPr>
              <a:t>Voici quelques mandats au conseil des commissaires:</a:t>
            </a:r>
          </a:p>
          <a:p>
            <a:pPr marL="468000" lvl="0" indent="-216000">
              <a:buFont typeface="Arial" panose="020B0604020202020204" pitchFamily="34" charset="0"/>
              <a:buChar char="•"/>
            </a:pPr>
            <a:r>
              <a:rPr lang="fr-CA" dirty="0">
                <a:solidFill>
                  <a:schemeClr val="tx1"/>
                </a:solidFill>
              </a:rPr>
              <a:t>V</a:t>
            </a:r>
            <a:r>
              <a:rPr lang="fr-CA" dirty="0" smtClean="0">
                <a:solidFill>
                  <a:schemeClr val="tx1"/>
                </a:solidFill>
              </a:rPr>
              <a:t>eiller </a:t>
            </a:r>
            <a:r>
              <a:rPr lang="fr-CA" dirty="0">
                <a:solidFill>
                  <a:schemeClr val="tx1"/>
                </a:solidFill>
              </a:rPr>
              <a:t>à ce que la commission scolaire exerce les fonctions et les pouvoirs qui lui sont confiés par la Loi sur l’instruction publique;</a:t>
            </a:r>
          </a:p>
          <a:p>
            <a:pPr marL="468000" indent="-216000">
              <a:buFont typeface="Arial" panose="020B0604020202020204" pitchFamily="34" charset="0"/>
              <a:buChar char="•"/>
            </a:pPr>
            <a:r>
              <a:rPr lang="fr-CA" dirty="0">
                <a:solidFill>
                  <a:schemeClr val="tx1"/>
                </a:solidFill>
              </a:rPr>
              <a:t>A</a:t>
            </a:r>
            <a:r>
              <a:rPr lang="fr-CA" dirty="0" smtClean="0">
                <a:solidFill>
                  <a:schemeClr val="tx1"/>
                </a:solidFill>
              </a:rPr>
              <a:t>dopter </a:t>
            </a:r>
            <a:r>
              <a:rPr lang="fr-CA" dirty="0">
                <a:solidFill>
                  <a:schemeClr val="tx1"/>
                </a:solidFill>
              </a:rPr>
              <a:t>le plan d’engagement vers la </a:t>
            </a:r>
            <a:r>
              <a:rPr lang="fr-CA" dirty="0" smtClean="0">
                <a:solidFill>
                  <a:schemeClr val="tx1"/>
                </a:solidFill>
              </a:rPr>
              <a:t>réussite. </a:t>
            </a:r>
            <a:endParaRPr lang="fr-CA" dirty="0">
              <a:solidFill>
                <a:schemeClr val="tx1"/>
              </a:solidFill>
            </a:endParaRPr>
          </a:p>
        </p:txBody>
      </p:sp>
    </p:spTree>
    <p:extLst>
      <p:ext uri="{BB962C8B-B14F-4D97-AF65-F5344CB8AC3E}">
        <p14:creationId xmlns:p14="http://schemas.microsoft.com/office/powerpoint/2010/main" val="3153040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6" grpId="0" animBg="1"/>
      <p:bldP spid="77" grpId="0" animBg="1"/>
      <p:bldP spid="77" grpId="1" animBg="1"/>
      <p:bldP spid="75" grpId="0" animBg="1"/>
      <p:bldP spid="7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16">
            <a:extLst>
              <a:ext uri="{28A0092B-C50C-407E-A947-70E740481C1C}">
                <a14:useLocalDpi xmlns:a14="http://schemas.microsoft.com/office/drawing/2010/main" val="0"/>
              </a:ext>
            </a:extLst>
          </a:blip>
          <a:stretch>
            <a:fillRect/>
          </a:stretch>
        </p:blipFill>
        <p:spPr>
          <a:xfrm>
            <a:off x="176542" y="196838"/>
            <a:ext cx="1457608" cy="559651"/>
          </a:xfrm>
          <a:prstGeom prst="rect">
            <a:avLst/>
          </a:prstGeom>
        </p:spPr>
      </p:pic>
      <p:grpSp>
        <p:nvGrpSpPr>
          <p:cNvPr id="21" name="Groupe 20"/>
          <p:cNvGrpSpPr/>
          <p:nvPr>
            <p:custDataLst>
              <p:tags r:id="rId2"/>
            </p:custDataLst>
          </p:nvPr>
        </p:nvGrpSpPr>
        <p:grpSpPr>
          <a:xfrm>
            <a:off x="86832" y="808959"/>
            <a:ext cx="8966123" cy="5953348"/>
            <a:chOff x="86832" y="808959"/>
            <a:chExt cx="8966123" cy="5953348"/>
          </a:xfrm>
        </p:grpSpPr>
        <p:sp>
          <p:nvSpPr>
            <p:cNvPr id="5" name="Rectangle 4"/>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0" name="Groupe 19"/>
          <p:cNvGrpSpPr/>
          <p:nvPr>
            <p:custDataLst>
              <p:tags r:id="rId3"/>
            </p:custDataLst>
          </p:nvPr>
        </p:nvGrpSpPr>
        <p:grpSpPr>
          <a:xfrm>
            <a:off x="80413" y="77923"/>
            <a:ext cx="8983174" cy="758076"/>
            <a:chOff x="80413" y="77923"/>
            <a:chExt cx="8983174" cy="758076"/>
          </a:xfrm>
        </p:grpSpPr>
        <p:sp>
          <p:nvSpPr>
            <p:cNvPr id="8" name="Rectangle 7"/>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0" name="Rectangle 9"/>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Google Shape;118;p16"/>
            <p:cNvSpPr txBox="1"/>
            <p:nvPr/>
          </p:nvSpPr>
          <p:spPr>
            <a:xfrm>
              <a:off x="6341758" y="289539"/>
              <a:ext cx="2147395"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2.3</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sp>
        <p:nvSpPr>
          <p:cNvPr id="142" name="Google Shape;142;p18"/>
          <p:cNvSpPr txBox="1"/>
          <p:nvPr>
            <p:custDataLst>
              <p:tags r:id="rId4"/>
            </p:custDataLst>
          </p:nvPr>
        </p:nvSpPr>
        <p:spPr>
          <a:xfrm>
            <a:off x="1953792" y="1827208"/>
            <a:ext cx="6535361" cy="397325"/>
          </a:xfrm>
          <a:prstGeom prst="rect">
            <a:avLst/>
          </a:prstGeom>
          <a:noFill/>
          <a:ln>
            <a:noFill/>
          </a:ln>
        </p:spPr>
        <p:txBody>
          <a:bodyPr spcFirstLastPara="1" wrap="square" lIns="91425" tIns="45700" rIns="91425" bIns="45700" anchor="t" anchorCtr="0">
            <a:noAutofit/>
          </a:bodyPr>
          <a:lstStyle/>
          <a:p>
            <a:pPr lvl="0">
              <a:buClr>
                <a:schemeClr val="dk1"/>
              </a:buClr>
              <a:buSzPts val="1600"/>
            </a:pPr>
            <a:r>
              <a:rPr lang="fr-CA" sz="1600" dirty="0" smtClean="0">
                <a:solidFill>
                  <a:schemeClr val="dk1"/>
                </a:solidFill>
              </a:rPr>
              <a:t>Instance démocratique : comité de parents</a:t>
            </a:r>
            <a:endParaRPr lang="fr-CA" sz="1600" dirty="0">
              <a:solidFill>
                <a:schemeClr val="dk1"/>
              </a:solidFill>
            </a:endParaRPr>
          </a:p>
        </p:txBody>
      </p:sp>
      <p:sp>
        <p:nvSpPr>
          <p:cNvPr id="17" name="Google Shape;119;p16"/>
          <p:cNvSpPr txBox="1"/>
          <p:nvPr>
            <p:custDataLst>
              <p:tags r:id="rId5"/>
            </p:custDataLst>
          </p:nvPr>
        </p:nvSpPr>
        <p:spPr>
          <a:xfrm>
            <a:off x="1941429" y="1134315"/>
            <a:ext cx="6084971" cy="40037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smtClean="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rPr>
              <a:t>La collaboration avec les personnes-ressources</a:t>
            </a:r>
            <a:endParaRPr sz="1600" b="1" i="0" u="none" strike="noStrike" cap="none" dirty="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1" name="ZoneTexte 30"/>
          <p:cNvSpPr txBox="1"/>
          <p:nvPr>
            <p:custDataLst>
              <p:tags r:id="rId6"/>
            </p:custDataLst>
          </p:nvPr>
        </p:nvSpPr>
        <p:spPr>
          <a:xfrm>
            <a:off x="80413" y="3644911"/>
            <a:ext cx="1282779" cy="1754326"/>
          </a:xfrm>
          <a:prstGeom prst="rect">
            <a:avLst/>
          </a:prstGeom>
          <a:noFill/>
        </p:spPr>
        <p:txBody>
          <a:bodyPr wrap="square" rtlCol="0">
            <a:spAutoFit/>
          </a:bodyPr>
          <a:lstStyle/>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poste 3414</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p:txBody>
      </p:sp>
      <p:grpSp>
        <p:nvGrpSpPr>
          <p:cNvPr id="25" name="Groupe 24"/>
          <p:cNvGrpSpPr/>
          <p:nvPr>
            <p:custDataLst>
              <p:tags r:id="rId7"/>
            </p:custDataLst>
          </p:nvPr>
        </p:nvGrpSpPr>
        <p:grpSpPr>
          <a:xfrm>
            <a:off x="308868" y="5622521"/>
            <a:ext cx="825867" cy="553614"/>
            <a:chOff x="311331" y="4632987"/>
            <a:chExt cx="825867" cy="553614"/>
          </a:xfrm>
        </p:grpSpPr>
        <p:grpSp>
          <p:nvGrpSpPr>
            <p:cNvPr id="26" name="Groupe 25"/>
            <p:cNvGrpSpPr/>
            <p:nvPr/>
          </p:nvGrpSpPr>
          <p:grpSpPr>
            <a:xfrm>
              <a:off x="494072" y="4900644"/>
              <a:ext cx="486696" cy="285957"/>
              <a:chOff x="337757" y="5145206"/>
              <a:chExt cx="603937" cy="354842"/>
            </a:xfrm>
            <a:solidFill>
              <a:schemeClr val="bg1"/>
            </a:solidFill>
          </p:grpSpPr>
          <p:sp>
            <p:nvSpPr>
              <p:cNvPr id="28" name="Rectangle 27"/>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29" name="Triangle isocèle 28"/>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7" name="ZoneTexte 26"/>
            <p:cNvSpPr txBox="1"/>
            <p:nvPr/>
          </p:nvSpPr>
          <p:spPr>
            <a:xfrm>
              <a:off x="311331" y="4632987"/>
              <a:ext cx="825867" cy="230832"/>
            </a:xfrm>
            <a:prstGeom prst="rect">
              <a:avLst/>
            </a:prstGeom>
            <a:noFill/>
          </p:spPr>
          <p:txBody>
            <a:bodyPr wrap="none" rtlCol="0">
              <a:spAutoFit/>
            </a:bodyPr>
            <a:lstStyle/>
            <a:p>
              <a:pPr algn="ctr"/>
              <a:r>
                <a:rPr lang="fr-CA" sz="900" b="1" dirty="0" smtClean="0">
                  <a:latin typeface="Arial" panose="020B0604020202020204" pitchFamily="34" charset="0"/>
                  <a:ea typeface="Arial Unicode MS" panose="020B0604020202020204" pitchFamily="34" charset="-128"/>
                  <a:cs typeface="Arial" panose="020B0604020202020204" pitchFamily="34" charset="0"/>
                  <a:hlinkClick r:id="rId18"/>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51" name="Rectangle 50"/>
          <p:cNvSpPr/>
          <p:nvPr>
            <p:custDataLst>
              <p:tags r:id="rId8"/>
            </p:custDataLst>
          </p:nvPr>
        </p:nvSpPr>
        <p:spPr>
          <a:xfrm flipH="1">
            <a:off x="1930139" y="2145717"/>
            <a:ext cx="1725414" cy="1200329"/>
          </a:xfrm>
          <a:prstGeom prst="rect">
            <a:avLst/>
          </a:prstGeom>
        </p:spPr>
        <p:txBody>
          <a:bodyPr wrap="square">
            <a:spAutoFit/>
          </a:bodyPr>
          <a:lstStyle/>
          <a:p>
            <a:pPr lvl="0">
              <a:lnSpc>
                <a:spcPct val="120000"/>
              </a:lnSpc>
              <a:buClr>
                <a:schemeClr val="dk1"/>
              </a:buClr>
              <a:buSzPts val="1120"/>
            </a:pPr>
            <a:r>
              <a:rPr lang="fr-FR" sz="1000" b="1" dirty="0">
                <a:solidFill>
                  <a:srgbClr val="8CC63F"/>
                </a:solidFill>
              </a:rPr>
              <a:t>Cliquez dans l’ordre sur chacune des </a:t>
            </a:r>
            <a:r>
              <a:rPr lang="fr-FR" sz="1000" b="1" dirty="0" smtClean="0">
                <a:solidFill>
                  <a:srgbClr val="8CC63F"/>
                </a:solidFill>
              </a:rPr>
              <a:t>zones numérotées pour </a:t>
            </a:r>
            <a:r>
              <a:rPr lang="fr-FR" sz="1000" b="1" dirty="0">
                <a:solidFill>
                  <a:srgbClr val="8CC63F"/>
                </a:solidFill>
              </a:rPr>
              <a:t>en apprendre davantage sur </a:t>
            </a:r>
            <a:r>
              <a:rPr lang="fr-FR" sz="1000" b="1" dirty="0" smtClean="0">
                <a:solidFill>
                  <a:srgbClr val="8CC63F"/>
                </a:solidFill>
              </a:rPr>
              <a:t>ces instances démocratiques.</a:t>
            </a:r>
            <a:endParaRPr lang="fr-FR" sz="1000" b="1" dirty="0">
              <a:solidFill>
                <a:srgbClr val="8CC63F"/>
              </a:solidFill>
            </a:endParaRPr>
          </a:p>
        </p:txBody>
      </p:sp>
      <p:pic>
        <p:nvPicPr>
          <p:cNvPr id="54" name="Image 53"/>
          <p:cNvPicPr>
            <a:picLocks noChangeAspect="1"/>
          </p:cNvPicPr>
          <p:nvPr>
            <p:custDataLst>
              <p:tags r:id="rId9"/>
            </p:custDataLst>
          </p:nvPr>
        </p:nvPicPr>
        <p:blipFill>
          <a:blip r:embed="rId19">
            <a:extLst>
              <a:ext uri="{28A0092B-C50C-407E-A947-70E740481C1C}">
                <a14:useLocalDpi xmlns:a14="http://schemas.microsoft.com/office/drawing/2010/main" val="0"/>
              </a:ext>
            </a:extLst>
          </a:blip>
          <a:stretch>
            <a:fillRect/>
          </a:stretch>
        </p:blipFill>
        <p:spPr>
          <a:xfrm rot="18060000">
            <a:off x="3452398" y="2354729"/>
            <a:ext cx="184732" cy="436639"/>
          </a:xfrm>
          <a:prstGeom prst="rect">
            <a:avLst/>
          </a:prstGeom>
        </p:spPr>
      </p:pic>
      <p:grpSp>
        <p:nvGrpSpPr>
          <p:cNvPr id="2" name="Groupe 1"/>
          <p:cNvGrpSpPr/>
          <p:nvPr/>
        </p:nvGrpSpPr>
        <p:grpSpPr>
          <a:xfrm>
            <a:off x="4151349" y="2227585"/>
            <a:ext cx="2113378" cy="1137818"/>
            <a:chOff x="4122774" y="3418210"/>
            <a:chExt cx="2113378" cy="1137818"/>
          </a:xfrm>
        </p:grpSpPr>
        <p:sp>
          <p:nvSpPr>
            <p:cNvPr id="60" name="Google Shape;153;p19"/>
            <p:cNvSpPr txBox="1"/>
            <p:nvPr/>
          </p:nvSpPr>
          <p:spPr>
            <a:xfrm>
              <a:off x="4250126" y="3537273"/>
              <a:ext cx="1986026" cy="1018755"/>
            </a:xfrm>
            <a:prstGeom prst="rect">
              <a:avLst/>
            </a:prstGeom>
            <a:noFill/>
            <a:ln>
              <a:solidFill>
                <a:srgbClr val="8CC63F"/>
              </a:solidFill>
            </a:ln>
          </p:spPr>
          <p:txBody>
            <a:bodyPr spcFirstLastPara="1" wrap="square" lIns="91425" tIns="45700" rIns="91425" bIns="45700" anchor="ctr" anchorCtr="0">
              <a:noAutofit/>
            </a:bodyPr>
            <a:lstStyle/>
            <a:p>
              <a:pPr marL="108000">
                <a:buClr>
                  <a:schemeClr val="dk1"/>
                </a:buClr>
                <a:buSzPts val="1600"/>
              </a:pPr>
              <a:r>
                <a:rPr lang="fr-CA" dirty="0">
                  <a:solidFill>
                    <a:schemeClr val="dk1"/>
                  </a:solidFill>
                </a:rPr>
                <a:t>Qu’est-ce qu’on en dit dans la Loi sur l’instruction publique (LIP)?</a:t>
              </a:r>
            </a:p>
          </p:txBody>
        </p:sp>
        <p:sp>
          <p:nvSpPr>
            <p:cNvPr id="63" name="Google Shape;184;p21"/>
            <p:cNvSpPr/>
            <p:nvPr/>
          </p:nvSpPr>
          <p:spPr>
            <a:xfrm>
              <a:off x="4122774" y="3418210"/>
              <a:ext cx="257175" cy="257175"/>
            </a:xfrm>
            <a:prstGeom prst="ellipse">
              <a:avLst/>
            </a:prstGeom>
            <a:solidFill>
              <a:srgbClr val="8CC63F"/>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b="0" i="0" u="none" strike="noStrike" cap="none" dirty="0">
                  <a:solidFill>
                    <a:schemeClr val="lt1"/>
                  </a:solidFill>
                  <a:latin typeface="+mn-lt"/>
                  <a:ea typeface="Calibri"/>
                  <a:cs typeface="Calibri"/>
                  <a:sym typeface="Calibri"/>
                </a:rPr>
                <a:t>1</a:t>
              </a:r>
              <a:endParaRPr sz="1600" b="0" i="0" u="none" strike="noStrike" cap="none" dirty="0">
                <a:solidFill>
                  <a:schemeClr val="lt1"/>
                </a:solidFill>
                <a:latin typeface="+mn-lt"/>
                <a:ea typeface="Calibri"/>
                <a:cs typeface="Calibri"/>
                <a:sym typeface="Calibri"/>
              </a:endParaRPr>
            </a:p>
          </p:txBody>
        </p:sp>
      </p:grpSp>
      <p:grpSp>
        <p:nvGrpSpPr>
          <p:cNvPr id="3" name="Groupe 2"/>
          <p:cNvGrpSpPr/>
          <p:nvPr/>
        </p:nvGrpSpPr>
        <p:grpSpPr>
          <a:xfrm>
            <a:off x="6859656" y="3836494"/>
            <a:ext cx="2090517" cy="1163361"/>
            <a:chOff x="6859656" y="4625518"/>
            <a:chExt cx="2090517" cy="1163361"/>
          </a:xfrm>
        </p:grpSpPr>
        <p:sp>
          <p:nvSpPr>
            <p:cNvPr id="65" name="Google Shape;157;p19"/>
            <p:cNvSpPr txBox="1"/>
            <p:nvPr/>
          </p:nvSpPr>
          <p:spPr>
            <a:xfrm>
              <a:off x="6980827" y="4756066"/>
              <a:ext cx="1969346" cy="1032813"/>
            </a:xfrm>
            <a:prstGeom prst="rect">
              <a:avLst/>
            </a:prstGeom>
            <a:noFill/>
            <a:ln>
              <a:solidFill>
                <a:srgbClr val="8CC63F"/>
              </a:solidFill>
            </a:ln>
          </p:spPr>
          <p:txBody>
            <a:bodyPr spcFirstLastPara="1" wrap="square" lIns="91425" tIns="45700" rIns="91425" bIns="45700" anchor="ctr" anchorCtr="0">
              <a:noAutofit/>
            </a:bodyPr>
            <a:lstStyle/>
            <a:p>
              <a:pPr marL="108000">
                <a:buClr>
                  <a:schemeClr val="dk1"/>
                </a:buClr>
                <a:buSzPts val="1600"/>
              </a:pPr>
              <a:r>
                <a:rPr lang="fr-CA" dirty="0">
                  <a:solidFill>
                    <a:schemeClr val="dk1"/>
                  </a:solidFill>
                </a:rPr>
                <a:t>Quels </a:t>
              </a:r>
              <a:r>
                <a:rPr lang="fr-CA" dirty="0" smtClean="0">
                  <a:solidFill>
                    <a:schemeClr val="dk1"/>
                  </a:solidFill>
                </a:rPr>
                <a:t>est son rôle, ses mandats et </a:t>
              </a:r>
              <a:r>
                <a:rPr lang="fr-CA" dirty="0">
                  <a:solidFill>
                    <a:schemeClr val="dk1"/>
                  </a:solidFill>
                </a:rPr>
                <a:t>ses responsabilités?</a:t>
              </a:r>
            </a:p>
          </p:txBody>
        </p:sp>
        <p:sp>
          <p:nvSpPr>
            <p:cNvPr id="66" name="Google Shape;184;p21"/>
            <p:cNvSpPr/>
            <p:nvPr/>
          </p:nvSpPr>
          <p:spPr>
            <a:xfrm>
              <a:off x="6859656" y="4625518"/>
              <a:ext cx="257175" cy="257175"/>
            </a:xfrm>
            <a:prstGeom prst="ellipse">
              <a:avLst/>
            </a:prstGeom>
            <a:solidFill>
              <a:srgbClr val="8CC63F"/>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2</a:t>
              </a:r>
              <a:endParaRPr sz="1600" b="0" i="0" u="none" strike="noStrike" cap="none" dirty="0">
                <a:solidFill>
                  <a:schemeClr val="lt1"/>
                </a:solidFill>
                <a:latin typeface="+mn-lt"/>
                <a:ea typeface="Calibri"/>
                <a:cs typeface="Calibri"/>
                <a:sym typeface="Calibri"/>
              </a:endParaRPr>
            </a:p>
          </p:txBody>
        </p:sp>
      </p:grpSp>
      <p:grpSp>
        <p:nvGrpSpPr>
          <p:cNvPr id="4" name="Groupe 3"/>
          <p:cNvGrpSpPr/>
          <p:nvPr/>
        </p:nvGrpSpPr>
        <p:grpSpPr>
          <a:xfrm>
            <a:off x="4147266" y="5470946"/>
            <a:ext cx="2107936" cy="1174243"/>
            <a:chOff x="4147266" y="5861471"/>
            <a:chExt cx="2107936" cy="1174243"/>
          </a:xfrm>
        </p:grpSpPr>
        <p:sp>
          <p:nvSpPr>
            <p:cNvPr id="68" name="Google Shape;154;p19"/>
            <p:cNvSpPr txBox="1"/>
            <p:nvPr/>
          </p:nvSpPr>
          <p:spPr>
            <a:xfrm>
              <a:off x="4261694" y="5997306"/>
              <a:ext cx="1993508" cy="1038408"/>
            </a:xfrm>
            <a:prstGeom prst="rect">
              <a:avLst/>
            </a:prstGeom>
            <a:noFill/>
            <a:ln>
              <a:solidFill>
                <a:srgbClr val="8CC63F"/>
              </a:solidFill>
            </a:ln>
          </p:spPr>
          <p:txBody>
            <a:bodyPr spcFirstLastPara="1" wrap="square" lIns="91425" tIns="45700" rIns="91425" bIns="45700" anchor="ctr" anchorCtr="0">
              <a:noAutofit/>
            </a:bodyPr>
            <a:lstStyle/>
            <a:p>
              <a:pPr marL="108000">
                <a:buClr>
                  <a:schemeClr val="dk1"/>
                </a:buClr>
                <a:buSzPts val="1600"/>
              </a:pPr>
              <a:r>
                <a:rPr lang="fr-CA" dirty="0">
                  <a:solidFill>
                    <a:schemeClr val="dk1"/>
                  </a:solidFill>
                </a:rPr>
                <a:t>De qui se compose-t-elle?</a:t>
              </a:r>
            </a:p>
          </p:txBody>
        </p:sp>
        <p:sp>
          <p:nvSpPr>
            <p:cNvPr id="69" name="Google Shape;184;p21"/>
            <p:cNvSpPr/>
            <p:nvPr/>
          </p:nvSpPr>
          <p:spPr>
            <a:xfrm>
              <a:off x="4147266" y="5861471"/>
              <a:ext cx="257175" cy="257175"/>
            </a:xfrm>
            <a:prstGeom prst="ellipse">
              <a:avLst/>
            </a:prstGeom>
            <a:solidFill>
              <a:srgbClr val="8CC63F"/>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3</a:t>
              </a:r>
              <a:endParaRPr sz="1600" b="0" i="0" u="none" strike="noStrike" cap="none" dirty="0">
                <a:solidFill>
                  <a:schemeClr val="lt1"/>
                </a:solidFill>
                <a:latin typeface="+mn-lt"/>
                <a:ea typeface="Calibri"/>
                <a:cs typeface="Calibri"/>
                <a:sym typeface="Calibri"/>
              </a:endParaRPr>
            </a:p>
          </p:txBody>
        </p:sp>
      </p:grpSp>
      <p:grpSp>
        <p:nvGrpSpPr>
          <p:cNvPr id="16" name="Groupe 15"/>
          <p:cNvGrpSpPr/>
          <p:nvPr/>
        </p:nvGrpSpPr>
        <p:grpSpPr>
          <a:xfrm>
            <a:off x="1503476" y="3835126"/>
            <a:ext cx="2105301" cy="1166097"/>
            <a:chOff x="1503476" y="4627786"/>
            <a:chExt cx="2105301" cy="1166097"/>
          </a:xfrm>
        </p:grpSpPr>
        <p:sp>
          <p:nvSpPr>
            <p:cNvPr id="71" name="Google Shape;158;p19"/>
            <p:cNvSpPr txBox="1"/>
            <p:nvPr/>
          </p:nvSpPr>
          <p:spPr>
            <a:xfrm>
              <a:off x="1641561" y="4767480"/>
              <a:ext cx="1967216" cy="1026403"/>
            </a:xfrm>
            <a:prstGeom prst="rect">
              <a:avLst/>
            </a:prstGeom>
            <a:noFill/>
            <a:ln>
              <a:solidFill>
                <a:srgbClr val="8CC63F"/>
              </a:solidFill>
            </a:ln>
          </p:spPr>
          <p:txBody>
            <a:bodyPr spcFirstLastPara="1" wrap="square" lIns="91425" tIns="45700" rIns="91425" bIns="45700" anchor="ctr" anchorCtr="0">
              <a:noAutofit/>
            </a:bodyPr>
            <a:lstStyle/>
            <a:p>
              <a:pPr marL="108000">
                <a:buClr>
                  <a:schemeClr val="dk1"/>
                </a:buClr>
                <a:buSzPts val="1600"/>
              </a:pPr>
              <a:r>
                <a:rPr lang="fr-CA" dirty="0">
                  <a:solidFill>
                    <a:schemeClr val="dk1"/>
                  </a:solidFill>
                </a:rPr>
                <a:t>Comment pourrait-elle interagir avec votre conseil?</a:t>
              </a:r>
            </a:p>
          </p:txBody>
        </p:sp>
        <p:sp>
          <p:nvSpPr>
            <p:cNvPr id="72" name="Google Shape;184;p21"/>
            <p:cNvSpPr/>
            <p:nvPr/>
          </p:nvSpPr>
          <p:spPr>
            <a:xfrm>
              <a:off x="1503476" y="4627786"/>
              <a:ext cx="257175" cy="257175"/>
            </a:xfrm>
            <a:prstGeom prst="ellipse">
              <a:avLst/>
            </a:prstGeom>
            <a:solidFill>
              <a:srgbClr val="8CC63F"/>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4</a:t>
              </a:r>
              <a:endParaRPr sz="1600" b="0" i="0" u="none" strike="noStrike" cap="none" dirty="0">
                <a:solidFill>
                  <a:schemeClr val="lt1"/>
                </a:solidFill>
                <a:latin typeface="+mn-lt"/>
                <a:ea typeface="Calibri"/>
                <a:cs typeface="Calibri"/>
                <a:sym typeface="Calibri"/>
              </a:endParaRPr>
            </a:p>
          </p:txBody>
        </p:sp>
      </p:grpSp>
      <p:sp>
        <p:nvSpPr>
          <p:cNvPr id="74" name="Légende encadrée 2 73"/>
          <p:cNvSpPr/>
          <p:nvPr>
            <p:custDataLst>
              <p:tags r:id="rId10"/>
            </p:custDataLst>
          </p:nvPr>
        </p:nvSpPr>
        <p:spPr>
          <a:xfrm>
            <a:off x="1404068" y="3365403"/>
            <a:ext cx="5391398" cy="3169936"/>
          </a:xfrm>
          <a:prstGeom prst="borderCallout2">
            <a:avLst>
              <a:gd name="adj1" fmla="val -441"/>
              <a:gd name="adj2" fmla="val 40783"/>
              <a:gd name="adj3" fmla="val -5208"/>
              <a:gd name="adj4" fmla="val 40509"/>
              <a:gd name="adj5" fmla="val -29897"/>
              <a:gd name="adj6" fmla="val 50056"/>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spcAft>
                <a:spcPts val="600"/>
              </a:spcAft>
            </a:pPr>
            <a:r>
              <a:rPr lang="fr-FR" dirty="0" smtClean="0">
                <a:solidFill>
                  <a:schemeClr val="dk1"/>
                </a:solidFill>
                <a:ea typeface="Calibri"/>
                <a:cs typeface="Calibri"/>
                <a:sym typeface="Calibri"/>
              </a:rPr>
              <a:t>Qu’est-ce qu’on en dit dans la Loi sur l’instruction publique(LIP) ?:</a:t>
            </a:r>
          </a:p>
          <a:p>
            <a:pPr>
              <a:lnSpc>
                <a:spcPct val="150000"/>
              </a:lnSpc>
            </a:pPr>
            <a:r>
              <a:rPr lang="fr-CA" dirty="0">
                <a:solidFill>
                  <a:schemeClr val="tx1"/>
                </a:solidFill>
              </a:rPr>
              <a:t>Selon l’article 189 de la loi sur l’instruction publique : </a:t>
            </a:r>
          </a:p>
          <a:p>
            <a:pPr>
              <a:lnSpc>
                <a:spcPct val="150000"/>
              </a:lnSpc>
            </a:pPr>
            <a:r>
              <a:rPr lang="fr-CA" dirty="0">
                <a:solidFill>
                  <a:schemeClr val="tx1"/>
                </a:solidFill>
              </a:rPr>
              <a:t>« Est institué dans chaque commission scolaire un comité de </a:t>
            </a:r>
            <a:r>
              <a:rPr lang="fr-CA" dirty="0" smtClean="0">
                <a:solidFill>
                  <a:schemeClr val="tx1"/>
                </a:solidFill>
              </a:rPr>
              <a:t>parents…» </a:t>
            </a:r>
            <a:endParaRPr lang="fr-FR" dirty="0">
              <a:solidFill>
                <a:schemeClr val="tx1"/>
              </a:solidFill>
              <a:ea typeface="Calibri"/>
              <a:cs typeface="Calibri"/>
              <a:sym typeface="Calibri"/>
            </a:endParaRPr>
          </a:p>
        </p:txBody>
      </p:sp>
      <p:sp>
        <p:nvSpPr>
          <p:cNvPr id="76" name="Légende encadrée 2 75"/>
          <p:cNvSpPr/>
          <p:nvPr>
            <p:custDataLst>
              <p:tags r:id="rId11"/>
            </p:custDataLst>
          </p:nvPr>
        </p:nvSpPr>
        <p:spPr>
          <a:xfrm>
            <a:off x="3832176" y="2557638"/>
            <a:ext cx="5169697" cy="2102480"/>
          </a:xfrm>
          <a:prstGeom prst="borderCallout2">
            <a:avLst>
              <a:gd name="adj1" fmla="val 47710"/>
              <a:gd name="adj2" fmla="val -359"/>
              <a:gd name="adj3" fmla="val 47385"/>
              <a:gd name="adj4" fmla="val -3759"/>
              <a:gd name="adj5" fmla="val 66506"/>
              <a:gd name="adj6" fmla="val -37210"/>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spcAft>
                <a:spcPts val="600"/>
              </a:spcAft>
            </a:pPr>
            <a:r>
              <a:rPr lang="fr-FR" dirty="0" smtClean="0">
                <a:solidFill>
                  <a:schemeClr val="dk1"/>
                </a:solidFill>
                <a:ea typeface="Calibri"/>
                <a:cs typeface="Calibri"/>
                <a:sym typeface="Calibri"/>
              </a:rPr>
              <a:t>Pour le primaire et le secondaire, il pourrait être intéressant de faire part des réalisations du conseil d’élèves au comité de parents. C’est une façon de faire connaître le conseil d’élèves et peut-être d’inciter d’autres écoles à se lancer dans l’aventure</a:t>
            </a:r>
            <a:r>
              <a:rPr lang="fr-FR" dirty="0">
                <a:solidFill>
                  <a:schemeClr val="dk1"/>
                </a:solidFill>
                <a:ea typeface="Calibri"/>
                <a:cs typeface="Calibri"/>
                <a:sym typeface="Calibri"/>
              </a:rPr>
              <a:t>!</a:t>
            </a:r>
            <a:endParaRPr lang="fr-FR" dirty="0" smtClean="0">
              <a:solidFill>
                <a:schemeClr val="dk1"/>
              </a:solidFill>
              <a:ea typeface="Calibri"/>
              <a:cs typeface="Calibri"/>
              <a:sym typeface="Calibri"/>
            </a:endParaRPr>
          </a:p>
        </p:txBody>
      </p:sp>
      <p:sp>
        <p:nvSpPr>
          <p:cNvPr id="77" name="Légende encadrée 2 76"/>
          <p:cNvSpPr/>
          <p:nvPr>
            <p:custDataLst>
              <p:tags r:id="rId12"/>
            </p:custDataLst>
          </p:nvPr>
        </p:nvSpPr>
        <p:spPr>
          <a:xfrm>
            <a:off x="3661860" y="3197620"/>
            <a:ext cx="5205734" cy="2086598"/>
          </a:xfrm>
          <a:prstGeom prst="borderCallout2">
            <a:avLst>
              <a:gd name="adj1" fmla="val 102290"/>
              <a:gd name="adj2" fmla="val 26381"/>
              <a:gd name="adj3" fmla="val 107855"/>
              <a:gd name="adj4" fmla="val 26308"/>
              <a:gd name="adj5" fmla="val 112183"/>
              <a:gd name="adj6" fmla="val 14890"/>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fr-FR" u="sng" dirty="0" smtClean="0">
                <a:solidFill>
                  <a:schemeClr val="dk1"/>
                </a:solidFill>
                <a:ea typeface="Calibri"/>
                <a:cs typeface="Calibri"/>
                <a:sym typeface="Calibri"/>
              </a:rPr>
              <a:t>Le comité de parents est composé des personnes suivantes</a:t>
            </a:r>
            <a:r>
              <a:rPr lang="fr-FR" dirty="0" smtClean="0">
                <a:solidFill>
                  <a:schemeClr val="dk1"/>
                </a:solidFill>
                <a:ea typeface="Calibri"/>
                <a:cs typeface="Calibri"/>
                <a:sym typeface="Calibri"/>
              </a:rPr>
              <a:t>: </a:t>
            </a:r>
          </a:p>
          <a:p>
            <a:r>
              <a:rPr lang="fr-CA" dirty="0">
                <a:solidFill>
                  <a:schemeClr val="tx1"/>
                </a:solidFill>
              </a:rPr>
              <a:t>1°  un représentant de chaque école, élu par l’assemblée des </a:t>
            </a:r>
            <a:r>
              <a:rPr lang="fr-CA" dirty="0" smtClean="0">
                <a:solidFill>
                  <a:schemeClr val="tx1"/>
                </a:solidFill>
              </a:rPr>
              <a:t>parents;</a:t>
            </a:r>
          </a:p>
          <a:p>
            <a:endParaRPr lang="fr-CA" dirty="0">
              <a:solidFill>
                <a:schemeClr val="tx1"/>
              </a:solidFill>
            </a:endParaRPr>
          </a:p>
          <a:p>
            <a:r>
              <a:rPr lang="fr-CA" dirty="0">
                <a:solidFill>
                  <a:schemeClr val="tx1"/>
                </a:solidFill>
              </a:rPr>
              <a:t>2°  un représentant du comité consultatif des services aux élèves handicapés et aux élèves en difficulté d’adaptation ou d’apprentissage désigné, parmi les parents membres de ce comité, par ceux-ci.</a:t>
            </a:r>
          </a:p>
          <a:p>
            <a:pPr marL="108000" lvl="0">
              <a:spcAft>
                <a:spcPts val="600"/>
              </a:spcAft>
            </a:pPr>
            <a:endParaRPr lang="fr-FR" dirty="0" smtClean="0">
              <a:solidFill>
                <a:schemeClr val="dk1"/>
              </a:solidFill>
              <a:ea typeface="Calibri"/>
              <a:cs typeface="Calibri"/>
              <a:sym typeface="Calibri"/>
            </a:endParaRPr>
          </a:p>
        </p:txBody>
      </p:sp>
      <p:sp>
        <p:nvSpPr>
          <p:cNvPr id="75" name="Légende encadrée 2 74"/>
          <p:cNvSpPr/>
          <p:nvPr>
            <p:custDataLst>
              <p:tags r:id="rId13"/>
            </p:custDataLst>
          </p:nvPr>
        </p:nvSpPr>
        <p:spPr>
          <a:xfrm flipH="1">
            <a:off x="1410022" y="1744993"/>
            <a:ext cx="5375458" cy="3531501"/>
          </a:xfrm>
          <a:prstGeom prst="borderCallout2">
            <a:avLst>
              <a:gd name="adj1" fmla="val 39066"/>
              <a:gd name="adj2" fmla="val -655"/>
              <a:gd name="adj3" fmla="val 38641"/>
              <a:gd name="adj4" fmla="val -4047"/>
              <a:gd name="adj5" fmla="val 61638"/>
              <a:gd name="adj6" fmla="val -8584"/>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spcAft>
                <a:spcPts val="600"/>
              </a:spcAft>
              <a:buClr>
                <a:schemeClr val="dk1"/>
              </a:buClr>
              <a:buSzPts val="1600"/>
            </a:pPr>
            <a:r>
              <a:rPr lang="fr-CA" u="sng" dirty="0">
                <a:solidFill>
                  <a:schemeClr val="tx1"/>
                </a:solidFill>
              </a:rPr>
              <a:t>Quels sont ses mandats, ses rôles et ses responsabilités</a:t>
            </a:r>
            <a:r>
              <a:rPr lang="fr-CA" u="sng" dirty="0" smtClean="0">
                <a:solidFill>
                  <a:schemeClr val="tx1"/>
                </a:solidFill>
              </a:rPr>
              <a:t>?</a:t>
            </a:r>
          </a:p>
          <a:p>
            <a:pPr marL="108000"/>
            <a:r>
              <a:rPr lang="fr-FR" dirty="0">
                <a:solidFill>
                  <a:schemeClr val="tx1"/>
                </a:solidFill>
              </a:rPr>
              <a:t>P</a:t>
            </a:r>
            <a:r>
              <a:rPr lang="fr-FR" dirty="0" smtClean="0">
                <a:solidFill>
                  <a:schemeClr val="tx1"/>
                </a:solidFill>
              </a:rPr>
              <a:t>romouvoir </a:t>
            </a:r>
            <a:r>
              <a:rPr lang="fr-FR" dirty="0">
                <a:solidFill>
                  <a:schemeClr val="tx1"/>
                </a:solidFill>
              </a:rPr>
              <a:t>la participation des parents aux activités de la commission scolaire et </a:t>
            </a:r>
            <a:r>
              <a:rPr lang="fr-FR" dirty="0" smtClean="0">
                <a:solidFill>
                  <a:schemeClr val="tx1"/>
                </a:solidFill>
              </a:rPr>
              <a:t>désigner </a:t>
            </a:r>
            <a:r>
              <a:rPr lang="fr-FR" dirty="0">
                <a:solidFill>
                  <a:schemeClr val="tx1"/>
                </a:solidFill>
              </a:rPr>
              <a:t>à cette fin les parents qui participent aux divers comités formés par la commission </a:t>
            </a:r>
            <a:r>
              <a:rPr lang="fr-FR" dirty="0" smtClean="0">
                <a:solidFill>
                  <a:schemeClr val="tx1"/>
                </a:solidFill>
              </a:rPr>
              <a:t>scolaire.</a:t>
            </a:r>
            <a:endParaRPr lang="fr-CA" dirty="0">
              <a:solidFill>
                <a:schemeClr val="tx1"/>
              </a:solidFill>
            </a:endParaRPr>
          </a:p>
          <a:p>
            <a:endParaRPr lang="fr-FR" u="sng" dirty="0">
              <a:solidFill>
                <a:schemeClr val="tx1"/>
              </a:solidFill>
            </a:endParaRPr>
          </a:p>
          <a:p>
            <a:r>
              <a:rPr lang="fr-CA" u="sng" dirty="0" smtClean="0">
                <a:solidFill>
                  <a:schemeClr val="tx1"/>
                </a:solidFill>
              </a:rPr>
              <a:t>Voici quelques mandats au comité de parents:</a:t>
            </a:r>
          </a:p>
          <a:p>
            <a:pPr marL="285750" indent="-285750">
              <a:buFont typeface="Arial" panose="020B0604020202020204" pitchFamily="34" charset="0"/>
              <a:buChar char="•"/>
            </a:pPr>
            <a:r>
              <a:rPr lang="fr-FR" dirty="0">
                <a:solidFill>
                  <a:schemeClr val="tx1"/>
                </a:solidFill>
              </a:rPr>
              <a:t>De promouvoir la participation des parents aux activités de la commission scolaire et de désigner à cette fin les parents qui participent aux divers comités formés par la commission scolaire;</a:t>
            </a:r>
            <a:endParaRPr lang="fr-CA" dirty="0">
              <a:solidFill>
                <a:schemeClr val="tx1"/>
              </a:solidFill>
            </a:endParaRPr>
          </a:p>
          <a:p>
            <a:pPr marL="285750" indent="-285750">
              <a:buFont typeface="Arial" panose="020B0604020202020204" pitchFamily="34" charset="0"/>
              <a:buChar char="•"/>
            </a:pPr>
            <a:r>
              <a:rPr lang="fr-FR" dirty="0">
                <a:solidFill>
                  <a:schemeClr val="tx1"/>
                </a:solidFill>
              </a:rPr>
              <a:t>De donner son avis sur tout sujet propre à assurer le meilleur fonctionnement possible de la commission </a:t>
            </a:r>
            <a:r>
              <a:rPr lang="fr-FR" dirty="0" smtClean="0">
                <a:solidFill>
                  <a:schemeClr val="tx1"/>
                </a:solidFill>
              </a:rPr>
              <a:t>scolaire.</a:t>
            </a:r>
            <a:endParaRPr lang="fr-CA" dirty="0">
              <a:solidFill>
                <a:schemeClr val="tx1"/>
              </a:solidFill>
            </a:endParaRPr>
          </a:p>
        </p:txBody>
      </p:sp>
    </p:spTree>
    <p:extLst>
      <p:ext uri="{BB962C8B-B14F-4D97-AF65-F5344CB8AC3E}">
        <p14:creationId xmlns:p14="http://schemas.microsoft.com/office/powerpoint/2010/main" val="1667410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6" grpId="0" animBg="1"/>
      <p:bldP spid="77" grpId="0" animBg="1"/>
      <p:bldP spid="77" grpId="1" animBg="1"/>
      <p:bldP spid="75" grpId="0" animBg="1"/>
      <p:bldP spid="7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30" name="Image 29"/>
          <p:cNvPicPr>
            <a:picLocks noChangeAspect="1"/>
          </p:cNvPicPr>
          <p:nvPr>
            <p:custDataLst>
              <p:tags r:id="rId1"/>
            </p:custDataLst>
          </p:nvPr>
        </p:nvPicPr>
        <p:blipFill>
          <a:blip r:embed="rId18">
            <a:extLst>
              <a:ext uri="{28A0092B-C50C-407E-A947-70E740481C1C}">
                <a14:useLocalDpi xmlns:a14="http://schemas.microsoft.com/office/drawing/2010/main" val="0"/>
              </a:ext>
            </a:extLst>
          </a:blip>
          <a:stretch>
            <a:fillRect/>
          </a:stretch>
        </p:blipFill>
        <p:spPr>
          <a:xfrm>
            <a:off x="4763700" y="3307414"/>
            <a:ext cx="819048" cy="742857"/>
          </a:xfrm>
          <a:prstGeom prst="rect">
            <a:avLst/>
          </a:prstGeom>
        </p:spPr>
      </p:pic>
      <p:pic>
        <p:nvPicPr>
          <p:cNvPr id="31" name="Image 30"/>
          <p:cNvPicPr>
            <a:picLocks noChangeAspect="1"/>
          </p:cNvPicPr>
          <p:nvPr>
            <p:custDataLst>
              <p:tags r:id="rId2"/>
            </p:custDataLst>
          </p:nvPr>
        </p:nvPicPr>
        <p:blipFill>
          <a:blip r:embed="rId19">
            <a:extLst>
              <a:ext uri="{28A0092B-C50C-407E-A947-70E740481C1C}">
                <a14:useLocalDpi xmlns:a14="http://schemas.microsoft.com/office/drawing/2010/main" val="0"/>
              </a:ext>
            </a:extLst>
          </a:blip>
          <a:stretch>
            <a:fillRect/>
          </a:stretch>
        </p:blipFill>
        <p:spPr>
          <a:xfrm>
            <a:off x="4146632" y="3704027"/>
            <a:ext cx="1066667" cy="980952"/>
          </a:xfrm>
          <a:prstGeom prst="rect">
            <a:avLst/>
          </a:prstGeom>
        </p:spPr>
      </p:pic>
      <p:sp>
        <p:nvSpPr>
          <p:cNvPr id="208" name="Google Shape;208;p23"/>
          <p:cNvSpPr txBox="1">
            <a:spLocks noGrp="1"/>
          </p:cNvSpPr>
          <p:nvPr>
            <p:ph type="ctrTitle"/>
            <p:custDataLst>
              <p:tags r:id="rId3"/>
            </p:custDataLst>
          </p:nvPr>
        </p:nvSpPr>
        <p:spPr>
          <a:xfrm>
            <a:off x="2222742" y="1910206"/>
            <a:ext cx="6249732" cy="959500"/>
          </a:xfrm>
          <a:prstGeom prst="rect">
            <a:avLst/>
          </a:prstGeom>
          <a:noFill/>
          <a:ln>
            <a:noFill/>
          </a:ln>
        </p:spPr>
        <p:txBody>
          <a:bodyPr spcFirstLastPara="1" wrap="square" lIns="91425" tIns="45700" rIns="91425" bIns="45700" anchor="t" anchorCtr="0">
            <a:noAutofit/>
          </a:bodyPr>
          <a:lstStyle/>
          <a:p>
            <a:pPr lvl="0" algn="l">
              <a:buSzPct val="100000"/>
            </a:pPr>
            <a:r>
              <a:rPr lang="fr-CA" sz="1600" dirty="0" smtClean="0"/>
              <a:t>Vous avez terminé la leçon 2.3 portant sur la collaboration avec les personnes-ressources. Consultez les autres leçons de la </a:t>
            </a:r>
            <a:r>
              <a:rPr lang="fr-CA" sz="1600" dirty="0"/>
              <a:t>section </a:t>
            </a:r>
            <a:r>
              <a:rPr lang="fr-CA" sz="1600" u="sng" dirty="0" smtClean="0">
                <a:solidFill>
                  <a:srgbClr val="0070C0"/>
                </a:solidFill>
                <a:hlinkClick r:id="rId20"/>
              </a:rPr>
              <a:t>Déterminer </a:t>
            </a:r>
            <a:r>
              <a:rPr lang="fr-CA" sz="1600" u="sng" dirty="0">
                <a:solidFill>
                  <a:srgbClr val="0070C0"/>
                </a:solidFill>
                <a:hlinkClick r:id="rId20"/>
              </a:rPr>
              <a:t>la place du conseil d’élèves dans </a:t>
            </a:r>
            <a:r>
              <a:rPr lang="fr-CA" sz="1600" u="sng" dirty="0" smtClean="0">
                <a:solidFill>
                  <a:srgbClr val="0070C0"/>
                </a:solidFill>
                <a:hlinkClick r:id="rId20"/>
              </a:rPr>
              <a:t>l’école</a:t>
            </a:r>
            <a:r>
              <a:rPr lang="fr-CA" sz="1600" dirty="0" smtClean="0">
                <a:hlinkClick r:id="rId20"/>
              </a:rPr>
              <a:t> </a:t>
            </a:r>
            <a:r>
              <a:rPr lang="fr-CA" sz="1600" dirty="0" smtClean="0"/>
              <a:t>du site Web de Vox populi pour en apprendre davantage sur le sujet :</a:t>
            </a:r>
            <a:endParaRPr sz="1600" dirty="0"/>
          </a:p>
        </p:txBody>
      </p:sp>
      <p:sp>
        <p:nvSpPr>
          <p:cNvPr id="5" name="Google Shape;130;p17"/>
          <p:cNvSpPr txBox="1"/>
          <p:nvPr>
            <p:custDataLst>
              <p:tags r:id="rId4"/>
            </p:custDataLst>
          </p:nvPr>
        </p:nvSpPr>
        <p:spPr>
          <a:xfrm>
            <a:off x="1990893" y="3734124"/>
            <a:ext cx="2329241" cy="74037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marL="0" indent="0" algn="ctr">
              <a:buClr>
                <a:schemeClr val="dk1"/>
              </a:buClr>
              <a:buSzPts val="1600"/>
              <a:buNone/>
              <a:defRPr sz="1600" u="sng">
                <a:solidFill>
                  <a:srgbClr val="0070C0"/>
                </a:solidFill>
              </a:defRPr>
            </a:lvl1pPr>
          </a:lstStyle>
          <a:p>
            <a:r>
              <a:rPr lang="fr-CA" u="none" dirty="0">
                <a:solidFill>
                  <a:schemeClr val="tx1"/>
                </a:solidFill>
              </a:rPr>
              <a:t>2.2 </a:t>
            </a:r>
            <a:r>
              <a:rPr lang="fr-CA" u="none" dirty="0" smtClean="0">
                <a:solidFill>
                  <a:schemeClr val="tx1"/>
                </a:solidFill>
              </a:rPr>
              <a:t>Compléter l’entente </a:t>
            </a:r>
            <a:r>
              <a:rPr lang="fr-CA" u="none" dirty="0">
                <a:solidFill>
                  <a:schemeClr val="tx1"/>
                </a:solidFill>
              </a:rPr>
              <a:t>de collaboration</a:t>
            </a:r>
            <a:endParaRPr u="none" dirty="0">
              <a:solidFill>
                <a:schemeClr val="tx1"/>
              </a:solidFill>
            </a:endParaRPr>
          </a:p>
        </p:txBody>
      </p:sp>
      <p:sp>
        <p:nvSpPr>
          <p:cNvPr id="6" name="Google Shape;131;p17"/>
          <p:cNvSpPr txBox="1"/>
          <p:nvPr>
            <p:custDataLst>
              <p:tags r:id="rId5"/>
            </p:custDataLst>
          </p:nvPr>
        </p:nvSpPr>
        <p:spPr>
          <a:xfrm>
            <a:off x="5538725" y="4247372"/>
            <a:ext cx="2543344" cy="88269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dirty="0">
                <a:solidFill>
                  <a:schemeClr val="bg1">
                    <a:lumMod val="65000"/>
                  </a:schemeClr>
                </a:solidFill>
              </a:rPr>
              <a:t>2.3 Collaborer avec les personnes-ressources</a:t>
            </a:r>
            <a:endParaRPr sz="1600" dirty="0">
              <a:solidFill>
                <a:schemeClr val="bg1">
                  <a:lumMod val="65000"/>
                </a:schemeClr>
              </a:solidFill>
            </a:endParaRPr>
          </a:p>
        </p:txBody>
      </p:sp>
      <p:sp>
        <p:nvSpPr>
          <p:cNvPr id="4" name="Google Shape;129;p17"/>
          <p:cNvSpPr txBox="1"/>
          <p:nvPr>
            <p:custDataLst>
              <p:tags r:id="rId6"/>
            </p:custDataLst>
          </p:nvPr>
        </p:nvSpPr>
        <p:spPr>
          <a:xfrm>
            <a:off x="5380703" y="2869705"/>
            <a:ext cx="2230061" cy="7403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dirty="0" smtClean="0">
                <a:solidFill>
                  <a:schemeClr val="tx1"/>
                </a:solidFill>
              </a:rPr>
              <a:t>2.1 Dresser l’autoportrait du milieu</a:t>
            </a:r>
            <a:endParaRPr sz="1600" dirty="0">
              <a:solidFill>
                <a:schemeClr val="tx1"/>
              </a:solidFill>
            </a:endParaRPr>
          </a:p>
        </p:txBody>
      </p:sp>
      <p:sp>
        <p:nvSpPr>
          <p:cNvPr id="13" name="Google Shape;208;p23"/>
          <p:cNvSpPr txBox="1">
            <a:spLocks/>
          </p:cNvSpPr>
          <p:nvPr>
            <p:custDataLst>
              <p:tags r:id="rId7"/>
            </p:custDataLst>
          </p:nvPr>
        </p:nvSpPr>
        <p:spPr>
          <a:xfrm>
            <a:off x="2231132" y="5350658"/>
            <a:ext cx="6266925" cy="77455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ct val="100000"/>
            </a:pPr>
            <a:r>
              <a:rPr lang="fr-FR" sz="1600" dirty="0" smtClean="0"/>
              <a:t>Consultez l’outil </a:t>
            </a:r>
            <a:r>
              <a:rPr lang="fr-FR" sz="1600" i="1" dirty="0">
                <a:solidFill>
                  <a:schemeClr val="tx1"/>
                </a:solidFill>
              </a:rPr>
              <a:t>Réflexion sur la place et les responsabilités du conseil </a:t>
            </a:r>
            <a:r>
              <a:rPr lang="fr-FR" sz="1600" i="1" dirty="0" smtClean="0">
                <a:solidFill>
                  <a:schemeClr val="tx1"/>
                </a:solidFill>
              </a:rPr>
              <a:t>d’élèves </a:t>
            </a:r>
            <a:r>
              <a:rPr lang="fr-FR" sz="1600" dirty="0" smtClean="0">
                <a:solidFill>
                  <a:schemeClr val="tx1"/>
                </a:solidFill>
              </a:rPr>
              <a:t>dans la section</a:t>
            </a:r>
            <a:r>
              <a:rPr lang="fr-FR" sz="1600" i="1" dirty="0" smtClean="0">
                <a:solidFill>
                  <a:schemeClr val="tx1"/>
                </a:solidFill>
              </a:rPr>
              <a:t> </a:t>
            </a:r>
            <a:r>
              <a:rPr lang="fr-CA" sz="1600" u="sng" dirty="0">
                <a:solidFill>
                  <a:srgbClr val="0070C0"/>
                </a:solidFill>
                <a:hlinkClick r:id="rId21"/>
              </a:rPr>
              <a:t>Boîte à outils</a:t>
            </a:r>
            <a:r>
              <a:rPr lang="fr-FR" sz="1600" i="1" dirty="0" smtClean="0">
                <a:solidFill>
                  <a:schemeClr val="tx1"/>
                </a:solidFill>
              </a:rPr>
              <a:t> </a:t>
            </a:r>
            <a:r>
              <a:rPr lang="fr-FR" sz="1600" dirty="0" smtClean="0">
                <a:solidFill>
                  <a:schemeClr val="tx1"/>
                </a:solidFill>
              </a:rPr>
              <a:t>du site Web de Vox populi.</a:t>
            </a:r>
            <a:r>
              <a:rPr lang="fr-FR" sz="1600" dirty="0" smtClean="0"/>
              <a:t> </a:t>
            </a:r>
            <a:endParaRPr lang="fr-FR" sz="1600" dirty="0"/>
          </a:p>
        </p:txBody>
      </p:sp>
      <p:grpSp>
        <p:nvGrpSpPr>
          <p:cNvPr id="15" name="Groupe 14"/>
          <p:cNvGrpSpPr/>
          <p:nvPr>
            <p:custDataLst>
              <p:tags r:id="rId8"/>
            </p:custDataLst>
          </p:nvPr>
        </p:nvGrpSpPr>
        <p:grpSpPr>
          <a:xfrm>
            <a:off x="86832" y="808959"/>
            <a:ext cx="8966123" cy="5953348"/>
            <a:chOff x="86832" y="808959"/>
            <a:chExt cx="8966123" cy="5953348"/>
          </a:xfrm>
        </p:grpSpPr>
        <p:sp>
          <p:nvSpPr>
            <p:cNvPr id="16" name="Rectangle 15"/>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8" name="Groupe 17"/>
          <p:cNvGrpSpPr/>
          <p:nvPr>
            <p:custDataLst>
              <p:tags r:id="rId9"/>
            </p:custDataLst>
          </p:nvPr>
        </p:nvGrpSpPr>
        <p:grpSpPr>
          <a:xfrm>
            <a:off x="80413" y="77923"/>
            <a:ext cx="8983174" cy="758076"/>
            <a:chOff x="80413" y="77923"/>
            <a:chExt cx="8983174" cy="758076"/>
          </a:xfrm>
        </p:grpSpPr>
        <p:sp>
          <p:nvSpPr>
            <p:cNvPr id="19" name="Rectangle 18"/>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0" name="Image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21" name="Rectangle 20"/>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Google Shape;118;p16"/>
            <p:cNvSpPr txBox="1"/>
            <p:nvPr/>
          </p:nvSpPr>
          <p:spPr>
            <a:xfrm>
              <a:off x="6341758" y="289539"/>
              <a:ext cx="2147395"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2.3</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sp>
        <p:nvSpPr>
          <p:cNvPr id="34" name="ZoneTexte 33"/>
          <p:cNvSpPr txBox="1"/>
          <p:nvPr>
            <p:custDataLst>
              <p:tags r:id="rId10"/>
            </p:custDataLst>
          </p:nvPr>
        </p:nvSpPr>
        <p:spPr>
          <a:xfrm>
            <a:off x="80413" y="3644911"/>
            <a:ext cx="1282779" cy="1754326"/>
          </a:xfrm>
          <a:prstGeom prst="rect">
            <a:avLst/>
          </a:prstGeom>
          <a:noFill/>
        </p:spPr>
        <p:txBody>
          <a:bodyPr wrap="square" rtlCol="0">
            <a:spAutoFit/>
          </a:bodyPr>
          <a:lstStyle/>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poste 3414</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40" name="Google Shape;119;p16"/>
          <p:cNvSpPr txBox="1"/>
          <p:nvPr>
            <p:custDataLst>
              <p:tags r:id="rId11"/>
            </p:custDataLst>
          </p:nvPr>
        </p:nvSpPr>
        <p:spPr>
          <a:xfrm>
            <a:off x="1941429" y="1134315"/>
            <a:ext cx="4857723" cy="40037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smtClean="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rPr>
              <a:t>La collaboration avec les personnes-ressources</a:t>
            </a:r>
            <a:endParaRPr sz="1600" b="1" i="0" u="none" strike="noStrike" cap="none" dirty="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42" name="Rectangle 41"/>
          <p:cNvSpPr/>
          <p:nvPr>
            <p:custDataLst>
              <p:tags r:id="rId12"/>
            </p:custDataLst>
          </p:nvPr>
        </p:nvSpPr>
        <p:spPr>
          <a:xfrm>
            <a:off x="2064053" y="5491828"/>
            <a:ext cx="216000" cy="108000"/>
          </a:xfrm>
          <a:prstGeom prst="rect">
            <a:avLst/>
          </a:prstGeom>
          <a:solidFill>
            <a:srgbClr val="B9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43" name="Groupe 42"/>
          <p:cNvGrpSpPr/>
          <p:nvPr>
            <p:custDataLst>
              <p:tags r:id="rId13"/>
            </p:custDataLst>
          </p:nvPr>
        </p:nvGrpSpPr>
        <p:grpSpPr>
          <a:xfrm>
            <a:off x="308868" y="5622521"/>
            <a:ext cx="825867" cy="553614"/>
            <a:chOff x="311331" y="4632987"/>
            <a:chExt cx="825867" cy="553614"/>
          </a:xfrm>
        </p:grpSpPr>
        <p:grpSp>
          <p:nvGrpSpPr>
            <p:cNvPr id="44" name="Groupe 43"/>
            <p:cNvGrpSpPr/>
            <p:nvPr/>
          </p:nvGrpSpPr>
          <p:grpSpPr>
            <a:xfrm>
              <a:off x="494072" y="4900644"/>
              <a:ext cx="486696" cy="285957"/>
              <a:chOff x="337757" y="5145206"/>
              <a:chExt cx="603937" cy="354842"/>
            </a:xfrm>
            <a:solidFill>
              <a:schemeClr val="bg1"/>
            </a:solidFill>
          </p:grpSpPr>
          <p:sp>
            <p:nvSpPr>
              <p:cNvPr id="46" name="Rectangle 45"/>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47" name="Triangle isocèle 46"/>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45" name="ZoneTexte 44"/>
            <p:cNvSpPr txBox="1"/>
            <p:nvPr/>
          </p:nvSpPr>
          <p:spPr>
            <a:xfrm>
              <a:off x="311331" y="4632987"/>
              <a:ext cx="825867" cy="230832"/>
            </a:xfrm>
            <a:prstGeom prst="rect">
              <a:avLst/>
            </a:prstGeom>
            <a:noFill/>
          </p:spPr>
          <p:txBody>
            <a:bodyPr wrap="none" rtlCol="0">
              <a:spAutoFit/>
            </a:bodyPr>
            <a:lstStyle/>
            <a:p>
              <a:pPr algn="ctr"/>
              <a:r>
                <a:rPr lang="fr-CA" sz="900" b="1" dirty="0" smtClean="0">
                  <a:latin typeface="Arial" panose="020B0604020202020204" pitchFamily="34" charset="0"/>
                  <a:ea typeface="Arial Unicode MS" panose="020B0604020202020204" pitchFamily="34" charset="-128"/>
                  <a:cs typeface="Arial" panose="020B0604020202020204" pitchFamily="34" charset="0"/>
                  <a:hlinkClick r:id="rId23"/>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pic>
        <p:nvPicPr>
          <p:cNvPr id="48" name="Image 47"/>
          <p:cNvPicPr>
            <a:picLocks noChangeAspect="1"/>
          </p:cNvPicPr>
          <p:nvPr>
            <p:custDataLst>
              <p:tags r:id="rId14"/>
            </p:custDataLst>
          </p:nvPr>
        </p:nvPicPr>
        <p:blipFill>
          <a:blip r:embed="rId24">
            <a:grayscl/>
            <a:extLst>
              <a:ext uri="{28A0092B-C50C-407E-A947-70E740481C1C}">
                <a14:useLocalDpi xmlns:a14="http://schemas.microsoft.com/office/drawing/2010/main" val="0"/>
              </a:ext>
            </a:extLst>
          </a:blip>
          <a:stretch>
            <a:fillRect/>
          </a:stretch>
        </p:blipFill>
        <p:spPr>
          <a:xfrm>
            <a:off x="5049420" y="4102229"/>
            <a:ext cx="706099" cy="649358"/>
          </a:xfrm>
          <a:prstGeom prst="rect">
            <a:avLst/>
          </a:prstGeom>
        </p:spPr>
      </p:pic>
      <p:sp>
        <p:nvSpPr>
          <p:cNvPr id="28" name="Rectangle 27"/>
          <p:cNvSpPr/>
          <p:nvPr>
            <p:custDataLst>
              <p:tags r:id="rId15"/>
            </p:custDataLst>
          </p:nvPr>
        </p:nvSpPr>
        <p:spPr>
          <a:xfrm>
            <a:off x="2064053" y="2013150"/>
            <a:ext cx="216000" cy="108000"/>
          </a:xfrm>
          <a:prstGeom prst="rect">
            <a:avLst/>
          </a:prstGeom>
          <a:solidFill>
            <a:srgbClr val="B9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1" name="Rectangle 20"/>
          <p:cNvSpPr/>
          <p:nvPr>
            <p:custDataLst>
              <p:tags r:id="rId1"/>
            </p:custDataLst>
          </p:nvPr>
        </p:nvSpPr>
        <p:spPr>
          <a:xfrm>
            <a:off x="1800225" y="95688"/>
            <a:ext cx="7248082" cy="6683778"/>
          </a:xfrm>
          <a:prstGeom prst="rect">
            <a:avLst/>
          </a:prstGeom>
          <a:solidFill>
            <a:srgbClr val="E6E7E8"/>
          </a:solid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Image 9"/>
          <p:cNvPicPr>
            <a:picLocks noChangeAspect="1"/>
          </p:cNvPicPr>
          <p:nvPr>
            <p:custDataLst>
              <p:tags r:id="rId2"/>
            </p:custDataLst>
          </p:nvPr>
        </p:nvPicPr>
        <p:blipFill rotWithShape="1">
          <a:blip r:embed="rId10">
            <a:extLst>
              <a:ext uri="{28A0092B-C50C-407E-A947-70E740481C1C}">
                <a14:useLocalDpi xmlns:a14="http://schemas.microsoft.com/office/drawing/2010/main" val="0"/>
              </a:ext>
            </a:extLst>
          </a:blip>
          <a:srcRect t="1947"/>
          <a:stretch/>
        </p:blipFill>
        <p:spPr>
          <a:xfrm>
            <a:off x="1781175" y="2924269"/>
            <a:ext cx="7248082" cy="3842024"/>
          </a:xfrm>
          <a:prstGeom prst="rect">
            <a:avLst/>
          </a:prstGeom>
        </p:spPr>
      </p:pic>
      <p:sp>
        <p:nvSpPr>
          <p:cNvPr id="4" name="Rectangle 3"/>
          <p:cNvSpPr/>
          <p:nvPr>
            <p:custDataLst>
              <p:tags r:id="rId3"/>
            </p:custDataLst>
          </p:nvPr>
        </p:nvSpPr>
        <p:spPr>
          <a:xfrm>
            <a:off x="53858" y="70399"/>
            <a:ext cx="1756835" cy="6719700"/>
          </a:xfrm>
          <a:prstGeom prst="rect">
            <a:avLst/>
          </a:prstGeom>
          <a:solidFill>
            <a:srgbClr val="141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4" name="Google Shape;84;p13"/>
          <p:cNvSpPr txBox="1">
            <a:spLocks noGrp="1"/>
          </p:cNvSpPr>
          <p:nvPr>
            <p:ph type="ctrTitle"/>
            <p:custDataLst>
              <p:tags r:id="rId4"/>
            </p:custDataLst>
          </p:nvPr>
        </p:nvSpPr>
        <p:spPr>
          <a:xfrm>
            <a:off x="3749277" y="2964626"/>
            <a:ext cx="3311877" cy="372705"/>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3600"/>
              <a:buFont typeface="Arial"/>
              <a:buNone/>
            </a:pPr>
            <a:r>
              <a:rPr lang="fr-CA" sz="2000" dirty="0" smtClean="0">
                <a:latin typeface="Arial Unicode MS" panose="020B0604020202020204" pitchFamily="34" charset="-128"/>
                <a:ea typeface="Arial Unicode MS" panose="020B0604020202020204" pitchFamily="34" charset="-128"/>
                <a:cs typeface="Arial Unicode MS" panose="020B0604020202020204" pitchFamily="34" charset="-128"/>
              </a:rPr>
              <a:t>Une </a:t>
            </a:r>
            <a:r>
              <a:rPr lang="fr-CA" sz="2000" dirty="0" smtClean="0">
                <a:latin typeface="+mn-lt"/>
                <a:ea typeface="Arial Unicode MS" panose="020B0604020202020204" pitchFamily="34" charset="-128"/>
                <a:cs typeface="Arial Unicode MS" panose="020B0604020202020204" pitchFamily="34" charset="-128"/>
              </a:rPr>
              <a:t>initiative conjointe </a:t>
            </a:r>
            <a:r>
              <a:rPr lang="fr-CA" sz="2000" dirty="0" smtClean="0">
                <a:latin typeface="Arial Unicode MS" panose="020B0604020202020204" pitchFamily="34" charset="-128"/>
                <a:ea typeface="Arial Unicode MS" panose="020B0604020202020204" pitchFamily="34" charset="-128"/>
                <a:cs typeface="Arial Unicode MS" panose="020B0604020202020204" pitchFamily="34" charset="-128"/>
              </a:rPr>
              <a:t>de :</a:t>
            </a:r>
            <a:br>
              <a:rPr lang="fr-CA" sz="2000" dirty="0" smtClean="0">
                <a:latin typeface="Arial Unicode MS" panose="020B0604020202020204" pitchFamily="34" charset="-128"/>
                <a:ea typeface="Arial Unicode MS" panose="020B0604020202020204" pitchFamily="34" charset="-128"/>
                <a:cs typeface="Arial Unicode MS" panose="020B0604020202020204" pitchFamily="34" charset="-128"/>
              </a:rPr>
            </a:br>
            <a:endParaRPr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Image 2"/>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225510" y="344861"/>
            <a:ext cx="1403063" cy="548274"/>
          </a:xfrm>
          <a:prstGeom prst="rect">
            <a:avLst/>
          </a:prstGeom>
        </p:spPr>
      </p:pic>
      <p:sp>
        <p:nvSpPr>
          <p:cNvPr id="19" name="Rectangle 18"/>
          <p:cNvSpPr/>
          <p:nvPr>
            <p:custDataLst>
              <p:tags r:id="rId6"/>
            </p:custDataLst>
          </p:nvPr>
        </p:nvSpPr>
        <p:spPr>
          <a:xfrm>
            <a:off x="129734" y="170120"/>
            <a:ext cx="1605082" cy="653902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3016758" y="3315930"/>
            <a:ext cx="4808012" cy="2006733"/>
          </a:xfrm>
          <a:prstGeom prst="rect">
            <a:avLst/>
          </a:prstGeom>
        </p:spPr>
      </p:pic>
    </p:spTree>
    <p:extLst>
      <p:ext uri="{BB962C8B-B14F-4D97-AF65-F5344CB8AC3E}">
        <p14:creationId xmlns:p14="http://schemas.microsoft.com/office/powerpoint/2010/main" val="328228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Image 34"/>
          <p:cNvPicPr>
            <a:picLocks noChangeAspect="1"/>
          </p:cNvPicPr>
          <p:nvPr>
            <p:custDataLst>
              <p:tags r:id="rId1"/>
            </p:custDataLst>
          </p:nvPr>
        </p:nvPicPr>
        <p:blipFill>
          <a:blip r:embed="rId19">
            <a:extLst>
              <a:ext uri="{28A0092B-C50C-407E-A947-70E740481C1C}">
                <a14:useLocalDpi xmlns:a14="http://schemas.microsoft.com/office/drawing/2010/main" val="0"/>
              </a:ext>
            </a:extLst>
          </a:blip>
          <a:stretch>
            <a:fillRect/>
          </a:stretch>
        </p:blipFill>
        <p:spPr>
          <a:xfrm>
            <a:off x="4572000" y="3693714"/>
            <a:ext cx="819048" cy="742857"/>
          </a:xfrm>
          <a:prstGeom prst="rect">
            <a:avLst/>
          </a:prstGeom>
        </p:spPr>
      </p:pic>
      <p:pic>
        <p:nvPicPr>
          <p:cNvPr id="34" name="Image 33"/>
          <p:cNvPicPr>
            <a:picLocks noChangeAspect="1"/>
          </p:cNvPicPr>
          <p:nvPr>
            <p:custDataLst>
              <p:tags r:id="rId2"/>
            </p:custDataLst>
          </p:nvPr>
        </p:nvPicPr>
        <p:blipFill>
          <a:blip r:embed="rId20">
            <a:extLst>
              <a:ext uri="{28A0092B-C50C-407E-A947-70E740481C1C}">
                <a14:useLocalDpi xmlns:a14="http://schemas.microsoft.com/office/drawing/2010/main" val="0"/>
              </a:ext>
            </a:extLst>
          </a:blip>
          <a:stretch>
            <a:fillRect/>
          </a:stretch>
        </p:blipFill>
        <p:spPr>
          <a:xfrm>
            <a:off x="4864801" y="4499942"/>
            <a:ext cx="706099" cy="649358"/>
          </a:xfrm>
          <a:prstGeom prst="rect">
            <a:avLst/>
          </a:prstGeom>
        </p:spPr>
      </p:pic>
      <p:pic>
        <p:nvPicPr>
          <p:cNvPr id="12" name="Image 11"/>
          <p:cNvPicPr>
            <a:picLocks noChangeAspect="1"/>
          </p:cNvPicPr>
          <p:nvPr>
            <p:custDataLst>
              <p:tags r:id="rId3"/>
            </p:custDataLst>
          </p:nvPr>
        </p:nvPicPr>
        <p:blipFill>
          <a:blip r:embed="rId21">
            <a:extLst>
              <a:ext uri="{28A0092B-C50C-407E-A947-70E740481C1C}">
                <a14:useLocalDpi xmlns:a14="http://schemas.microsoft.com/office/drawing/2010/main" val="0"/>
              </a:ext>
            </a:extLst>
          </a:blip>
          <a:stretch>
            <a:fillRect/>
          </a:stretch>
        </p:blipFill>
        <p:spPr>
          <a:xfrm>
            <a:off x="3953981" y="4098282"/>
            <a:ext cx="1066667" cy="980952"/>
          </a:xfrm>
          <a:prstGeom prst="rect">
            <a:avLst/>
          </a:prstGeom>
        </p:spPr>
      </p:pic>
      <p:sp>
        <p:nvSpPr>
          <p:cNvPr id="4" name="Rectangle 3"/>
          <p:cNvSpPr/>
          <p:nvPr>
            <p:custDataLst>
              <p:tags r:id="rId4"/>
            </p:custDataLst>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p:cNvPicPr>
            <a:picLocks noChangeAspect="1"/>
          </p:cNvPicPr>
          <p:nvPr>
            <p:custDataLst>
              <p:tags r:id="rId5"/>
            </p:custDataLst>
          </p:nvPr>
        </p:nvPicPr>
        <p:blipFill>
          <a:blip r:embed="rId22">
            <a:extLst>
              <a:ext uri="{28A0092B-C50C-407E-A947-70E740481C1C}">
                <a14:useLocalDpi xmlns:a14="http://schemas.microsoft.com/office/drawing/2010/main" val="0"/>
              </a:ext>
            </a:extLst>
          </a:blip>
          <a:stretch>
            <a:fillRect/>
          </a:stretch>
        </p:blipFill>
        <p:spPr>
          <a:xfrm>
            <a:off x="176542" y="196838"/>
            <a:ext cx="1457608" cy="559651"/>
          </a:xfrm>
          <a:prstGeom prst="rect">
            <a:avLst/>
          </a:prstGeom>
        </p:spPr>
      </p:pic>
      <p:sp>
        <p:nvSpPr>
          <p:cNvPr id="117" name="Google Shape;117;p16"/>
          <p:cNvSpPr txBox="1">
            <a:spLocks noGrp="1"/>
          </p:cNvSpPr>
          <p:nvPr>
            <p:ph type="title"/>
            <p:custDataLst>
              <p:tags r:id="rId6"/>
            </p:custDataLst>
          </p:nvPr>
        </p:nvSpPr>
        <p:spPr>
          <a:xfrm>
            <a:off x="1938362" y="1834236"/>
            <a:ext cx="6542501" cy="1224484"/>
          </a:xfrm>
          <a:prstGeom prst="rect">
            <a:avLst/>
          </a:prstGeom>
          <a:noFill/>
          <a:ln>
            <a:noFill/>
          </a:ln>
        </p:spPr>
        <p:txBody>
          <a:bodyPr spcFirstLastPara="1" wrap="square" lIns="91425" tIns="45700" rIns="91425" bIns="45700" anchor="t" anchorCtr="0">
            <a:noAutofit/>
          </a:bodyPr>
          <a:lstStyle/>
          <a:p>
            <a:pPr lvl="0">
              <a:lnSpc>
                <a:spcPct val="150000"/>
              </a:lnSpc>
              <a:buSzPts val="1600"/>
            </a:pPr>
            <a:r>
              <a:rPr lang="fr-CA" sz="1600" dirty="0" smtClean="0">
                <a:latin typeface="Arial" panose="020B0604020202020204" pitchFamily="34" charset="0"/>
                <a:ea typeface="Arial Unicode MS" panose="020B0604020202020204" pitchFamily="34" charset="-128"/>
                <a:cs typeface="Arial" panose="020B0604020202020204" pitchFamily="34" charset="0"/>
              </a:rPr>
              <a:t>Cette leçon fait suite à la leçon 2.2,</a:t>
            </a:r>
            <a:r>
              <a:rPr lang="fr-CA" sz="1600" i="1" dirty="0" smtClean="0">
                <a:latin typeface="Arial" panose="020B0604020202020204" pitchFamily="34" charset="0"/>
                <a:ea typeface="Arial Unicode MS" panose="020B0604020202020204" pitchFamily="34" charset="-128"/>
                <a:cs typeface="Arial" panose="020B0604020202020204" pitchFamily="34" charset="0"/>
              </a:rPr>
              <a:t> Compléter l’entente de collaboration</a:t>
            </a:r>
            <a:r>
              <a:rPr lang="fr-CA" sz="1600" dirty="0" smtClean="0">
                <a:latin typeface="Arial" panose="020B0604020202020204" pitchFamily="34" charset="0"/>
                <a:ea typeface="Arial Unicode MS" panose="020B0604020202020204" pitchFamily="34" charset="-128"/>
                <a:cs typeface="Arial" panose="020B0604020202020204" pitchFamily="34" charset="0"/>
              </a:rPr>
              <a:t>. </a:t>
            </a:r>
            <a:r>
              <a:rPr lang="fr-CA" sz="1600" dirty="0">
                <a:latin typeface="Arial" panose="020B0604020202020204" pitchFamily="34" charset="0"/>
                <a:ea typeface="Arial Unicode MS" panose="020B0604020202020204" pitchFamily="34" charset="-128"/>
                <a:cs typeface="Arial" panose="020B0604020202020204" pitchFamily="34" charset="0"/>
              </a:rPr>
              <a:t>Pour déterminer la place du conseil d’élèves dans </a:t>
            </a:r>
            <a:r>
              <a:rPr lang="fr-CA" sz="1600" dirty="0" smtClean="0">
                <a:latin typeface="Arial" panose="020B0604020202020204" pitchFamily="34" charset="0"/>
                <a:ea typeface="Arial Unicode MS" panose="020B0604020202020204" pitchFamily="34" charset="-128"/>
                <a:cs typeface="Arial" panose="020B0604020202020204" pitchFamily="34" charset="0"/>
              </a:rPr>
              <a:t>l’école, vous pouvez considérer </a:t>
            </a:r>
            <a:r>
              <a:rPr lang="fr-CA" sz="1600" dirty="0">
                <a:latin typeface="Arial" panose="020B0604020202020204" pitchFamily="34" charset="0"/>
                <a:ea typeface="Arial Unicode MS" panose="020B0604020202020204" pitchFamily="34" charset="-128"/>
                <a:cs typeface="Arial" panose="020B0604020202020204" pitchFamily="34" charset="0"/>
              </a:rPr>
              <a:t>les trois éléments </a:t>
            </a:r>
            <a:r>
              <a:rPr lang="fr-CA" sz="1600" dirty="0" smtClean="0">
                <a:latin typeface="Arial" panose="020B0604020202020204" pitchFamily="34" charset="0"/>
                <a:ea typeface="Arial Unicode MS" panose="020B0604020202020204" pitchFamily="34" charset="-128"/>
                <a:cs typeface="Arial" panose="020B0604020202020204" pitchFamily="34" charset="0"/>
              </a:rPr>
              <a:t>suivants :</a:t>
            </a:r>
            <a:endParaRPr sz="1600" dirty="0">
              <a:latin typeface="Arial" panose="020B0604020202020204" pitchFamily="34" charset="0"/>
              <a:ea typeface="Arial Unicode MS" panose="020B0604020202020204" pitchFamily="34" charset="-128"/>
              <a:cs typeface="Arial" panose="020B0604020202020204" pitchFamily="34" charset="0"/>
            </a:endParaRPr>
          </a:p>
        </p:txBody>
      </p:sp>
      <p:sp>
        <p:nvSpPr>
          <p:cNvPr id="118" name="Google Shape;118;p16"/>
          <p:cNvSpPr txBox="1"/>
          <p:nvPr>
            <p:custDataLst>
              <p:tags r:id="rId7"/>
            </p:custDataLst>
          </p:nvPr>
        </p:nvSpPr>
        <p:spPr>
          <a:xfrm>
            <a:off x="5188723" y="3269351"/>
            <a:ext cx="1547682" cy="7403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b="0" i="0" u="none" strike="noStrike" cap="none" dirty="0" smtClean="0">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rPr>
              <a:t>L’autoportrait </a:t>
            </a:r>
            <a:r>
              <a:rPr lang="fr-CA" sz="1600" b="0" i="0" u="none" strike="noStrike" cap="none" dirty="0">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rPr>
              <a:t>de votre milieu</a:t>
            </a:r>
            <a:endParaRPr sz="1600" b="0" i="0" u="none" strike="noStrike" cap="none" dirty="0">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119" name="Google Shape;119;p16"/>
          <p:cNvSpPr txBox="1"/>
          <p:nvPr>
            <p:custDataLst>
              <p:tags r:id="rId8"/>
            </p:custDataLst>
          </p:nvPr>
        </p:nvSpPr>
        <p:spPr>
          <a:xfrm>
            <a:off x="2677153" y="4133770"/>
            <a:ext cx="1450999" cy="7403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b="0" i="0" u="none" strike="noStrike" cap="none" dirty="0">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rPr>
              <a:t>L’entente de collaboration</a:t>
            </a:r>
            <a:endParaRPr sz="1600" b="0" i="0" u="none" strike="noStrike" cap="none" dirty="0">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120" name="Google Shape;120;p16"/>
          <p:cNvSpPr txBox="1"/>
          <p:nvPr>
            <p:custDataLst>
              <p:tags r:id="rId9"/>
            </p:custDataLst>
          </p:nvPr>
        </p:nvSpPr>
        <p:spPr>
          <a:xfrm>
            <a:off x="5346744" y="4647018"/>
            <a:ext cx="2543344" cy="88269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b="0" i="0" u="none" strike="noStrike" cap="none">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rPr>
              <a:t>La collaboration avec les personnes-ressources</a:t>
            </a:r>
            <a:endParaRPr sz="1600" b="0" i="0" u="none" strike="noStrike" cap="none">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15" name="Rectangle 14"/>
          <p:cNvSpPr/>
          <p:nvPr>
            <p:custDataLst>
              <p:tags r:id="rId10"/>
            </p:custDataLst>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p:cNvSpPr/>
          <p:nvPr>
            <p:custDataLst>
              <p:tags r:id="rId11"/>
            </p:custDataLst>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3" name="Image 22"/>
          <p:cNvPicPr>
            <a:picLocks noChangeAspect="1"/>
          </p:cNvPicPr>
          <p:nvPr>
            <p:custDataLst>
              <p:tags r:id="rId12"/>
            </p:custDataLst>
          </p:nvPr>
        </p:nvPicPr>
        <p:blipFill>
          <a:blip r:embed="rId23">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24" name="Rectangle 23"/>
          <p:cNvSpPr/>
          <p:nvPr>
            <p:custDataLst>
              <p:tags r:id="rId13"/>
            </p:custDataLst>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0" name="Google Shape;118;p16"/>
          <p:cNvSpPr txBox="1"/>
          <p:nvPr>
            <p:custDataLst>
              <p:tags r:id="rId14"/>
            </p:custDataLst>
          </p:nvPr>
        </p:nvSpPr>
        <p:spPr>
          <a:xfrm>
            <a:off x="6341758" y="289539"/>
            <a:ext cx="2147395"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2.3</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53" name="ZoneTexte 52"/>
          <p:cNvSpPr txBox="1"/>
          <p:nvPr>
            <p:custDataLst>
              <p:tags r:id="rId15"/>
            </p:custDataLst>
          </p:nvPr>
        </p:nvSpPr>
        <p:spPr>
          <a:xfrm>
            <a:off x="80413" y="3644911"/>
            <a:ext cx="1282779" cy="1754326"/>
          </a:xfrm>
          <a:prstGeom prst="rect">
            <a:avLst/>
          </a:prstGeom>
          <a:noFill/>
        </p:spPr>
        <p:txBody>
          <a:bodyPr wrap="square" rtlCol="0">
            <a:spAutoFit/>
          </a:bodyPr>
          <a:lstStyle/>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poste 3414</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p:txBody>
      </p:sp>
      <p:grpSp>
        <p:nvGrpSpPr>
          <p:cNvPr id="54" name="Groupe 53"/>
          <p:cNvGrpSpPr/>
          <p:nvPr>
            <p:custDataLst>
              <p:tags r:id="rId16"/>
            </p:custDataLst>
          </p:nvPr>
        </p:nvGrpSpPr>
        <p:grpSpPr>
          <a:xfrm>
            <a:off x="308868" y="5622521"/>
            <a:ext cx="825867" cy="553614"/>
            <a:chOff x="311331" y="4632987"/>
            <a:chExt cx="825867" cy="553614"/>
          </a:xfrm>
        </p:grpSpPr>
        <p:grpSp>
          <p:nvGrpSpPr>
            <p:cNvPr id="55" name="Groupe 54"/>
            <p:cNvGrpSpPr/>
            <p:nvPr/>
          </p:nvGrpSpPr>
          <p:grpSpPr>
            <a:xfrm>
              <a:off x="494072" y="4900644"/>
              <a:ext cx="486696" cy="285957"/>
              <a:chOff x="337757" y="5145206"/>
              <a:chExt cx="603937" cy="354842"/>
            </a:xfrm>
            <a:solidFill>
              <a:schemeClr val="bg1"/>
            </a:solidFill>
          </p:grpSpPr>
          <p:sp>
            <p:nvSpPr>
              <p:cNvPr id="57" name="Rectangle 56"/>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58" name="Triangle isocèle 57"/>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56" name="ZoneTexte 55"/>
            <p:cNvSpPr txBox="1"/>
            <p:nvPr/>
          </p:nvSpPr>
          <p:spPr>
            <a:xfrm>
              <a:off x="311331" y="4632987"/>
              <a:ext cx="825867" cy="230832"/>
            </a:xfrm>
            <a:prstGeom prst="rect">
              <a:avLst/>
            </a:prstGeom>
            <a:noFill/>
          </p:spPr>
          <p:txBody>
            <a:bodyPr wrap="none" rtlCol="0">
              <a:spAutoFit/>
            </a:bodyPr>
            <a:lstStyle/>
            <a:p>
              <a:pPr algn="ctr"/>
              <a:r>
                <a:rPr lang="fr-CA" sz="900" b="1" dirty="0" smtClean="0">
                  <a:latin typeface="Arial" panose="020B0604020202020204" pitchFamily="34" charset="0"/>
                  <a:ea typeface="Arial Unicode MS" panose="020B0604020202020204" pitchFamily="34" charset="-128"/>
                  <a:cs typeface="Arial" panose="020B0604020202020204" pitchFamily="34" charset="0"/>
                  <a:hlinkClick r:id="rId24"/>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23" name="Image 22"/>
          <p:cNvPicPr>
            <a:picLocks noChangeAspect="1"/>
          </p:cNvPicPr>
          <p:nvPr>
            <p:custDataLst>
              <p:tags r:id="rId1"/>
            </p:custDataLst>
          </p:nvPr>
        </p:nvPicPr>
        <p:blipFill>
          <a:blip r:embed="rId19">
            <a:extLst>
              <a:ext uri="{28A0092B-C50C-407E-A947-70E740481C1C}">
                <a14:useLocalDpi xmlns:a14="http://schemas.microsoft.com/office/drawing/2010/main" val="0"/>
              </a:ext>
            </a:extLst>
          </a:blip>
          <a:stretch>
            <a:fillRect/>
          </a:stretch>
        </p:blipFill>
        <p:spPr>
          <a:xfrm>
            <a:off x="4864801" y="4499942"/>
            <a:ext cx="706099" cy="649358"/>
          </a:xfrm>
          <a:prstGeom prst="rect">
            <a:avLst/>
          </a:prstGeom>
        </p:spPr>
      </p:pic>
      <p:sp>
        <p:nvSpPr>
          <p:cNvPr id="128" name="Google Shape;128;p17"/>
          <p:cNvSpPr txBox="1">
            <a:spLocks noGrp="1"/>
          </p:cNvSpPr>
          <p:nvPr>
            <p:ph type="title"/>
            <p:custDataLst>
              <p:tags r:id="rId2"/>
            </p:custDataLst>
          </p:nvPr>
        </p:nvSpPr>
        <p:spPr>
          <a:xfrm>
            <a:off x="1935421" y="1837439"/>
            <a:ext cx="6537153" cy="707683"/>
          </a:xfrm>
          <a:prstGeom prst="rect">
            <a:avLst/>
          </a:prstGeom>
          <a:noFill/>
          <a:ln>
            <a:noFill/>
          </a:ln>
        </p:spPr>
        <p:txBody>
          <a:bodyPr spcFirstLastPara="1" wrap="square" lIns="91425" tIns="45700" rIns="91425" bIns="45700" anchor="t" anchorCtr="0">
            <a:noAutofit/>
          </a:bodyPr>
          <a:lstStyle/>
          <a:p>
            <a:pPr marL="0" lvl="0" indent="0" rtl="0">
              <a:lnSpc>
                <a:spcPct val="150000"/>
              </a:lnSpc>
              <a:spcBef>
                <a:spcPts val="0"/>
              </a:spcBef>
              <a:spcAft>
                <a:spcPts val="0"/>
              </a:spcAft>
              <a:buClr>
                <a:schemeClr val="dk1"/>
              </a:buClr>
              <a:buSzPts val="1600"/>
              <a:buFont typeface="Arial"/>
              <a:buNone/>
            </a:pPr>
            <a:r>
              <a:rPr lang="fr-CA" sz="1600" dirty="0">
                <a:latin typeface="Arial" panose="020B0604020202020204" pitchFamily="34" charset="0"/>
                <a:ea typeface="Arial Unicode MS" panose="020B0604020202020204" pitchFamily="34" charset="-128"/>
                <a:cs typeface="Arial" panose="020B0604020202020204" pitchFamily="34" charset="0"/>
              </a:rPr>
              <a:t>Dans cette leçon, </a:t>
            </a:r>
            <a:r>
              <a:rPr lang="fr-CA" sz="1600" dirty="0" smtClean="0">
                <a:latin typeface="Arial" panose="020B0604020202020204" pitchFamily="34" charset="0"/>
                <a:ea typeface="Arial Unicode MS" panose="020B0604020202020204" pitchFamily="34" charset="-128"/>
                <a:cs typeface="Arial" panose="020B0604020202020204" pitchFamily="34" charset="0"/>
              </a:rPr>
              <a:t>nous traiterons plus en détail de la collaboration avec les personnes-ressources :</a:t>
            </a:r>
            <a:endParaRPr sz="1600" dirty="0">
              <a:latin typeface="Arial" panose="020B0604020202020204" pitchFamily="34" charset="0"/>
              <a:ea typeface="Arial Unicode MS" panose="020B0604020202020204" pitchFamily="34" charset="-128"/>
              <a:cs typeface="Arial" panose="020B0604020202020204" pitchFamily="34" charset="0"/>
            </a:endParaRPr>
          </a:p>
        </p:txBody>
      </p:sp>
      <p:sp>
        <p:nvSpPr>
          <p:cNvPr id="9" name="Rectangle 8"/>
          <p:cNvSpPr/>
          <p:nvPr>
            <p:custDataLst>
              <p:tags r:id="rId3"/>
            </p:custDataLst>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Image 9"/>
          <p:cNvPicPr>
            <a:picLocks noChangeAspect="1"/>
          </p:cNvPicPr>
          <p:nvPr>
            <p:custDataLst>
              <p:tags r:id="rId4"/>
            </p:custDataLst>
          </p:nvPr>
        </p:nvPicPr>
        <p:blipFill>
          <a:blip r:embed="rId20">
            <a:extLst>
              <a:ext uri="{28A0092B-C50C-407E-A947-70E740481C1C}">
                <a14:useLocalDpi xmlns:a14="http://schemas.microsoft.com/office/drawing/2010/main" val="0"/>
              </a:ext>
            </a:extLst>
          </a:blip>
          <a:stretch>
            <a:fillRect/>
          </a:stretch>
        </p:blipFill>
        <p:spPr>
          <a:xfrm>
            <a:off x="176542" y="196838"/>
            <a:ext cx="1457608" cy="559651"/>
          </a:xfrm>
          <a:prstGeom prst="rect">
            <a:avLst/>
          </a:prstGeom>
        </p:spPr>
      </p:pic>
      <p:sp>
        <p:nvSpPr>
          <p:cNvPr id="11" name="Rectangle 10"/>
          <p:cNvSpPr/>
          <p:nvPr>
            <p:custDataLst>
              <p:tags r:id="rId5"/>
            </p:custDataLst>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p:cNvSpPr/>
          <p:nvPr>
            <p:custDataLst>
              <p:tags r:id="rId6"/>
            </p:custDataLst>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3" name="Image 12"/>
          <p:cNvPicPr>
            <a:picLocks noChangeAspect="1"/>
          </p:cNvPicPr>
          <p:nvPr>
            <p:custDataLst>
              <p:tags r:id="rId7"/>
            </p:custDataLst>
          </p:nvPr>
        </p:nvPicPr>
        <p:blipFill>
          <a:blip r:embed="rId21">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4" name="Rectangle 13"/>
          <p:cNvSpPr/>
          <p:nvPr>
            <p:custDataLst>
              <p:tags r:id="rId8"/>
            </p:custDataLst>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9" name="Google Shape;118;p16"/>
          <p:cNvSpPr txBox="1"/>
          <p:nvPr>
            <p:custDataLst>
              <p:tags r:id="rId9"/>
            </p:custDataLst>
          </p:nvPr>
        </p:nvSpPr>
        <p:spPr>
          <a:xfrm>
            <a:off x="6341758" y="289539"/>
            <a:ext cx="2147395"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2.3</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pic>
        <p:nvPicPr>
          <p:cNvPr id="30" name="Image 29"/>
          <p:cNvPicPr>
            <a:picLocks noChangeAspect="1"/>
          </p:cNvPicPr>
          <p:nvPr>
            <p:custDataLst>
              <p:tags r:id="rId10"/>
            </p:custDataLst>
          </p:nvPr>
        </p:nvPicPr>
        <p:blipFill>
          <a:blip r:embed="rId2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571049" y="3701669"/>
            <a:ext cx="819048" cy="742857"/>
          </a:xfrm>
          <a:prstGeom prst="rect">
            <a:avLst/>
          </a:prstGeom>
        </p:spPr>
      </p:pic>
      <p:pic>
        <p:nvPicPr>
          <p:cNvPr id="31" name="Image 30"/>
          <p:cNvPicPr>
            <a:picLocks noChangeAspect="1"/>
          </p:cNvPicPr>
          <p:nvPr>
            <p:custDataLst>
              <p:tags r:id="rId11"/>
            </p:custDataLst>
          </p:nvPr>
        </p:nvPicPr>
        <p:blipFill>
          <a:blip r:embed="rId2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53981" y="4098282"/>
            <a:ext cx="1066667" cy="980952"/>
          </a:xfrm>
          <a:prstGeom prst="rect">
            <a:avLst/>
          </a:prstGeom>
        </p:spPr>
      </p:pic>
      <p:sp>
        <p:nvSpPr>
          <p:cNvPr id="32" name="Google Shape;118;p16"/>
          <p:cNvSpPr txBox="1"/>
          <p:nvPr>
            <p:custDataLst>
              <p:tags r:id="rId12"/>
            </p:custDataLst>
          </p:nvPr>
        </p:nvSpPr>
        <p:spPr>
          <a:xfrm>
            <a:off x="5188723" y="3269351"/>
            <a:ext cx="1547682" cy="7403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b="0" i="0" u="none" strike="noStrike" cap="none" dirty="0" smtClean="0">
                <a:solidFill>
                  <a:schemeClr val="bg1">
                    <a:lumMod val="50000"/>
                  </a:schemeClr>
                </a:solidFill>
                <a:latin typeface="Arial" panose="020B0604020202020204" pitchFamily="34" charset="0"/>
                <a:ea typeface="Arial Unicode MS" panose="020B0604020202020204" pitchFamily="34" charset="-128"/>
                <a:cs typeface="Arial" panose="020B0604020202020204" pitchFamily="34" charset="0"/>
                <a:sym typeface="Arial"/>
              </a:rPr>
              <a:t>L’autoportrait </a:t>
            </a:r>
            <a:r>
              <a:rPr lang="fr-CA" sz="1600" b="0" i="0" u="none" strike="noStrike" cap="none" dirty="0">
                <a:solidFill>
                  <a:schemeClr val="bg1">
                    <a:lumMod val="50000"/>
                  </a:schemeClr>
                </a:solidFill>
                <a:latin typeface="Arial" panose="020B0604020202020204" pitchFamily="34" charset="0"/>
                <a:ea typeface="Arial Unicode MS" panose="020B0604020202020204" pitchFamily="34" charset="-128"/>
                <a:cs typeface="Arial" panose="020B0604020202020204" pitchFamily="34" charset="0"/>
                <a:sym typeface="Arial"/>
              </a:rPr>
              <a:t>de votre milieu</a:t>
            </a:r>
            <a:endParaRPr sz="1600" b="0" i="0" u="none" strike="noStrike" cap="none" dirty="0">
              <a:solidFill>
                <a:schemeClr val="bg1">
                  <a:lumMod val="50000"/>
                </a:schemeClr>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3" name="Google Shape;119;p16"/>
          <p:cNvSpPr txBox="1"/>
          <p:nvPr>
            <p:custDataLst>
              <p:tags r:id="rId13"/>
            </p:custDataLst>
          </p:nvPr>
        </p:nvSpPr>
        <p:spPr>
          <a:xfrm>
            <a:off x="2677153" y="4133770"/>
            <a:ext cx="1450999" cy="7403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dirty="0">
                <a:solidFill>
                  <a:schemeClr val="bg1">
                    <a:lumMod val="50000"/>
                  </a:schemeClr>
                </a:solidFill>
                <a:latin typeface="Arial" panose="020B0604020202020204" pitchFamily="34" charset="0"/>
                <a:ea typeface="Arial Unicode MS" panose="020B0604020202020204" pitchFamily="34" charset="-128"/>
                <a:cs typeface="Arial" panose="020B0604020202020204" pitchFamily="34" charset="0"/>
              </a:rPr>
              <a:t>L’entente de collaboration</a:t>
            </a:r>
            <a:endParaRPr sz="1600" dirty="0">
              <a:solidFill>
                <a:schemeClr val="bg1">
                  <a:lumMod val="50000"/>
                </a:schemeClr>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34" name="Google Shape;120;p16"/>
          <p:cNvSpPr txBox="1"/>
          <p:nvPr>
            <p:custDataLst>
              <p:tags r:id="rId14"/>
            </p:custDataLst>
          </p:nvPr>
        </p:nvSpPr>
        <p:spPr>
          <a:xfrm>
            <a:off x="5346744" y="4647018"/>
            <a:ext cx="2543344" cy="88269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b="0" i="0" u="none" strike="noStrike" cap="none" dirty="0">
                <a:solidFill>
                  <a:schemeClr val="tx1"/>
                </a:solidFill>
                <a:latin typeface="Arial" panose="020B0604020202020204" pitchFamily="34" charset="0"/>
                <a:ea typeface="Arial Unicode MS" panose="020B0604020202020204" pitchFamily="34" charset="-128"/>
                <a:cs typeface="Arial" panose="020B0604020202020204" pitchFamily="34" charset="0"/>
                <a:sym typeface="Arial"/>
              </a:rPr>
              <a:t>La collaboration avec les personnes-ressources</a:t>
            </a:r>
            <a:endParaRPr sz="1600" b="0" i="0" u="none" strike="noStrike" cap="none" dirty="0">
              <a:solidFill>
                <a:schemeClr val="tx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44" name="ZoneTexte 43"/>
          <p:cNvSpPr txBox="1"/>
          <p:nvPr>
            <p:custDataLst>
              <p:tags r:id="rId15"/>
            </p:custDataLst>
          </p:nvPr>
        </p:nvSpPr>
        <p:spPr>
          <a:xfrm>
            <a:off x="80413" y="3644911"/>
            <a:ext cx="1282779" cy="1754326"/>
          </a:xfrm>
          <a:prstGeom prst="rect">
            <a:avLst/>
          </a:prstGeom>
          <a:noFill/>
        </p:spPr>
        <p:txBody>
          <a:bodyPr wrap="square" rtlCol="0">
            <a:spAutoFit/>
          </a:bodyPr>
          <a:lstStyle/>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poste 3414</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p:txBody>
      </p:sp>
      <p:grpSp>
        <p:nvGrpSpPr>
          <p:cNvPr id="24" name="Groupe 23"/>
          <p:cNvGrpSpPr/>
          <p:nvPr>
            <p:custDataLst>
              <p:tags r:id="rId16"/>
            </p:custDataLst>
          </p:nvPr>
        </p:nvGrpSpPr>
        <p:grpSpPr>
          <a:xfrm>
            <a:off x="308868" y="5622521"/>
            <a:ext cx="825867" cy="553614"/>
            <a:chOff x="311331" y="4632987"/>
            <a:chExt cx="825867" cy="553614"/>
          </a:xfrm>
        </p:grpSpPr>
        <p:grpSp>
          <p:nvGrpSpPr>
            <p:cNvPr id="25" name="Groupe 24"/>
            <p:cNvGrpSpPr/>
            <p:nvPr/>
          </p:nvGrpSpPr>
          <p:grpSpPr>
            <a:xfrm>
              <a:off x="494072" y="4900644"/>
              <a:ext cx="486696" cy="285957"/>
              <a:chOff x="337757" y="5145206"/>
              <a:chExt cx="603937" cy="354842"/>
            </a:xfrm>
            <a:solidFill>
              <a:schemeClr val="bg1"/>
            </a:solidFill>
          </p:grpSpPr>
          <p:sp>
            <p:nvSpPr>
              <p:cNvPr id="27" name="Rectangle 26"/>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28" name="Triangle isocèle 27"/>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6" name="ZoneTexte 25"/>
            <p:cNvSpPr txBox="1"/>
            <p:nvPr/>
          </p:nvSpPr>
          <p:spPr>
            <a:xfrm>
              <a:off x="311331" y="4632987"/>
              <a:ext cx="825867" cy="230832"/>
            </a:xfrm>
            <a:prstGeom prst="rect">
              <a:avLst/>
            </a:prstGeom>
            <a:noFill/>
          </p:spPr>
          <p:txBody>
            <a:bodyPr wrap="none" rtlCol="0">
              <a:spAutoFit/>
            </a:bodyPr>
            <a:lstStyle/>
            <a:p>
              <a:pPr algn="ctr"/>
              <a:r>
                <a:rPr lang="fr-CA" sz="900" b="1" dirty="0" smtClean="0">
                  <a:latin typeface="Arial" panose="020B0604020202020204" pitchFamily="34" charset="0"/>
                  <a:ea typeface="Arial Unicode MS" panose="020B0604020202020204" pitchFamily="34" charset="-128"/>
                  <a:cs typeface="Arial" panose="020B0604020202020204" pitchFamily="34" charset="0"/>
                  <a:hlinkClick r:id="rId24"/>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176542" y="196838"/>
            <a:ext cx="1457608" cy="559651"/>
          </a:xfrm>
          <a:prstGeom prst="rect">
            <a:avLst/>
          </a:prstGeom>
        </p:spPr>
      </p:pic>
      <p:grpSp>
        <p:nvGrpSpPr>
          <p:cNvPr id="21" name="Groupe 20"/>
          <p:cNvGrpSpPr/>
          <p:nvPr>
            <p:custDataLst>
              <p:tags r:id="rId2"/>
            </p:custDataLst>
          </p:nvPr>
        </p:nvGrpSpPr>
        <p:grpSpPr>
          <a:xfrm>
            <a:off x="86832" y="808959"/>
            <a:ext cx="8966123" cy="5953348"/>
            <a:chOff x="86832" y="808959"/>
            <a:chExt cx="8966123" cy="5953348"/>
          </a:xfrm>
        </p:grpSpPr>
        <p:sp>
          <p:nvSpPr>
            <p:cNvPr id="5" name="Rectangle 4"/>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0" name="Groupe 19"/>
          <p:cNvGrpSpPr/>
          <p:nvPr>
            <p:custDataLst>
              <p:tags r:id="rId3"/>
            </p:custDataLst>
          </p:nvPr>
        </p:nvGrpSpPr>
        <p:grpSpPr>
          <a:xfrm>
            <a:off x="80413" y="77923"/>
            <a:ext cx="8983174" cy="758076"/>
            <a:chOff x="80413" y="77923"/>
            <a:chExt cx="8983174" cy="758076"/>
          </a:xfrm>
        </p:grpSpPr>
        <p:sp>
          <p:nvSpPr>
            <p:cNvPr id="8" name="Rectangle 7"/>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0" name="Rectangle 9"/>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Google Shape;118;p16"/>
            <p:cNvSpPr txBox="1"/>
            <p:nvPr/>
          </p:nvSpPr>
          <p:spPr>
            <a:xfrm>
              <a:off x="6341758" y="289539"/>
              <a:ext cx="2147395"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2.3</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sp>
        <p:nvSpPr>
          <p:cNvPr id="142" name="Google Shape;142;p18"/>
          <p:cNvSpPr txBox="1"/>
          <p:nvPr>
            <p:custDataLst>
              <p:tags r:id="rId4"/>
            </p:custDataLst>
          </p:nvPr>
        </p:nvSpPr>
        <p:spPr>
          <a:xfrm>
            <a:off x="1953792" y="1827207"/>
            <a:ext cx="6535361" cy="3034503"/>
          </a:xfrm>
          <a:prstGeom prst="rect">
            <a:avLst/>
          </a:prstGeom>
          <a:noFill/>
          <a:ln>
            <a:noFill/>
          </a:ln>
        </p:spPr>
        <p:txBody>
          <a:bodyPr spcFirstLastPara="1" wrap="square" lIns="91425" tIns="45700" rIns="91425" bIns="45700" anchor="t" anchorCtr="0">
            <a:noAutofit/>
          </a:bodyPr>
          <a:lstStyle/>
          <a:p>
            <a:pPr lvl="0">
              <a:lnSpc>
                <a:spcPct val="150000"/>
              </a:lnSpc>
              <a:buClr>
                <a:schemeClr val="dk1"/>
              </a:buClr>
              <a:buSzPts val="1600"/>
            </a:pPr>
            <a:r>
              <a:rPr lang="fr-CA" sz="1600" b="0" i="0" u="none" strike="noStrike" cap="none" dirty="0" smtClean="0">
                <a:solidFill>
                  <a:schemeClr val="dk1"/>
                </a:solidFill>
                <a:latin typeface="Arial"/>
                <a:ea typeface="Arial"/>
                <a:cs typeface="Arial"/>
                <a:sym typeface="Arial"/>
              </a:rPr>
              <a:t>Coordonner le conseil d’élèves dans une école est une tâche complexe. </a:t>
            </a:r>
            <a:r>
              <a:rPr lang="fr-CA" sz="1600" dirty="0">
                <a:solidFill>
                  <a:schemeClr val="dk1"/>
                </a:solidFill>
              </a:rPr>
              <a:t>V</a:t>
            </a:r>
            <a:r>
              <a:rPr lang="fr-CA" sz="1600" b="0" i="0" u="none" strike="noStrike" cap="none" dirty="0" smtClean="0">
                <a:solidFill>
                  <a:schemeClr val="dk1"/>
                </a:solidFill>
                <a:latin typeface="Arial"/>
                <a:ea typeface="Arial"/>
                <a:cs typeface="Arial"/>
                <a:sym typeface="Arial"/>
              </a:rPr>
              <a:t>ous devrez collaborer avec différents intervenants tout au long de l’année. Entre la mobilisation des jeunes et celle des adultes de l’école, la personne responsable du conseil d’élèves peut parfois se sentir isolée.</a:t>
            </a:r>
          </a:p>
          <a:p>
            <a:pPr lvl="0">
              <a:lnSpc>
                <a:spcPct val="150000"/>
              </a:lnSpc>
              <a:buClr>
                <a:schemeClr val="dk1"/>
              </a:buClr>
              <a:buSzPts val="1600"/>
            </a:pPr>
            <a:endParaRPr lang="fr-CA" sz="1600" dirty="0">
              <a:solidFill>
                <a:schemeClr val="dk1"/>
              </a:solidFill>
            </a:endParaRPr>
          </a:p>
          <a:p>
            <a:pPr lvl="0">
              <a:lnSpc>
                <a:spcPct val="150000"/>
              </a:lnSpc>
              <a:buClr>
                <a:schemeClr val="dk1"/>
              </a:buClr>
              <a:buSzPts val="1600"/>
            </a:pPr>
            <a:r>
              <a:rPr lang="fr-CA" sz="1600" dirty="0" smtClean="0">
                <a:solidFill>
                  <a:schemeClr val="dk1"/>
                </a:solidFill>
              </a:rPr>
              <a:t>Comment prévenir cette situation?</a:t>
            </a:r>
            <a:endParaRPr lang="fr-CA" sz="1600" dirty="0">
              <a:solidFill>
                <a:schemeClr val="dk1"/>
              </a:solidFill>
            </a:endParaRPr>
          </a:p>
        </p:txBody>
      </p:sp>
      <p:sp>
        <p:nvSpPr>
          <p:cNvPr id="17" name="Google Shape;119;p16"/>
          <p:cNvSpPr txBox="1"/>
          <p:nvPr>
            <p:custDataLst>
              <p:tags r:id="rId5"/>
            </p:custDataLst>
          </p:nvPr>
        </p:nvSpPr>
        <p:spPr>
          <a:xfrm>
            <a:off x="1941429" y="1134315"/>
            <a:ext cx="4857723" cy="40037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smtClean="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rPr>
              <a:t>La collaboration avec les personnes-ressources</a:t>
            </a:r>
            <a:endParaRPr sz="1600" b="1" i="0" u="none" strike="noStrike" cap="none" dirty="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endParaRPr>
          </a:p>
        </p:txBody>
      </p:sp>
      <p:pic>
        <p:nvPicPr>
          <p:cNvPr id="2" name="Image 1"/>
          <p:cNvPicPr>
            <a:picLocks noChangeAspect="1"/>
          </p:cNvPicPr>
          <p:nvPr>
            <p:custDataLst>
              <p:tags r:id="rId6"/>
            </p:custDataLst>
          </p:nvPr>
        </p:nvPicPr>
        <p:blipFill rotWithShape="1">
          <a:blip r:embed="rId14">
            <a:extLst>
              <a:ext uri="{28A0092B-C50C-407E-A947-70E740481C1C}">
                <a14:useLocalDpi xmlns:a14="http://schemas.microsoft.com/office/drawing/2010/main" val="0"/>
              </a:ext>
            </a:extLst>
          </a:blip>
          <a:srcRect l="69535" t="66019" r="24651" b="20338"/>
          <a:stretch/>
        </p:blipFill>
        <p:spPr>
          <a:xfrm>
            <a:off x="6650714" y="4518589"/>
            <a:ext cx="657282" cy="867613"/>
          </a:xfrm>
          <a:prstGeom prst="rect">
            <a:avLst/>
          </a:prstGeom>
        </p:spPr>
      </p:pic>
      <p:pic>
        <p:nvPicPr>
          <p:cNvPr id="3" name="Image 2"/>
          <p:cNvPicPr>
            <a:picLocks noChangeAspect="1"/>
          </p:cNvPicPr>
          <p:nvPr>
            <p:custDataLst>
              <p:tags r:id="rId7"/>
            </p:custDataLst>
          </p:nvPr>
        </p:nvPicPr>
        <p:blipFill rotWithShape="1">
          <a:blip r:embed="rId15">
            <a:extLst>
              <a:ext uri="{28A0092B-C50C-407E-A947-70E740481C1C}">
                <a14:useLocalDpi xmlns:a14="http://schemas.microsoft.com/office/drawing/2010/main" val="0"/>
              </a:ext>
            </a:extLst>
          </a:blip>
          <a:srcRect l="64297" t="54329" r="23378" b="20660"/>
          <a:stretch/>
        </p:blipFill>
        <p:spPr>
          <a:xfrm>
            <a:off x="7060755" y="4429600"/>
            <a:ext cx="1244634" cy="1420763"/>
          </a:xfrm>
          <a:prstGeom prst="rect">
            <a:avLst/>
          </a:prstGeom>
        </p:spPr>
      </p:pic>
      <p:sp>
        <p:nvSpPr>
          <p:cNvPr id="31" name="ZoneTexte 30"/>
          <p:cNvSpPr txBox="1"/>
          <p:nvPr>
            <p:custDataLst>
              <p:tags r:id="rId8"/>
            </p:custDataLst>
          </p:nvPr>
        </p:nvSpPr>
        <p:spPr>
          <a:xfrm>
            <a:off x="80413" y="3644911"/>
            <a:ext cx="1282779" cy="1754326"/>
          </a:xfrm>
          <a:prstGeom prst="rect">
            <a:avLst/>
          </a:prstGeom>
          <a:noFill/>
        </p:spPr>
        <p:txBody>
          <a:bodyPr wrap="square" rtlCol="0">
            <a:spAutoFit/>
          </a:bodyPr>
          <a:lstStyle/>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poste 3414</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p:txBody>
      </p:sp>
      <p:grpSp>
        <p:nvGrpSpPr>
          <p:cNvPr id="25" name="Groupe 24"/>
          <p:cNvGrpSpPr/>
          <p:nvPr>
            <p:custDataLst>
              <p:tags r:id="rId9"/>
            </p:custDataLst>
          </p:nvPr>
        </p:nvGrpSpPr>
        <p:grpSpPr>
          <a:xfrm>
            <a:off x="308868" y="5622521"/>
            <a:ext cx="825867" cy="553614"/>
            <a:chOff x="311331" y="4632987"/>
            <a:chExt cx="825867" cy="553614"/>
          </a:xfrm>
        </p:grpSpPr>
        <p:grpSp>
          <p:nvGrpSpPr>
            <p:cNvPr id="26" name="Groupe 25"/>
            <p:cNvGrpSpPr/>
            <p:nvPr/>
          </p:nvGrpSpPr>
          <p:grpSpPr>
            <a:xfrm>
              <a:off x="494072" y="4900644"/>
              <a:ext cx="486696" cy="285957"/>
              <a:chOff x="337757" y="5145206"/>
              <a:chExt cx="603937" cy="354842"/>
            </a:xfrm>
            <a:solidFill>
              <a:schemeClr val="bg1"/>
            </a:solidFill>
          </p:grpSpPr>
          <p:sp>
            <p:nvSpPr>
              <p:cNvPr id="28" name="Rectangle 27"/>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29" name="Triangle isocèle 28"/>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7" name="ZoneTexte 26"/>
            <p:cNvSpPr txBox="1"/>
            <p:nvPr/>
          </p:nvSpPr>
          <p:spPr>
            <a:xfrm>
              <a:off x="311331" y="4632987"/>
              <a:ext cx="825867" cy="230832"/>
            </a:xfrm>
            <a:prstGeom prst="rect">
              <a:avLst/>
            </a:prstGeom>
            <a:noFill/>
          </p:spPr>
          <p:txBody>
            <a:bodyPr wrap="none" rtlCol="0">
              <a:spAutoFit/>
            </a:bodyPr>
            <a:lstStyle/>
            <a:p>
              <a:pPr algn="ctr"/>
              <a:r>
                <a:rPr lang="fr-CA" sz="900" b="1" dirty="0" smtClean="0">
                  <a:latin typeface="Arial" panose="020B0604020202020204" pitchFamily="34" charset="0"/>
                  <a:ea typeface="Arial Unicode MS" panose="020B0604020202020204" pitchFamily="34" charset="-128"/>
                  <a:cs typeface="Arial" panose="020B0604020202020204" pitchFamily="34" charset="0"/>
                  <a:hlinkClick r:id="rId16"/>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Tree>
    <p:extLst>
      <p:ext uri="{BB962C8B-B14F-4D97-AF65-F5344CB8AC3E}">
        <p14:creationId xmlns:p14="http://schemas.microsoft.com/office/powerpoint/2010/main" val="3488005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14">
            <a:extLst>
              <a:ext uri="{28A0092B-C50C-407E-A947-70E740481C1C}">
                <a14:useLocalDpi xmlns:a14="http://schemas.microsoft.com/office/drawing/2010/main" val="0"/>
              </a:ext>
            </a:extLst>
          </a:blip>
          <a:stretch>
            <a:fillRect/>
          </a:stretch>
        </p:blipFill>
        <p:spPr>
          <a:xfrm>
            <a:off x="176542" y="196838"/>
            <a:ext cx="1457608" cy="559651"/>
          </a:xfrm>
          <a:prstGeom prst="rect">
            <a:avLst/>
          </a:prstGeom>
        </p:spPr>
      </p:pic>
      <p:grpSp>
        <p:nvGrpSpPr>
          <p:cNvPr id="21" name="Groupe 20"/>
          <p:cNvGrpSpPr/>
          <p:nvPr>
            <p:custDataLst>
              <p:tags r:id="rId2"/>
            </p:custDataLst>
          </p:nvPr>
        </p:nvGrpSpPr>
        <p:grpSpPr>
          <a:xfrm>
            <a:off x="86832" y="808959"/>
            <a:ext cx="8966123" cy="5953348"/>
            <a:chOff x="86832" y="808959"/>
            <a:chExt cx="8966123" cy="5953348"/>
          </a:xfrm>
        </p:grpSpPr>
        <p:sp>
          <p:nvSpPr>
            <p:cNvPr id="5" name="Rectangle 4"/>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0" name="Groupe 19"/>
          <p:cNvGrpSpPr/>
          <p:nvPr>
            <p:custDataLst>
              <p:tags r:id="rId3"/>
            </p:custDataLst>
          </p:nvPr>
        </p:nvGrpSpPr>
        <p:grpSpPr>
          <a:xfrm>
            <a:off x="80413" y="77923"/>
            <a:ext cx="8983174" cy="758076"/>
            <a:chOff x="80413" y="77923"/>
            <a:chExt cx="8983174" cy="758076"/>
          </a:xfrm>
        </p:grpSpPr>
        <p:sp>
          <p:nvSpPr>
            <p:cNvPr id="8" name="Rectangle 7"/>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0" name="Rectangle 9"/>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Google Shape;118;p16"/>
            <p:cNvSpPr txBox="1"/>
            <p:nvPr/>
          </p:nvSpPr>
          <p:spPr>
            <a:xfrm>
              <a:off x="6341758" y="289539"/>
              <a:ext cx="2147395"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2.3</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sp>
        <p:nvSpPr>
          <p:cNvPr id="142" name="Google Shape;142;p18"/>
          <p:cNvSpPr txBox="1"/>
          <p:nvPr>
            <p:custDataLst>
              <p:tags r:id="rId4"/>
            </p:custDataLst>
          </p:nvPr>
        </p:nvSpPr>
        <p:spPr>
          <a:xfrm>
            <a:off x="1953792" y="1827207"/>
            <a:ext cx="6535361" cy="549721"/>
          </a:xfrm>
          <a:prstGeom prst="rect">
            <a:avLst/>
          </a:prstGeom>
          <a:noFill/>
          <a:ln>
            <a:noFill/>
          </a:ln>
        </p:spPr>
        <p:txBody>
          <a:bodyPr spcFirstLastPara="1" wrap="square" lIns="91425" tIns="45700" rIns="91425" bIns="45700" anchor="t" anchorCtr="0">
            <a:noAutofit/>
          </a:bodyPr>
          <a:lstStyle/>
          <a:p>
            <a:pPr lvl="0">
              <a:buClr>
                <a:schemeClr val="dk1"/>
              </a:buClr>
              <a:buSzPts val="1600"/>
            </a:pPr>
            <a:r>
              <a:rPr lang="fr-CA" sz="1600" dirty="0" smtClean="0">
                <a:solidFill>
                  <a:schemeClr val="dk1"/>
                </a:solidFill>
              </a:rPr>
              <a:t>Afin de prévenir l’isolement dans votre rôle de responsable du conseil d’élèves, vous pouvez :</a:t>
            </a:r>
          </a:p>
        </p:txBody>
      </p:sp>
      <p:sp>
        <p:nvSpPr>
          <p:cNvPr id="17" name="Google Shape;119;p16"/>
          <p:cNvSpPr txBox="1"/>
          <p:nvPr>
            <p:custDataLst>
              <p:tags r:id="rId5"/>
            </p:custDataLst>
          </p:nvPr>
        </p:nvSpPr>
        <p:spPr>
          <a:xfrm>
            <a:off x="1941429" y="1134315"/>
            <a:ext cx="4857723" cy="40037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smtClean="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rPr>
              <a:t>La collaboration avec les personnes-ressources</a:t>
            </a:r>
            <a:endParaRPr sz="1600" b="1" i="0" u="none" strike="noStrike" cap="none" dirty="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1" name="ZoneTexte 30"/>
          <p:cNvSpPr txBox="1"/>
          <p:nvPr>
            <p:custDataLst>
              <p:tags r:id="rId6"/>
            </p:custDataLst>
          </p:nvPr>
        </p:nvSpPr>
        <p:spPr>
          <a:xfrm>
            <a:off x="80413" y="3644911"/>
            <a:ext cx="1282779" cy="1754326"/>
          </a:xfrm>
          <a:prstGeom prst="rect">
            <a:avLst/>
          </a:prstGeom>
          <a:noFill/>
        </p:spPr>
        <p:txBody>
          <a:bodyPr wrap="square" rtlCol="0">
            <a:spAutoFit/>
          </a:bodyPr>
          <a:lstStyle/>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poste 3414</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p:txBody>
      </p:sp>
      <p:grpSp>
        <p:nvGrpSpPr>
          <p:cNvPr id="25" name="Groupe 24"/>
          <p:cNvGrpSpPr/>
          <p:nvPr>
            <p:custDataLst>
              <p:tags r:id="rId7"/>
            </p:custDataLst>
          </p:nvPr>
        </p:nvGrpSpPr>
        <p:grpSpPr>
          <a:xfrm>
            <a:off x="308868" y="5622521"/>
            <a:ext cx="825867" cy="553614"/>
            <a:chOff x="311331" y="4632987"/>
            <a:chExt cx="825867" cy="553614"/>
          </a:xfrm>
        </p:grpSpPr>
        <p:grpSp>
          <p:nvGrpSpPr>
            <p:cNvPr id="26" name="Groupe 25"/>
            <p:cNvGrpSpPr/>
            <p:nvPr/>
          </p:nvGrpSpPr>
          <p:grpSpPr>
            <a:xfrm>
              <a:off x="494072" y="4900644"/>
              <a:ext cx="486696" cy="285957"/>
              <a:chOff x="337757" y="5145206"/>
              <a:chExt cx="603937" cy="354842"/>
            </a:xfrm>
            <a:solidFill>
              <a:schemeClr val="bg1"/>
            </a:solidFill>
          </p:grpSpPr>
          <p:sp>
            <p:nvSpPr>
              <p:cNvPr id="28" name="Rectangle 27"/>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29" name="Triangle isocèle 28"/>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7" name="ZoneTexte 26"/>
            <p:cNvSpPr txBox="1"/>
            <p:nvPr/>
          </p:nvSpPr>
          <p:spPr>
            <a:xfrm>
              <a:off x="311331" y="4632987"/>
              <a:ext cx="825867" cy="230832"/>
            </a:xfrm>
            <a:prstGeom prst="rect">
              <a:avLst/>
            </a:prstGeom>
            <a:noFill/>
          </p:spPr>
          <p:txBody>
            <a:bodyPr wrap="none" rtlCol="0">
              <a:spAutoFit/>
            </a:bodyPr>
            <a:lstStyle/>
            <a:p>
              <a:pPr algn="ctr"/>
              <a:r>
                <a:rPr lang="fr-CA" sz="900" b="1" dirty="0" smtClean="0">
                  <a:latin typeface="Arial" panose="020B0604020202020204" pitchFamily="34" charset="0"/>
                  <a:ea typeface="Arial Unicode MS" panose="020B0604020202020204" pitchFamily="34" charset="-128"/>
                  <a:cs typeface="Arial" panose="020B0604020202020204" pitchFamily="34" charset="0"/>
                  <a:hlinkClick r:id="rId16"/>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30" name="Google Shape;144;p18"/>
          <p:cNvSpPr txBox="1"/>
          <p:nvPr>
            <p:custDataLst>
              <p:tags r:id="rId8"/>
            </p:custDataLst>
          </p:nvPr>
        </p:nvSpPr>
        <p:spPr>
          <a:xfrm>
            <a:off x="1925988" y="3969930"/>
            <a:ext cx="6535784" cy="1053083"/>
          </a:xfrm>
          <a:prstGeom prst="rect">
            <a:avLst/>
          </a:prstGeom>
          <a:noFill/>
          <a:ln>
            <a:noFill/>
          </a:ln>
        </p:spPr>
        <p:txBody>
          <a:bodyPr spcFirstLastPara="1" wrap="square" lIns="91425" tIns="45700" rIns="91425" bIns="45700" anchor="t" anchorCtr="0">
            <a:noAutofit/>
          </a:bodyPr>
          <a:lstStyle/>
          <a:p>
            <a:pPr marL="457200" marR="0" lvl="0" indent="-252000" algn="l" rtl="0">
              <a:spcBef>
                <a:spcPts val="0"/>
              </a:spcBef>
              <a:spcAft>
                <a:spcPts val="0"/>
              </a:spcAft>
              <a:buClr>
                <a:schemeClr val="dk1"/>
              </a:buClr>
              <a:buSzPts val="1600"/>
              <a:buFont typeface="Arial"/>
              <a:buChar char="•"/>
            </a:pPr>
            <a:r>
              <a:rPr lang="fr-CA" sz="1600" dirty="0" smtClean="0">
                <a:solidFill>
                  <a:schemeClr val="dk1"/>
                </a:solidFill>
              </a:rPr>
              <a:t>être au fait des attentes de la direction envers le conseil d’élèves. </a:t>
            </a:r>
            <a:r>
              <a:rPr lang="fr-CA" sz="1600" dirty="0">
                <a:solidFill>
                  <a:schemeClr val="dk1"/>
                </a:solidFill>
              </a:rPr>
              <a:t>L</a:t>
            </a:r>
            <a:r>
              <a:rPr lang="fr-CA" sz="1600" dirty="0" smtClean="0">
                <a:solidFill>
                  <a:schemeClr val="dk1"/>
                </a:solidFill>
              </a:rPr>
              <a:t>’outil Vox populi </a:t>
            </a:r>
            <a:r>
              <a:rPr lang="fr-CA" sz="1600" i="1" dirty="0" smtClean="0">
                <a:solidFill>
                  <a:schemeClr val="tx1"/>
                </a:solidFill>
              </a:rPr>
              <a:t>Modèle d’entente de collaboration</a:t>
            </a:r>
            <a:r>
              <a:rPr lang="fr-CA" sz="1600" dirty="0" smtClean="0">
                <a:solidFill>
                  <a:schemeClr val="dk1"/>
                </a:solidFill>
              </a:rPr>
              <a:t> pourrait vous être utile à cet effet. Vous le trouverez dans la section </a:t>
            </a:r>
            <a:r>
              <a:rPr lang="fr-CA" sz="1600" u="sng" dirty="0" smtClean="0">
                <a:solidFill>
                  <a:srgbClr val="0070C0"/>
                </a:solidFill>
                <a:hlinkClick r:id="rId17"/>
              </a:rPr>
              <a:t>Boîte à outils</a:t>
            </a:r>
            <a:r>
              <a:rPr lang="fr-CA" sz="1600" dirty="0" smtClean="0">
                <a:solidFill>
                  <a:srgbClr val="0070C0"/>
                </a:solidFill>
              </a:rPr>
              <a:t> </a:t>
            </a:r>
            <a:r>
              <a:rPr lang="fr-CA" sz="1600" dirty="0" smtClean="0">
                <a:solidFill>
                  <a:schemeClr val="dk1"/>
                </a:solidFill>
              </a:rPr>
              <a:t>du site Web </a:t>
            </a:r>
            <a:r>
              <a:rPr lang="fr-CA" sz="1600" dirty="0" smtClean="0">
                <a:solidFill>
                  <a:schemeClr val="dk1"/>
                </a:solidFill>
                <a:hlinkClick r:id="rId18"/>
              </a:rPr>
              <a:t>www.</a:t>
            </a:r>
            <a:r>
              <a:rPr lang="fr-CA" sz="1600" u="sng" dirty="0" smtClean="0">
                <a:solidFill>
                  <a:srgbClr val="0070C0"/>
                </a:solidFill>
                <a:hlinkClick r:id="rId18"/>
              </a:rPr>
              <a:t>voxpopuli.quebec</a:t>
            </a:r>
            <a:r>
              <a:rPr lang="fr-CA" sz="1600" dirty="0" smtClean="0">
                <a:solidFill>
                  <a:schemeClr val="dk1"/>
                </a:solidFill>
              </a:rPr>
              <a:t>;</a:t>
            </a:r>
          </a:p>
          <a:p>
            <a:pPr marL="457200" marR="0" lvl="0" indent="-252000" algn="l" rtl="0">
              <a:spcBef>
                <a:spcPts val="0"/>
              </a:spcBef>
              <a:spcAft>
                <a:spcPts val="0"/>
              </a:spcAft>
              <a:buClr>
                <a:schemeClr val="dk1"/>
              </a:buClr>
              <a:buSzPts val="1600"/>
              <a:buFont typeface="Arial"/>
              <a:buChar char="•"/>
            </a:pPr>
            <a:endParaRPr lang="fr-CA" sz="1600" b="0" i="0" u="none" strike="noStrike" cap="none" dirty="0">
              <a:solidFill>
                <a:schemeClr val="dk1"/>
              </a:solidFill>
              <a:latin typeface="Arial"/>
              <a:ea typeface="Arial"/>
              <a:cs typeface="Arial"/>
              <a:sym typeface="Arial"/>
            </a:endParaRPr>
          </a:p>
          <a:p>
            <a:pPr marL="457200" marR="0" lvl="0" indent="-252000" algn="l" rtl="0">
              <a:spcBef>
                <a:spcPts val="0"/>
              </a:spcBef>
              <a:spcAft>
                <a:spcPts val="0"/>
              </a:spcAft>
              <a:buClr>
                <a:schemeClr val="dk1"/>
              </a:buClr>
              <a:buSzPts val="1600"/>
              <a:buFont typeface="Arial"/>
              <a:buChar char="•"/>
            </a:pPr>
            <a:endParaRPr sz="1600" b="0" i="0" u="none" strike="noStrike" cap="none" dirty="0">
              <a:solidFill>
                <a:schemeClr val="dk1"/>
              </a:solidFill>
              <a:latin typeface="Arial"/>
              <a:ea typeface="Arial"/>
              <a:cs typeface="Arial"/>
              <a:sym typeface="Arial"/>
            </a:endParaRPr>
          </a:p>
        </p:txBody>
      </p:sp>
      <p:sp>
        <p:nvSpPr>
          <p:cNvPr id="33" name="Google Shape;144;p18"/>
          <p:cNvSpPr txBox="1"/>
          <p:nvPr>
            <p:custDataLst>
              <p:tags r:id="rId9"/>
            </p:custDataLst>
          </p:nvPr>
        </p:nvSpPr>
        <p:spPr>
          <a:xfrm>
            <a:off x="1925988" y="3255544"/>
            <a:ext cx="6535784" cy="546651"/>
          </a:xfrm>
          <a:prstGeom prst="rect">
            <a:avLst/>
          </a:prstGeom>
          <a:noFill/>
          <a:ln>
            <a:noFill/>
          </a:ln>
        </p:spPr>
        <p:txBody>
          <a:bodyPr spcFirstLastPara="1" wrap="square" lIns="91425" tIns="45700" rIns="91425" bIns="45700" anchor="t" anchorCtr="0">
            <a:noAutofit/>
          </a:bodyPr>
          <a:lstStyle/>
          <a:p>
            <a:pPr marL="457200" indent="-252000">
              <a:buClr>
                <a:schemeClr val="dk1"/>
              </a:buClr>
              <a:buSzPts val="1600"/>
              <a:buFont typeface="Arial"/>
              <a:buChar char="•"/>
            </a:pPr>
            <a:r>
              <a:rPr lang="fr-FR" sz="1600" dirty="0" smtClean="0"/>
              <a:t>repérer </a:t>
            </a:r>
            <a:r>
              <a:rPr lang="fr-FR" sz="1600" dirty="0"/>
              <a:t>l</a:t>
            </a:r>
            <a:r>
              <a:rPr lang="fr-FR" sz="1600" dirty="0" smtClean="0"/>
              <a:t>es personnes engagées dans leur milieu, qui pourraient vous prêter main-forte en cas de besoin</a:t>
            </a:r>
            <a:r>
              <a:rPr lang="fr-FR" sz="1600" dirty="0" smtClean="0">
                <a:solidFill>
                  <a:schemeClr val="dk1"/>
                </a:solidFill>
              </a:rPr>
              <a:t>;</a:t>
            </a:r>
            <a:endParaRPr lang="fr-FR" sz="1600" dirty="0">
              <a:solidFill>
                <a:schemeClr val="dk1"/>
              </a:solidFill>
            </a:endParaRPr>
          </a:p>
        </p:txBody>
      </p:sp>
      <p:sp>
        <p:nvSpPr>
          <p:cNvPr id="34" name="Google Shape;144;p18"/>
          <p:cNvSpPr txBox="1"/>
          <p:nvPr>
            <p:custDataLst>
              <p:tags r:id="rId10"/>
            </p:custDataLst>
          </p:nvPr>
        </p:nvSpPr>
        <p:spPr>
          <a:xfrm>
            <a:off x="1925988" y="2548874"/>
            <a:ext cx="6535784" cy="538935"/>
          </a:xfrm>
          <a:prstGeom prst="rect">
            <a:avLst/>
          </a:prstGeom>
          <a:noFill/>
          <a:ln>
            <a:noFill/>
          </a:ln>
        </p:spPr>
        <p:txBody>
          <a:bodyPr spcFirstLastPara="1" wrap="square" lIns="91425" tIns="45700" rIns="91425" bIns="45700" anchor="t" anchorCtr="0">
            <a:noAutofit/>
          </a:bodyPr>
          <a:lstStyle/>
          <a:p>
            <a:pPr marL="457200" lvl="0" indent="-252000">
              <a:buClr>
                <a:schemeClr val="dk1"/>
              </a:buClr>
              <a:buSzPts val="1600"/>
              <a:buFont typeface="Arial"/>
              <a:buChar char="•"/>
            </a:pPr>
            <a:r>
              <a:rPr lang="fr-CA" sz="1600" dirty="0" smtClean="0"/>
              <a:t>cibler vos alliés; c’est-à-dire les personnes qui voient le conseil d’élèves positivement;</a:t>
            </a:r>
            <a:endParaRPr sz="1600" b="0" i="0" u="none" strike="noStrike" cap="none" dirty="0">
              <a:solidFill>
                <a:schemeClr val="dk1"/>
              </a:solidFill>
              <a:latin typeface="Arial"/>
              <a:ea typeface="Arial"/>
              <a:cs typeface="Arial"/>
              <a:sym typeface="Arial"/>
            </a:endParaRPr>
          </a:p>
        </p:txBody>
      </p:sp>
      <p:sp>
        <p:nvSpPr>
          <p:cNvPr id="35" name="Google Shape;144;p18"/>
          <p:cNvSpPr txBox="1"/>
          <p:nvPr>
            <p:custDataLst>
              <p:tags r:id="rId11"/>
            </p:custDataLst>
          </p:nvPr>
        </p:nvSpPr>
        <p:spPr>
          <a:xfrm>
            <a:off x="1937721" y="5190748"/>
            <a:ext cx="6535784" cy="582472"/>
          </a:xfrm>
          <a:prstGeom prst="rect">
            <a:avLst/>
          </a:prstGeom>
          <a:noFill/>
          <a:ln>
            <a:noFill/>
          </a:ln>
        </p:spPr>
        <p:txBody>
          <a:bodyPr spcFirstLastPara="1" wrap="square" lIns="91425" tIns="45700" rIns="91425" bIns="45700" anchor="t" anchorCtr="0">
            <a:noAutofit/>
          </a:bodyPr>
          <a:lstStyle/>
          <a:p>
            <a:pPr marL="457200" lvl="0" indent="-252000">
              <a:buClr>
                <a:schemeClr val="dk1"/>
              </a:buClr>
              <a:buSzPts val="1600"/>
              <a:buFont typeface="Arial"/>
              <a:buChar char="•"/>
            </a:pPr>
            <a:r>
              <a:rPr lang="fr-CA" sz="1600" dirty="0" smtClean="0"/>
              <a:t>Vérifier si vous pourriez coordonner le conseil d’élèves en tandem ou en équipe. </a:t>
            </a:r>
            <a:endParaRP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0252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20">
            <a:extLst>
              <a:ext uri="{28A0092B-C50C-407E-A947-70E740481C1C}">
                <a14:useLocalDpi xmlns:a14="http://schemas.microsoft.com/office/drawing/2010/main" val="0"/>
              </a:ext>
            </a:extLst>
          </a:blip>
          <a:stretch>
            <a:fillRect/>
          </a:stretch>
        </p:blipFill>
        <p:spPr>
          <a:xfrm>
            <a:off x="176542" y="196838"/>
            <a:ext cx="1457608" cy="559651"/>
          </a:xfrm>
          <a:prstGeom prst="rect">
            <a:avLst/>
          </a:prstGeom>
        </p:spPr>
      </p:pic>
      <p:grpSp>
        <p:nvGrpSpPr>
          <p:cNvPr id="21" name="Groupe 20"/>
          <p:cNvGrpSpPr/>
          <p:nvPr>
            <p:custDataLst>
              <p:tags r:id="rId2"/>
            </p:custDataLst>
          </p:nvPr>
        </p:nvGrpSpPr>
        <p:grpSpPr>
          <a:xfrm>
            <a:off x="86832" y="808959"/>
            <a:ext cx="8966123" cy="5953348"/>
            <a:chOff x="86832" y="808959"/>
            <a:chExt cx="8966123" cy="5953348"/>
          </a:xfrm>
        </p:grpSpPr>
        <p:sp>
          <p:nvSpPr>
            <p:cNvPr id="5" name="Rectangle 4"/>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0" name="Groupe 19"/>
          <p:cNvGrpSpPr/>
          <p:nvPr>
            <p:custDataLst>
              <p:tags r:id="rId3"/>
            </p:custDataLst>
          </p:nvPr>
        </p:nvGrpSpPr>
        <p:grpSpPr>
          <a:xfrm>
            <a:off x="80413" y="77923"/>
            <a:ext cx="8983174" cy="758076"/>
            <a:chOff x="80413" y="77923"/>
            <a:chExt cx="8983174" cy="758076"/>
          </a:xfrm>
        </p:grpSpPr>
        <p:sp>
          <p:nvSpPr>
            <p:cNvPr id="8" name="Rectangle 7"/>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0" name="Rectangle 9"/>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Google Shape;118;p16"/>
            <p:cNvSpPr txBox="1"/>
            <p:nvPr/>
          </p:nvSpPr>
          <p:spPr>
            <a:xfrm>
              <a:off x="6341758" y="289539"/>
              <a:ext cx="2147395"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2.3</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sp>
        <p:nvSpPr>
          <p:cNvPr id="142" name="Google Shape;142;p18"/>
          <p:cNvSpPr txBox="1"/>
          <p:nvPr>
            <p:custDataLst>
              <p:tags r:id="rId4"/>
            </p:custDataLst>
          </p:nvPr>
        </p:nvSpPr>
        <p:spPr>
          <a:xfrm>
            <a:off x="1953792" y="1827208"/>
            <a:ext cx="6535361" cy="491188"/>
          </a:xfrm>
          <a:prstGeom prst="rect">
            <a:avLst/>
          </a:prstGeom>
          <a:noFill/>
          <a:ln>
            <a:noFill/>
          </a:ln>
        </p:spPr>
        <p:txBody>
          <a:bodyPr spcFirstLastPara="1" wrap="square" lIns="91425" tIns="45700" rIns="91425" bIns="45700" anchor="t" anchorCtr="0">
            <a:noAutofit/>
          </a:bodyPr>
          <a:lstStyle/>
          <a:p>
            <a:pPr lvl="0">
              <a:buClr>
                <a:schemeClr val="dk1"/>
              </a:buClr>
              <a:buSzPts val="1600"/>
            </a:pPr>
            <a:r>
              <a:rPr lang="fr-CA" sz="1600" dirty="0" smtClean="0">
                <a:solidFill>
                  <a:schemeClr val="dk1"/>
                </a:solidFill>
              </a:rPr>
              <a:t>Qui sont les personnes-ressources avec lesquelles vous devrez collaborer et quels gestes poser pour favoriser la collaboration?</a:t>
            </a:r>
            <a:endParaRPr lang="fr-CA" sz="1600" dirty="0">
              <a:solidFill>
                <a:schemeClr val="dk1"/>
              </a:solidFill>
            </a:endParaRPr>
          </a:p>
        </p:txBody>
      </p:sp>
      <p:sp>
        <p:nvSpPr>
          <p:cNvPr id="17" name="Google Shape;119;p16"/>
          <p:cNvSpPr txBox="1"/>
          <p:nvPr>
            <p:custDataLst>
              <p:tags r:id="rId5"/>
            </p:custDataLst>
          </p:nvPr>
        </p:nvSpPr>
        <p:spPr>
          <a:xfrm>
            <a:off x="1941429" y="1134315"/>
            <a:ext cx="4857723" cy="40037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smtClean="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rPr>
              <a:t>La collaboration avec les personnes-ressources</a:t>
            </a:r>
            <a:endParaRPr sz="1600" b="1" i="0" u="none" strike="noStrike" cap="none" dirty="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1" name="ZoneTexte 30"/>
          <p:cNvSpPr txBox="1"/>
          <p:nvPr>
            <p:custDataLst>
              <p:tags r:id="rId6"/>
            </p:custDataLst>
          </p:nvPr>
        </p:nvSpPr>
        <p:spPr>
          <a:xfrm>
            <a:off x="80413" y="3644911"/>
            <a:ext cx="1282779" cy="1754326"/>
          </a:xfrm>
          <a:prstGeom prst="rect">
            <a:avLst/>
          </a:prstGeom>
          <a:noFill/>
        </p:spPr>
        <p:txBody>
          <a:bodyPr wrap="square" rtlCol="0">
            <a:spAutoFit/>
          </a:bodyPr>
          <a:lstStyle/>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poste 3414</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p:txBody>
      </p:sp>
      <p:grpSp>
        <p:nvGrpSpPr>
          <p:cNvPr id="25" name="Groupe 24"/>
          <p:cNvGrpSpPr/>
          <p:nvPr>
            <p:custDataLst>
              <p:tags r:id="rId7"/>
            </p:custDataLst>
          </p:nvPr>
        </p:nvGrpSpPr>
        <p:grpSpPr>
          <a:xfrm>
            <a:off x="308868" y="5622521"/>
            <a:ext cx="825867" cy="553614"/>
            <a:chOff x="311331" y="4632987"/>
            <a:chExt cx="825867" cy="553614"/>
          </a:xfrm>
        </p:grpSpPr>
        <p:grpSp>
          <p:nvGrpSpPr>
            <p:cNvPr id="26" name="Groupe 25"/>
            <p:cNvGrpSpPr/>
            <p:nvPr/>
          </p:nvGrpSpPr>
          <p:grpSpPr>
            <a:xfrm>
              <a:off x="494072" y="4900644"/>
              <a:ext cx="486696" cy="285957"/>
              <a:chOff x="337757" y="5145206"/>
              <a:chExt cx="603937" cy="354842"/>
            </a:xfrm>
            <a:solidFill>
              <a:schemeClr val="bg1"/>
            </a:solidFill>
          </p:grpSpPr>
          <p:sp>
            <p:nvSpPr>
              <p:cNvPr id="28" name="Rectangle 27"/>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29" name="Triangle isocèle 28"/>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7" name="ZoneTexte 26"/>
            <p:cNvSpPr txBox="1"/>
            <p:nvPr/>
          </p:nvSpPr>
          <p:spPr>
            <a:xfrm>
              <a:off x="311331" y="4632987"/>
              <a:ext cx="825867" cy="230832"/>
            </a:xfrm>
            <a:prstGeom prst="rect">
              <a:avLst/>
            </a:prstGeom>
            <a:noFill/>
          </p:spPr>
          <p:txBody>
            <a:bodyPr wrap="none" rtlCol="0">
              <a:spAutoFit/>
            </a:bodyPr>
            <a:lstStyle/>
            <a:p>
              <a:pPr algn="ctr"/>
              <a:r>
                <a:rPr lang="fr-CA" sz="900" b="1" dirty="0" smtClean="0">
                  <a:latin typeface="Arial" panose="020B0604020202020204" pitchFamily="34" charset="0"/>
                  <a:ea typeface="Arial Unicode MS" panose="020B0604020202020204" pitchFamily="34" charset="-128"/>
                  <a:cs typeface="Arial" panose="020B0604020202020204" pitchFamily="34" charset="0"/>
                  <a:hlinkClick r:id="rId22"/>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46" name="Rectangle 45"/>
          <p:cNvSpPr/>
          <p:nvPr>
            <p:custDataLst>
              <p:tags r:id="rId8"/>
            </p:custDataLst>
          </p:nvPr>
        </p:nvSpPr>
        <p:spPr>
          <a:xfrm>
            <a:off x="1932452" y="2365388"/>
            <a:ext cx="2135488" cy="1200329"/>
          </a:xfrm>
          <a:prstGeom prst="rect">
            <a:avLst/>
          </a:prstGeom>
        </p:spPr>
        <p:txBody>
          <a:bodyPr wrap="square">
            <a:spAutoFit/>
          </a:bodyPr>
          <a:lstStyle/>
          <a:p>
            <a:pPr lvl="0">
              <a:lnSpc>
                <a:spcPct val="120000"/>
              </a:lnSpc>
              <a:buClr>
                <a:schemeClr val="dk1"/>
              </a:buClr>
              <a:buSzPts val="1120"/>
            </a:pPr>
            <a:r>
              <a:rPr lang="fr-FR" sz="1000" b="1" dirty="0" smtClean="0">
                <a:solidFill>
                  <a:srgbClr val="8CC63F"/>
                </a:solidFill>
              </a:rPr>
              <a:t>Cliquez, </a:t>
            </a:r>
            <a:r>
              <a:rPr lang="fr-FR" sz="1000" b="1" dirty="0">
                <a:solidFill>
                  <a:srgbClr val="8CC63F"/>
                </a:solidFill>
              </a:rPr>
              <a:t>dans </a:t>
            </a:r>
            <a:r>
              <a:rPr lang="fr-FR" sz="1000" b="1" dirty="0" smtClean="0">
                <a:solidFill>
                  <a:srgbClr val="8CC63F"/>
                </a:solidFill>
              </a:rPr>
              <a:t>l’ordre, </a:t>
            </a:r>
            <a:r>
              <a:rPr lang="fr-FR" sz="1000" b="1" dirty="0">
                <a:solidFill>
                  <a:srgbClr val="8CC63F"/>
                </a:solidFill>
              </a:rPr>
              <a:t>sur chacune des </a:t>
            </a:r>
            <a:r>
              <a:rPr lang="fr-FR" sz="1000" b="1" dirty="0" smtClean="0">
                <a:solidFill>
                  <a:srgbClr val="8CC63F"/>
                </a:solidFill>
              </a:rPr>
              <a:t>zones numérotées pour </a:t>
            </a:r>
            <a:r>
              <a:rPr lang="fr-FR" sz="1000" b="1" dirty="0">
                <a:solidFill>
                  <a:srgbClr val="8CC63F"/>
                </a:solidFill>
              </a:rPr>
              <a:t>en apprendre davantage sur </a:t>
            </a:r>
            <a:r>
              <a:rPr lang="fr-FR" sz="1000" b="1" dirty="0" smtClean="0">
                <a:solidFill>
                  <a:srgbClr val="8CC63F"/>
                </a:solidFill>
              </a:rPr>
              <a:t>les façons de faciliter la collaboration avec les personnes ressources.</a:t>
            </a:r>
            <a:endParaRPr lang="fr-FR" sz="1000" b="1" dirty="0">
              <a:solidFill>
                <a:srgbClr val="8CC63F"/>
              </a:solidFill>
            </a:endParaRPr>
          </a:p>
        </p:txBody>
      </p:sp>
      <p:pic>
        <p:nvPicPr>
          <p:cNvPr id="47" name="Image 46"/>
          <p:cNvPicPr>
            <a:picLocks noChangeAspect="1"/>
          </p:cNvPicPr>
          <p:nvPr>
            <p:custDataLst>
              <p:tags r:id="rId9"/>
            </p:custDataLst>
          </p:nvPr>
        </p:nvPicPr>
        <p:blipFill>
          <a:blip r:embed="rId23">
            <a:extLst>
              <a:ext uri="{28A0092B-C50C-407E-A947-70E740481C1C}">
                <a14:useLocalDpi xmlns:a14="http://schemas.microsoft.com/office/drawing/2010/main" val="0"/>
              </a:ext>
            </a:extLst>
          </a:blip>
          <a:stretch>
            <a:fillRect/>
          </a:stretch>
        </p:blipFill>
        <p:spPr>
          <a:xfrm rot="18732699">
            <a:off x="3668932" y="3106592"/>
            <a:ext cx="184732" cy="436639"/>
          </a:xfrm>
          <a:prstGeom prst="rect">
            <a:avLst/>
          </a:prstGeom>
        </p:spPr>
      </p:pic>
      <p:grpSp>
        <p:nvGrpSpPr>
          <p:cNvPr id="78" name="Groupe 77"/>
          <p:cNvGrpSpPr/>
          <p:nvPr>
            <p:custDataLst>
              <p:tags r:id="rId10"/>
            </p:custDataLst>
          </p:nvPr>
        </p:nvGrpSpPr>
        <p:grpSpPr>
          <a:xfrm>
            <a:off x="4163071" y="2816102"/>
            <a:ext cx="2038588" cy="733242"/>
            <a:chOff x="4163071" y="2816102"/>
            <a:chExt cx="2038588" cy="733242"/>
          </a:xfrm>
        </p:grpSpPr>
        <p:sp>
          <p:nvSpPr>
            <p:cNvPr id="49" name="Google Shape;153;p19"/>
            <p:cNvSpPr txBox="1"/>
            <p:nvPr/>
          </p:nvSpPr>
          <p:spPr>
            <a:xfrm>
              <a:off x="4215633" y="2888800"/>
              <a:ext cx="1986026" cy="660544"/>
            </a:xfrm>
            <a:prstGeom prst="rect">
              <a:avLst/>
            </a:prstGeom>
            <a:noFill/>
            <a:ln>
              <a:solidFill>
                <a:srgbClr val="8CC63F"/>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smtClean="0">
                  <a:solidFill>
                    <a:schemeClr val="dk1"/>
                  </a:solidFill>
                  <a:latin typeface="Arial"/>
                  <a:ea typeface="Arial"/>
                  <a:cs typeface="Arial"/>
                  <a:sym typeface="Arial"/>
                </a:rPr>
                <a:t>La direction</a:t>
              </a:r>
              <a:endParaRPr b="0" i="0" u="none" strike="noStrike" cap="none" dirty="0">
                <a:solidFill>
                  <a:schemeClr val="dk1"/>
                </a:solidFill>
                <a:latin typeface="Arial"/>
                <a:ea typeface="Arial"/>
                <a:cs typeface="Arial"/>
                <a:sym typeface="Arial"/>
              </a:endParaRPr>
            </a:p>
          </p:txBody>
        </p:sp>
        <p:sp>
          <p:nvSpPr>
            <p:cNvPr id="50" name="Google Shape;184;p21"/>
            <p:cNvSpPr/>
            <p:nvPr/>
          </p:nvSpPr>
          <p:spPr>
            <a:xfrm>
              <a:off x="4163071" y="2816102"/>
              <a:ext cx="257175" cy="257175"/>
            </a:xfrm>
            <a:prstGeom prst="ellipse">
              <a:avLst/>
            </a:prstGeom>
            <a:solidFill>
              <a:srgbClr val="8CC63F"/>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b="0" i="0" u="none" strike="noStrike" cap="none" dirty="0">
                  <a:solidFill>
                    <a:schemeClr val="lt1"/>
                  </a:solidFill>
                  <a:latin typeface="+mn-lt"/>
                  <a:ea typeface="Calibri"/>
                  <a:cs typeface="Calibri"/>
                  <a:sym typeface="Calibri"/>
                </a:rPr>
                <a:t>1</a:t>
              </a:r>
              <a:endParaRPr sz="1600" b="0" i="0" u="none" strike="noStrike" cap="none" dirty="0">
                <a:solidFill>
                  <a:schemeClr val="lt1"/>
                </a:solidFill>
                <a:latin typeface="+mn-lt"/>
                <a:ea typeface="Calibri"/>
                <a:cs typeface="Calibri"/>
                <a:sym typeface="Calibri"/>
              </a:endParaRPr>
            </a:p>
          </p:txBody>
        </p:sp>
      </p:grpSp>
      <p:grpSp>
        <p:nvGrpSpPr>
          <p:cNvPr id="79" name="Groupe 78"/>
          <p:cNvGrpSpPr/>
          <p:nvPr>
            <p:custDataLst>
              <p:tags r:id="rId11"/>
            </p:custDataLst>
          </p:nvPr>
        </p:nvGrpSpPr>
        <p:grpSpPr>
          <a:xfrm>
            <a:off x="6859656" y="4189998"/>
            <a:ext cx="2090517" cy="790682"/>
            <a:chOff x="6390420" y="3606685"/>
            <a:chExt cx="2090517" cy="790682"/>
          </a:xfrm>
        </p:grpSpPr>
        <p:sp>
          <p:nvSpPr>
            <p:cNvPr id="52" name="Google Shape;157;p19"/>
            <p:cNvSpPr txBox="1"/>
            <p:nvPr/>
          </p:nvSpPr>
          <p:spPr>
            <a:xfrm>
              <a:off x="6511591" y="3727708"/>
              <a:ext cx="1969346" cy="669659"/>
            </a:xfrm>
            <a:prstGeom prst="rect">
              <a:avLst/>
            </a:prstGeom>
            <a:noFill/>
            <a:ln>
              <a:solidFill>
                <a:srgbClr val="8CC63F"/>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smtClean="0">
                  <a:solidFill>
                    <a:schemeClr val="dk1"/>
                  </a:solidFill>
                  <a:latin typeface="Arial"/>
                  <a:ea typeface="Arial"/>
                  <a:cs typeface="Arial"/>
                  <a:sym typeface="Arial"/>
                </a:rPr>
                <a:t>Les enseignants</a:t>
              </a:r>
              <a:endParaRPr b="0" i="0" u="none" strike="noStrike" cap="none" dirty="0">
                <a:solidFill>
                  <a:schemeClr val="dk1"/>
                </a:solidFill>
                <a:latin typeface="Arial"/>
                <a:ea typeface="Arial"/>
                <a:cs typeface="Arial"/>
                <a:sym typeface="Arial"/>
              </a:endParaRPr>
            </a:p>
          </p:txBody>
        </p:sp>
        <p:sp>
          <p:nvSpPr>
            <p:cNvPr id="53" name="Google Shape;184;p21"/>
            <p:cNvSpPr/>
            <p:nvPr/>
          </p:nvSpPr>
          <p:spPr>
            <a:xfrm>
              <a:off x="6390420" y="3606685"/>
              <a:ext cx="257175" cy="257175"/>
            </a:xfrm>
            <a:prstGeom prst="ellipse">
              <a:avLst/>
            </a:prstGeom>
            <a:solidFill>
              <a:srgbClr val="8CC63F"/>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2</a:t>
              </a:r>
              <a:endParaRPr sz="1600" b="0" i="0" u="none" strike="noStrike" cap="none" dirty="0">
                <a:solidFill>
                  <a:schemeClr val="lt1"/>
                </a:solidFill>
                <a:latin typeface="+mn-lt"/>
                <a:ea typeface="Calibri"/>
                <a:cs typeface="Calibri"/>
                <a:sym typeface="Calibri"/>
              </a:endParaRPr>
            </a:p>
          </p:txBody>
        </p:sp>
      </p:grpSp>
      <p:grpSp>
        <p:nvGrpSpPr>
          <p:cNvPr id="80" name="Groupe 79"/>
          <p:cNvGrpSpPr/>
          <p:nvPr>
            <p:custDataLst>
              <p:tags r:id="rId12"/>
            </p:custDataLst>
          </p:nvPr>
        </p:nvGrpSpPr>
        <p:grpSpPr>
          <a:xfrm>
            <a:off x="4147266" y="5621335"/>
            <a:ext cx="2107936" cy="809122"/>
            <a:chOff x="6383003" y="5044231"/>
            <a:chExt cx="2107936" cy="809122"/>
          </a:xfrm>
        </p:grpSpPr>
        <p:sp>
          <p:nvSpPr>
            <p:cNvPr id="55" name="Google Shape;154;p19"/>
            <p:cNvSpPr txBox="1"/>
            <p:nvPr/>
          </p:nvSpPr>
          <p:spPr>
            <a:xfrm>
              <a:off x="6497431" y="5180066"/>
              <a:ext cx="1993508" cy="673287"/>
            </a:xfrm>
            <a:prstGeom prst="rect">
              <a:avLst/>
            </a:prstGeom>
            <a:noFill/>
            <a:ln>
              <a:solidFill>
                <a:srgbClr val="8CC63F"/>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smtClean="0">
                  <a:solidFill>
                    <a:schemeClr val="dk1"/>
                  </a:solidFill>
                  <a:latin typeface="Arial"/>
                  <a:ea typeface="Arial"/>
                  <a:cs typeface="Arial"/>
                  <a:sym typeface="Arial"/>
                </a:rPr>
                <a:t>Le personnel de soutien et administratif</a:t>
              </a:r>
              <a:endParaRPr b="0" i="0" u="none" strike="noStrike" cap="none" dirty="0">
                <a:solidFill>
                  <a:schemeClr val="dk1"/>
                </a:solidFill>
                <a:latin typeface="Arial"/>
                <a:ea typeface="Arial"/>
                <a:cs typeface="Arial"/>
                <a:sym typeface="Arial"/>
              </a:endParaRPr>
            </a:p>
          </p:txBody>
        </p:sp>
        <p:sp>
          <p:nvSpPr>
            <p:cNvPr id="56" name="Google Shape;184;p21"/>
            <p:cNvSpPr/>
            <p:nvPr/>
          </p:nvSpPr>
          <p:spPr>
            <a:xfrm>
              <a:off x="6383003" y="5044231"/>
              <a:ext cx="257175" cy="257175"/>
            </a:xfrm>
            <a:prstGeom prst="ellipse">
              <a:avLst/>
            </a:prstGeom>
            <a:solidFill>
              <a:srgbClr val="8CC63F"/>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3</a:t>
              </a:r>
              <a:endParaRPr sz="1600" b="0" i="0" u="none" strike="noStrike" cap="none" dirty="0">
                <a:solidFill>
                  <a:schemeClr val="lt1"/>
                </a:solidFill>
                <a:latin typeface="+mn-lt"/>
                <a:ea typeface="Calibri"/>
                <a:cs typeface="Calibri"/>
                <a:sym typeface="Calibri"/>
              </a:endParaRPr>
            </a:p>
          </p:txBody>
        </p:sp>
      </p:grpSp>
      <p:grpSp>
        <p:nvGrpSpPr>
          <p:cNvPr id="81" name="Groupe 80"/>
          <p:cNvGrpSpPr/>
          <p:nvPr>
            <p:custDataLst>
              <p:tags r:id="rId13"/>
            </p:custDataLst>
          </p:nvPr>
        </p:nvGrpSpPr>
        <p:grpSpPr>
          <a:xfrm>
            <a:off x="1503476" y="4182741"/>
            <a:ext cx="2105301" cy="805197"/>
            <a:chOff x="1790532" y="5048156"/>
            <a:chExt cx="2105301" cy="805197"/>
          </a:xfrm>
        </p:grpSpPr>
        <p:sp>
          <p:nvSpPr>
            <p:cNvPr id="58" name="Google Shape;158;p19"/>
            <p:cNvSpPr txBox="1"/>
            <p:nvPr/>
          </p:nvSpPr>
          <p:spPr>
            <a:xfrm>
              <a:off x="1928617" y="5187850"/>
              <a:ext cx="1967216" cy="665503"/>
            </a:xfrm>
            <a:prstGeom prst="rect">
              <a:avLst/>
            </a:prstGeom>
            <a:noFill/>
            <a:ln>
              <a:solidFill>
                <a:srgbClr val="8CC63F"/>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smtClean="0">
                  <a:solidFill>
                    <a:schemeClr val="dk1"/>
                  </a:solidFill>
                  <a:latin typeface="Arial"/>
                  <a:ea typeface="Arial"/>
                  <a:cs typeface="Arial"/>
                  <a:sym typeface="Arial"/>
                </a:rPr>
                <a:t>Les parents</a:t>
              </a:r>
              <a:endParaRPr b="0" i="0" u="none" strike="noStrike" cap="none" dirty="0">
                <a:solidFill>
                  <a:schemeClr val="dk1"/>
                </a:solidFill>
                <a:latin typeface="Arial"/>
                <a:ea typeface="Arial"/>
                <a:cs typeface="Arial"/>
                <a:sym typeface="Arial"/>
              </a:endParaRPr>
            </a:p>
          </p:txBody>
        </p:sp>
        <p:sp>
          <p:nvSpPr>
            <p:cNvPr id="59" name="Google Shape;184;p21"/>
            <p:cNvSpPr/>
            <p:nvPr/>
          </p:nvSpPr>
          <p:spPr>
            <a:xfrm>
              <a:off x="1790532" y="5048156"/>
              <a:ext cx="257175" cy="257175"/>
            </a:xfrm>
            <a:prstGeom prst="ellipse">
              <a:avLst/>
            </a:prstGeom>
            <a:solidFill>
              <a:srgbClr val="8CC63F"/>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4</a:t>
              </a:r>
              <a:endParaRPr sz="1600" b="0" i="0" u="none" strike="noStrike" cap="none" dirty="0">
                <a:solidFill>
                  <a:schemeClr val="lt1"/>
                </a:solidFill>
                <a:latin typeface="+mn-lt"/>
                <a:ea typeface="Calibri"/>
                <a:cs typeface="Calibri"/>
                <a:sym typeface="Calibri"/>
              </a:endParaRPr>
            </a:p>
          </p:txBody>
        </p:sp>
      </p:grpSp>
      <p:sp>
        <p:nvSpPr>
          <p:cNvPr id="44" name="Légende encadrée 2 43"/>
          <p:cNvSpPr/>
          <p:nvPr>
            <p:custDataLst>
              <p:tags r:id="rId14"/>
            </p:custDataLst>
          </p:nvPr>
        </p:nvSpPr>
        <p:spPr>
          <a:xfrm>
            <a:off x="1458006" y="3700119"/>
            <a:ext cx="5298868" cy="2966693"/>
          </a:xfrm>
          <a:prstGeom prst="borderCallout2">
            <a:avLst>
              <a:gd name="adj1" fmla="val -741"/>
              <a:gd name="adj2" fmla="val 96988"/>
              <a:gd name="adj3" fmla="val -5508"/>
              <a:gd name="adj4" fmla="val 97430"/>
              <a:gd name="adj5" fmla="val -8262"/>
              <a:gd name="adj6" fmla="val 90688"/>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spcAft>
                <a:spcPts val="600"/>
              </a:spcAft>
            </a:pPr>
            <a:r>
              <a:rPr lang="fr-FR" dirty="0" smtClean="0">
                <a:solidFill>
                  <a:schemeClr val="dk1"/>
                </a:solidFill>
                <a:ea typeface="Calibri"/>
                <a:cs typeface="Calibri"/>
                <a:sym typeface="Calibri"/>
              </a:rPr>
              <a:t>Pour faciliter la collaboration avec la </a:t>
            </a:r>
            <a:r>
              <a:rPr lang="fr-FR" b="1" dirty="0" smtClean="0">
                <a:solidFill>
                  <a:schemeClr val="dk1"/>
                </a:solidFill>
                <a:ea typeface="Calibri"/>
                <a:cs typeface="Calibri"/>
                <a:sym typeface="Calibri"/>
              </a:rPr>
              <a:t>direction</a:t>
            </a:r>
            <a:r>
              <a:rPr lang="fr-FR" dirty="0" smtClean="0">
                <a:solidFill>
                  <a:schemeClr val="dk1"/>
                </a:solidFill>
                <a:ea typeface="Calibri"/>
                <a:cs typeface="Calibri"/>
                <a:sym typeface="Calibri"/>
              </a:rPr>
              <a:t> :</a:t>
            </a:r>
          </a:p>
          <a:p>
            <a:pPr marL="504000" lvl="1" indent="-285750">
              <a:buFont typeface="Arial" panose="020B0604020202020204" pitchFamily="34" charset="0"/>
              <a:buChar char="•"/>
            </a:pPr>
            <a:r>
              <a:rPr lang="fr-FR" dirty="0" smtClean="0">
                <a:solidFill>
                  <a:schemeClr val="dk1"/>
                </a:solidFill>
                <a:ea typeface="Calibri"/>
                <a:cs typeface="Calibri"/>
                <a:sym typeface="Calibri"/>
              </a:rPr>
              <a:t>Ouvrez la discussion dès le début de l’année en complétant l’entente de collaboration;</a:t>
            </a:r>
          </a:p>
          <a:p>
            <a:pPr marL="504000" lvl="1" indent="-285750">
              <a:spcBef>
                <a:spcPts val="600"/>
              </a:spcBef>
              <a:spcAft>
                <a:spcPts val="600"/>
              </a:spcAft>
              <a:buFont typeface="Arial" panose="020B0604020202020204" pitchFamily="34" charset="0"/>
              <a:buChar char="•"/>
            </a:pPr>
            <a:r>
              <a:rPr lang="fr-FR" dirty="0" smtClean="0">
                <a:solidFill>
                  <a:schemeClr val="dk1"/>
                </a:solidFill>
                <a:ea typeface="Calibri"/>
                <a:cs typeface="Calibri"/>
                <a:sym typeface="Calibri"/>
              </a:rPr>
              <a:t>Discutez de la place qu’occupera le conseil d’élèves dans l’école;</a:t>
            </a:r>
          </a:p>
          <a:p>
            <a:pPr marL="504000" lvl="1" indent="-285750">
              <a:buFont typeface="Arial" panose="020B0604020202020204" pitchFamily="34" charset="0"/>
              <a:buChar char="•"/>
            </a:pPr>
            <a:r>
              <a:rPr lang="fr-FR" dirty="0">
                <a:solidFill>
                  <a:schemeClr val="dk1"/>
                </a:solidFill>
                <a:ea typeface="Calibri"/>
                <a:cs typeface="Calibri"/>
                <a:sym typeface="Calibri"/>
              </a:rPr>
              <a:t>Invitez</a:t>
            </a:r>
            <a:r>
              <a:rPr lang="fr-FR" dirty="0" smtClean="0">
                <a:solidFill>
                  <a:schemeClr val="dk1"/>
                </a:solidFill>
                <a:ea typeface="Calibri"/>
                <a:cs typeface="Calibri"/>
                <a:sym typeface="Calibri"/>
              </a:rPr>
              <a:t> la direction à assister à certaines des rencontres du conseil d’élèves;</a:t>
            </a:r>
          </a:p>
          <a:p>
            <a:pPr marL="504000" lvl="1" indent="-285750">
              <a:lnSpc>
                <a:spcPct val="150000"/>
              </a:lnSpc>
              <a:spcAft>
                <a:spcPts val="600"/>
              </a:spcAft>
              <a:buFont typeface="Arial" panose="020B0604020202020204" pitchFamily="34" charset="0"/>
              <a:buChar char="•"/>
            </a:pPr>
            <a:r>
              <a:rPr lang="fr-FR" dirty="0" smtClean="0">
                <a:solidFill>
                  <a:schemeClr val="dk1"/>
                </a:solidFill>
                <a:ea typeface="Calibri"/>
                <a:cs typeface="Calibri"/>
                <a:sym typeface="Calibri"/>
              </a:rPr>
              <a:t>Faites-lui parvenir le suivi de vos rencontres;</a:t>
            </a:r>
          </a:p>
          <a:p>
            <a:pPr marL="504000" lvl="1" indent="-285750">
              <a:buFont typeface="Arial" panose="020B0604020202020204" pitchFamily="34" charset="0"/>
              <a:buChar char="•"/>
            </a:pPr>
            <a:r>
              <a:rPr lang="fr-FR" dirty="0" smtClean="0">
                <a:solidFill>
                  <a:schemeClr val="dk1"/>
                </a:solidFill>
                <a:ea typeface="Calibri"/>
                <a:cs typeface="Calibri"/>
                <a:sym typeface="Calibri"/>
              </a:rPr>
              <a:t>Invitez-la à constater les résultats de vos travaux à la fin des projets ou lors d’activités que le conseil a organisées.</a:t>
            </a:r>
          </a:p>
          <a:p>
            <a:pPr lvl="0"/>
            <a:endParaRPr lang="fr-FR" dirty="0">
              <a:solidFill>
                <a:schemeClr val="dk1"/>
              </a:solidFill>
              <a:ea typeface="Calibri"/>
              <a:cs typeface="Calibri"/>
              <a:sym typeface="Calibri"/>
            </a:endParaRPr>
          </a:p>
        </p:txBody>
      </p:sp>
      <p:sp>
        <p:nvSpPr>
          <p:cNvPr id="45" name="Légende encadrée 2 44"/>
          <p:cNvSpPr/>
          <p:nvPr>
            <p:custDataLst>
              <p:tags r:id="rId15"/>
            </p:custDataLst>
          </p:nvPr>
        </p:nvSpPr>
        <p:spPr>
          <a:xfrm flipH="1">
            <a:off x="1458006" y="2431098"/>
            <a:ext cx="5017294" cy="3114849"/>
          </a:xfrm>
          <a:prstGeom prst="borderCallout2">
            <a:avLst>
              <a:gd name="adj1" fmla="val 36067"/>
              <a:gd name="adj2" fmla="val -619"/>
              <a:gd name="adj3" fmla="val 35300"/>
              <a:gd name="adj4" fmla="val -4200"/>
              <a:gd name="adj5" fmla="val 46126"/>
              <a:gd name="adj6" fmla="val -8353"/>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fr-FR" dirty="0">
                <a:solidFill>
                  <a:schemeClr val="dk1"/>
                </a:solidFill>
                <a:ea typeface="Calibri"/>
                <a:cs typeface="Calibri"/>
                <a:sym typeface="Calibri"/>
              </a:rPr>
              <a:t>Pour faciliter la collaboration avec </a:t>
            </a:r>
            <a:r>
              <a:rPr lang="fr-FR" dirty="0" smtClean="0">
                <a:solidFill>
                  <a:schemeClr val="dk1"/>
                </a:solidFill>
                <a:ea typeface="Calibri"/>
                <a:cs typeface="Calibri"/>
                <a:sym typeface="Calibri"/>
              </a:rPr>
              <a:t>les </a:t>
            </a:r>
            <a:r>
              <a:rPr lang="fr-FR" b="1" dirty="0" smtClean="0">
                <a:solidFill>
                  <a:schemeClr val="dk1"/>
                </a:solidFill>
                <a:ea typeface="Calibri"/>
                <a:cs typeface="Calibri"/>
                <a:sym typeface="Calibri"/>
              </a:rPr>
              <a:t>enseignantes </a:t>
            </a:r>
            <a:r>
              <a:rPr lang="fr-FR" dirty="0" smtClean="0">
                <a:solidFill>
                  <a:schemeClr val="dk1"/>
                </a:solidFill>
                <a:ea typeface="Calibri"/>
                <a:cs typeface="Calibri"/>
                <a:sym typeface="Calibri"/>
              </a:rPr>
              <a:t>et</a:t>
            </a:r>
            <a:r>
              <a:rPr lang="fr-FR" b="1" dirty="0" smtClean="0">
                <a:solidFill>
                  <a:schemeClr val="dk1"/>
                </a:solidFill>
                <a:ea typeface="Calibri"/>
                <a:cs typeface="Calibri"/>
                <a:sym typeface="Calibri"/>
              </a:rPr>
              <a:t> enseignants</a:t>
            </a:r>
            <a:r>
              <a:rPr lang="fr-FR" dirty="0" smtClean="0">
                <a:solidFill>
                  <a:schemeClr val="dk1"/>
                </a:solidFill>
                <a:ea typeface="Calibri"/>
                <a:cs typeface="Calibri"/>
                <a:sym typeface="Calibri"/>
              </a:rPr>
              <a:t> :</a:t>
            </a:r>
            <a:endParaRPr lang="fr-FR" dirty="0">
              <a:solidFill>
                <a:schemeClr val="dk1"/>
              </a:solidFill>
              <a:ea typeface="Calibri"/>
              <a:cs typeface="Calibri"/>
              <a:sym typeface="Calibri"/>
            </a:endParaRPr>
          </a:p>
          <a:p>
            <a:pPr marL="504000" lvl="1" indent="-285750">
              <a:buFont typeface="Arial" panose="020B0604020202020204" pitchFamily="34" charset="0"/>
              <a:buChar char="•"/>
            </a:pPr>
            <a:r>
              <a:rPr lang="fr-FR" dirty="0" smtClean="0">
                <a:solidFill>
                  <a:schemeClr val="dk1"/>
                </a:solidFill>
                <a:ea typeface="Calibri"/>
                <a:cs typeface="Calibri"/>
                <a:sym typeface="Calibri"/>
              </a:rPr>
              <a:t>Expliquez votre rôle en tant que responsable du conseil d’élèves lors d’une rencontre d’équipe;</a:t>
            </a:r>
          </a:p>
          <a:p>
            <a:pPr marL="504000" lvl="1" indent="-285750">
              <a:spcBef>
                <a:spcPts val="600"/>
              </a:spcBef>
              <a:buFont typeface="Arial" panose="020B0604020202020204" pitchFamily="34" charset="0"/>
              <a:buChar char="•"/>
            </a:pPr>
            <a:r>
              <a:rPr lang="fr-FR" dirty="0" smtClean="0">
                <a:solidFill>
                  <a:schemeClr val="dk1"/>
                </a:solidFill>
                <a:ea typeface="Calibri"/>
                <a:cs typeface="Calibri"/>
                <a:sym typeface="Calibri"/>
              </a:rPr>
              <a:t>Ouvrez </a:t>
            </a:r>
            <a:r>
              <a:rPr lang="fr-FR" dirty="0">
                <a:solidFill>
                  <a:schemeClr val="dk1"/>
                </a:solidFill>
                <a:ea typeface="Calibri"/>
                <a:cs typeface="Calibri"/>
                <a:sym typeface="Calibri"/>
              </a:rPr>
              <a:t>la discussion dès le début de l’année </a:t>
            </a:r>
            <a:r>
              <a:rPr lang="fr-FR" dirty="0" smtClean="0">
                <a:solidFill>
                  <a:schemeClr val="dk1"/>
                </a:solidFill>
                <a:ea typeface="Calibri"/>
                <a:cs typeface="Calibri"/>
                <a:sym typeface="Calibri"/>
              </a:rPr>
              <a:t>sur la fréquence </a:t>
            </a:r>
            <a:r>
              <a:rPr lang="fr-FR" dirty="0">
                <a:solidFill>
                  <a:schemeClr val="dk1"/>
                </a:solidFill>
                <a:ea typeface="Calibri"/>
                <a:cs typeface="Calibri"/>
                <a:sym typeface="Calibri"/>
              </a:rPr>
              <a:t>des rencontres du </a:t>
            </a:r>
            <a:r>
              <a:rPr lang="fr-FR" dirty="0" smtClean="0">
                <a:solidFill>
                  <a:schemeClr val="dk1"/>
                </a:solidFill>
                <a:ea typeface="Calibri"/>
                <a:cs typeface="Calibri"/>
                <a:sym typeface="Calibri"/>
              </a:rPr>
              <a:t>conseil et le moment où elles ont lieu;</a:t>
            </a:r>
            <a:endParaRPr lang="fr-FR" dirty="0">
              <a:solidFill>
                <a:schemeClr val="dk1"/>
              </a:solidFill>
              <a:ea typeface="Calibri"/>
              <a:cs typeface="Calibri"/>
              <a:sym typeface="Calibri"/>
            </a:endParaRPr>
          </a:p>
          <a:p>
            <a:pPr marL="504000" lvl="1" indent="-285750">
              <a:spcBef>
                <a:spcPts val="600"/>
              </a:spcBef>
              <a:buFont typeface="Arial" panose="020B0604020202020204" pitchFamily="34" charset="0"/>
              <a:buChar char="•"/>
            </a:pPr>
            <a:r>
              <a:rPr lang="fr-FR" dirty="0" smtClean="0">
                <a:solidFill>
                  <a:schemeClr val="dk1"/>
                </a:solidFill>
                <a:ea typeface="Calibri"/>
                <a:cs typeface="Calibri"/>
                <a:sym typeface="Calibri"/>
              </a:rPr>
              <a:t>Sollicitez leur aide pour sensibiliser les jeunes à participer à l’élection de leurs représentantes et représentants;</a:t>
            </a:r>
            <a:endParaRPr lang="fr-FR" dirty="0">
              <a:solidFill>
                <a:schemeClr val="dk1"/>
              </a:solidFill>
              <a:ea typeface="Calibri"/>
              <a:cs typeface="Calibri"/>
              <a:sym typeface="Calibri"/>
            </a:endParaRPr>
          </a:p>
          <a:p>
            <a:pPr marL="504000" lvl="1" indent="-285750">
              <a:spcBef>
                <a:spcPts val="600"/>
              </a:spcBef>
              <a:buFont typeface="Arial" panose="020B0604020202020204" pitchFamily="34" charset="0"/>
              <a:buChar char="•"/>
            </a:pPr>
            <a:r>
              <a:rPr lang="fr-FR" dirty="0" smtClean="0">
                <a:solidFill>
                  <a:schemeClr val="dk1"/>
                </a:solidFill>
                <a:ea typeface="Calibri"/>
                <a:cs typeface="Calibri"/>
                <a:sym typeface="Calibri"/>
              </a:rPr>
              <a:t>Invitez-les </a:t>
            </a:r>
            <a:r>
              <a:rPr lang="fr-FR" dirty="0">
                <a:solidFill>
                  <a:schemeClr val="dk1"/>
                </a:solidFill>
                <a:ea typeface="Calibri"/>
                <a:cs typeface="Calibri"/>
                <a:sym typeface="Calibri"/>
              </a:rPr>
              <a:t>à constater les résultats de vos travaux à la fin des projets ou lors d’activités que le conseil a organisées.</a:t>
            </a:r>
          </a:p>
        </p:txBody>
      </p:sp>
      <p:sp>
        <p:nvSpPr>
          <p:cNvPr id="82" name="Légende encadrée 2 81"/>
          <p:cNvSpPr/>
          <p:nvPr>
            <p:custDataLst>
              <p:tags r:id="rId16"/>
            </p:custDataLst>
          </p:nvPr>
        </p:nvSpPr>
        <p:spPr>
          <a:xfrm>
            <a:off x="3740582" y="2487346"/>
            <a:ext cx="5169697" cy="2889835"/>
          </a:xfrm>
          <a:prstGeom prst="borderCallout2">
            <a:avLst>
              <a:gd name="adj1" fmla="val 43789"/>
              <a:gd name="adj2" fmla="val -359"/>
              <a:gd name="adj3" fmla="val 43464"/>
              <a:gd name="adj4" fmla="val -3934"/>
              <a:gd name="adj5" fmla="val 62024"/>
              <a:gd name="adj6" fmla="val -17596"/>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spcAft>
                <a:spcPts val="600"/>
              </a:spcAft>
            </a:pPr>
            <a:r>
              <a:rPr lang="fr-FR" dirty="0">
                <a:solidFill>
                  <a:schemeClr val="dk1"/>
                </a:solidFill>
                <a:ea typeface="Calibri"/>
                <a:cs typeface="Calibri"/>
                <a:sym typeface="Calibri"/>
              </a:rPr>
              <a:t>Pour faciliter la collaboration avec </a:t>
            </a:r>
            <a:r>
              <a:rPr lang="fr-FR" dirty="0" smtClean="0">
                <a:solidFill>
                  <a:schemeClr val="dk1"/>
                </a:solidFill>
                <a:ea typeface="Calibri"/>
                <a:cs typeface="Calibri"/>
                <a:sym typeface="Calibri"/>
              </a:rPr>
              <a:t>les </a:t>
            </a:r>
            <a:r>
              <a:rPr lang="fr-FR" b="1" dirty="0" smtClean="0">
                <a:solidFill>
                  <a:schemeClr val="dk1"/>
                </a:solidFill>
                <a:ea typeface="Calibri"/>
                <a:cs typeface="Calibri"/>
                <a:sym typeface="Calibri"/>
              </a:rPr>
              <a:t>parents</a:t>
            </a:r>
            <a:r>
              <a:rPr lang="fr-FR" dirty="0" smtClean="0">
                <a:solidFill>
                  <a:schemeClr val="dk1"/>
                </a:solidFill>
                <a:ea typeface="Calibri"/>
                <a:cs typeface="Calibri"/>
                <a:sym typeface="Calibri"/>
              </a:rPr>
              <a:t> :</a:t>
            </a:r>
            <a:endParaRPr lang="fr-FR" dirty="0">
              <a:solidFill>
                <a:schemeClr val="dk1"/>
              </a:solidFill>
              <a:ea typeface="Calibri"/>
              <a:cs typeface="Calibri"/>
              <a:sym typeface="Calibri"/>
            </a:endParaRPr>
          </a:p>
          <a:p>
            <a:pPr marL="504000" lvl="1" indent="-285750">
              <a:buFont typeface="Arial" panose="020B0604020202020204" pitchFamily="34" charset="0"/>
              <a:buChar char="•"/>
            </a:pPr>
            <a:r>
              <a:rPr lang="fr-FR" dirty="0" smtClean="0">
                <a:solidFill>
                  <a:schemeClr val="dk1"/>
                </a:solidFill>
                <a:ea typeface="Calibri"/>
                <a:cs typeface="Calibri"/>
                <a:sym typeface="Calibri"/>
              </a:rPr>
              <a:t>Informez les parents sur la présence d’un conseil d’élèves dans l’école et sur la tenue </a:t>
            </a:r>
            <a:r>
              <a:rPr lang="fr-FR" dirty="0">
                <a:solidFill>
                  <a:schemeClr val="dk1"/>
                </a:solidFill>
                <a:ea typeface="Calibri"/>
                <a:cs typeface="Calibri"/>
                <a:sym typeface="Calibri"/>
              </a:rPr>
              <a:t>d</a:t>
            </a:r>
            <a:r>
              <a:rPr lang="fr-FR" dirty="0" smtClean="0">
                <a:solidFill>
                  <a:schemeClr val="dk1"/>
                </a:solidFill>
                <a:ea typeface="Calibri"/>
                <a:cs typeface="Calibri"/>
                <a:sym typeface="Calibri"/>
              </a:rPr>
              <a:t>es élections;</a:t>
            </a:r>
          </a:p>
          <a:p>
            <a:pPr marL="504000" lvl="1" indent="-285750">
              <a:spcBef>
                <a:spcPts val="600"/>
              </a:spcBef>
              <a:buFont typeface="Arial" panose="020B0604020202020204" pitchFamily="34" charset="0"/>
              <a:buChar char="•"/>
            </a:pPr>
            <a:r>
              <a:rPr lang="fr-FR" dirty="0" smtClean="0">
                <a:solidFill>
                  <a:schemeClr val="dk1"/>
                </a:solidFill>
                <a:ea typeface="Calibri"/>
                <a:cs typeface="Calibri"/>
                <a:sym typeface="Calibri"/>
              </a:rPr>
              <a:t>Demandez aux parents de signer la mise en candidature de leur enfant;</a:t>
            </a:r>
            <a:endParaRPr lang="fr-FR" dirty="0">
              <a:solidFill>
                <a:schemeClr val="dk1"/>
              </a:solidFill>
              <a:ea typeface="Calibri"/>
              <a:cs typeface="Calibri"/>
              <a:sym typeface="Calibri"/>
            </a:endParaRPr>
          </a:p>
          <a:p>
            <a:pPr marL="504000" lvl="1" indent="-285750">
              <a:spcBef>
                <a:spcPts val="600"/>
              </a:spcBef>
              <a:buFont typeface="Arial" panose="020B0604020202020204" pitchFamily="34" charset="0"/>
              <a:buChar char="•"/>
            </a:pPr>
            <a:r>
              <a:rPr lang="fr-FR" dirty="0" smtClean="0">
                <a:solidFill>
                  <a:schemeClr val="dk1"/>
                </a:solidFill>
                <a:ea typeface="Calibri"/>
                <a:cs typeface="Calibri"/>
                <a:sym typeface="Calibri"/>
              </a:rPr>
              <a:t>Invitez-les </a:t>
            </a:r>
            <a:r>
              <a:rPr lang="fr-FR" dirty="0">
                <a:solidFill>
                  <a:schemeClr val="dk1"/>
                </a:solidFill>
                <a:ea typeface="Calibri"/>
                <a:cs typeface="Calibri"/>
                <a:sym typeface="Calibri"/>
              </a:rPr>
              <a:t>à constater les résultats de vos travaux à la fin des projets ou lors d’activités que le conseil a organisées.</a:t>
            </a:r>
          </a:p>
        </p:txBody>
      </p:sp>
      <p:sp>
        <p:nvSpPr>
          <p:cNvPr id="83" name="Légende encadrée 2 82"/>
          <p:cNvSpPr/>
          <p:nvPr>
            <p:custDataLst>
              <p:tags r:id="rId17"/>
            </p:custDataLst>
          </p:nvPr>
        </p:nvSpPr>
        <p:spPr>
          <a:xfrm>
            <a:off x="3740582" y="2757547"/>
            <a:ext cx="5205734" cy="2609721"/>
          </a:xfrm>
          <a:prstGeom prst="borderCallout2">
            <a:avLst>
              <a:gd name="adj1" fmla="val 102290"/>
              <a:gd name="adj2" fmla="val 26381"/>
              <a:gd name="adj3" fmla="val 107855"/>
              <a:gd name="adj4" fmla="val 26308"/>
              <a:gd name="adj5" fmla="val 112183"/>
              <a:gd name="adj6" fmla="val 14890"/>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fr-FR" dirty="0">
                <a:solidFill>
                  <a:schemeClr val="dk1"/>
                </a:solidFill>
                <a:ea typeface="Calibri"/>
                <a:cs typeface="Calibri"/>
                <a:sym typeface="Calibri"/>
              </a:rPr>
              <a:t>Pour faciliter la collaboration avec </a:t>
            </a:r>
            <a:r>
              <a:rPr lang="fr-FR" dirty="0" smtClean="0">
                <a:solidFill>
                  <a:schemeClr val="dk1"/>
                </a:solidFill>
                <a:ea typeface="Calibri"/>
                <a:cs typeface="Calibri"/>
                <a:sym typeface="Calibri"/>
              </a:rPr>
              <a:t>le </a:t>
            </a:r>
            <a:r>
              <a:rPr lang="fr-FR" b="1" dirty="0" smtClean="0">
                <a:solidFill>
                  <a:schemeClr val="dk1"/>
                </a:solidFill>
                <a:ea typeface="Calibri"/>
                <a:cs typeface="Calibri"/>
                <a:sym typeface="Calibri"/>
              </a:rPr>
              <a:t>personnel administratif et de soutien</a:t>
            </a:r>
            <a:r>
              <a:rPr lang="fr-FR" dirty="0" smtClean="0">
                <a:solidFill>
                  <a:schemeClr val="dk1"/>
                </a:solidFill>
                <a:ea typeface="Calibri"/>
                <a:cs typeface="Calibri"/>
                <a:sym typeface="Calibri"/>
              </a:rPr>
              <a:t>:</a:t>
            </a:r>
            <a:endParaRPr lang="fr-FR" dirty="0">
              <a:solidFill>
                <a:schemeClr val="dk1"/>
              </a:solidFill>
              <a:ea typeface="Calibri"/>
              <a:cs typeface="Calibri"/>
              <a:sym typeface="Calibri"/>
            </a:endParaRPr>
          </a:p>
          <a:p>
            <a:pPr marL="504000" lvl="1" indent="-285750">
              <a:buFont typeface="Arial" panose="020B0604020202020204" pitchFamily="34" charset="0"/>
              <a:buChar char="•"/>
            </a:pPr>
            <a:r>
              <a:rPr lang="fr-FR" dirty="0" smtClean="0">
                <a:solidFill>
                  <a:schemeClr val="dk1"/>
                </a:solidFill>
                <a:ea typeface="Calibri"/>
                <a:cs typeface="Calibri"/>
                <a:sym typeface="Calibri"/>
              </a:rPr>
              <a:t>Expliquez votre rôle en tant que responsable du conseil d’élèves lors d’une rencontre d’équipe;</a:t>
            </a:r>
          </a:p>
          <a:p>
            <a:pPr marL="504000" lvl="1" indent="-285750">
              <a:spcBef>
                <a:spcPts val="600"/>
              </a:spcBef>
              <a:buFont typeface="Arial" panose="020B0604020202020204" pitchFamily="34" charset="0"/>
              <a:buChar char="•"/>
            </a:pPr>
            <a:r>
              <a:rPr lang="fr-FR" dirty="0" smtClean="0">
                <a:solidFill>
                  <a:schemeClr val="dk1"/>
                </a:solidFill>
                <a:ea typeface="Calibri"/>
                <a:cs typeface="Calibri"/>
                <a:sym typeface="Calibri"/>
              </a:rPr>
              <a:t>Sollicitez leur aide pour sensibiliser les jeunes à participer à l’élection de leurs représentantes et représentants;</a:t>
            </a:r>
            <a:endParaRPr lang="fr-FR" dirty="0">
              <a:solidFill>
                <a:schemeClr val="dk1"/>
              </a:solidFill>
              <a:ea typeface="Calibri"/>
              <a:cs typeface="Calibri"/>
              <a:sym typeface="Calibri"/>
            </a:endParaRPr>
          </a:p>
          <a:p>
            <a:pPr marL="504000" lvl="1" indent="-285750">
              <a:spcBef>
                <a:spcPts val="600"/>
              </a:spcBef>
              <a:buFont typeface="Arial" panose="020B0604020202020204" pitchFamily="34" charset="0"/>
              <a:buChar char="•"/>
            </a:pPr>
            <a:r>
              <a:rPr lang="fr-FR" dirty="0" smtClean="0">
                <a:solidFill>
                  <a:schemeClr val="dk1"/>
                </a:solidFill>
                <a:ea typeface="Calibri"/>
                <a:cs typeface="Calibri"/>
                <a:sym typeface="Calibri"/>
              </a:rPr>
              <a:t>Invitez-les </a:t>
            </a:r>
            <a:r>
              <a:rPr lang="fr-FR" dirty="0">
                <a:solidFill>
                  <a:schemeClr val="dk1"/>
                </a:solidFill>
                <a:ea typeface="Calibri"/>
                <a:cs typeface="Calibri"/>
                <a:sym typeface="Calibri"/>
              </a:rPr>
              <a:t>à constater les résultats de vos travaux à la fin des projets ou lors d’activités que le conseil a organisées.</a:t>
            </a:r>
          </a:p>
        </p:txBody>
      </p:sp>
    </p:spTree>
    <p:extLst>
      <p:ext uri="{BB962C8B-B14F-4D97-AF65-F5344CB8AC3E}">
        <p14:creationId xmlns:p14="http://schemas.microsoft.com/office/powerpoint/2010/main" val="18470151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78"/>
                  </p:tgtEl>
                </p:cond>
              </p:nextCondLst>
            </p:seq>
            <p:seq concurrent="1" nextAc="seek">
              <p:cTn id="7" restart="whenNotActive" fill="hold" evtFilter="cancelBubble" nodeType="interactiveSeq">
                <p:stCondLst>
                  <p:cond evt="onClick" delay="0">
                    <p:tgtEl>
                      <p:spTgt spid="7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par>
                                <p:cTn id="12" presetID="1" presetClass="exit" presetSubtype="0" fill="hold" grpId="1" nodeType="withEffect">
                                  <p:stCondLst>
                                    <p:cond delay="0"/>
                                  </p:stCondLst>
                                  <p:childTnLst>
                                    <p:set>
                                      <p:cBhvr>
                                        <p:cTn id="13"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14" restart="whenNotActive" fill="hold" evtFilter="cancelBubble" nodeType="interactiveSeq">
                <p:stCondLst>
                  <p:cond evt="onClick" delay="0">
                    <p:tgtEl>
                      <p:spTgt spid="80"/>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21" restart="whenNotActive" fill="hold" evtFilter="cancelBubble" nodeType="interactiveSeq">
                <p:stCondLst>
                  <p:cond evt="onClick" delay="0">
                    <p:tgtEl>
                      <p:spTgt spid="81"/>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childTnLst>
                                </p:cTn>
                              </p:par>
                              <p:par>
                                <p:cTn id="26" presetID="1" presetClass="exit" presetSubtype="0" fill="hold" grpId="1" nodeType="withEffect">
                                  <p:stCondLst>
                                    <p:cond delay="0"/>
                                  </p:stCondLst>
                                  <p:childTnLst>
                                    <p:set>
                                      <p:cBhvr>
                                        <p:cTn id="27" dur="1" fill="hold">
                                          <p:stCondLst>
                                            <p:cond delay="0"/>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1"/>
                  </p:tgtEl>
                </p:cond>
              </p:nextCondLst>
            </p:seq>
          </p:childTnLst>
        </p:cTn>
      </p:par>
    </p:tnLst>
    <p:bldLst>
      <p:bldP spid="44" grpId="0" animBg="1"/>
      <p:bldP spid="44" grpId="1" animBg="1"/>
      <p:bldP spid="45" grpId="0" animBg="1"/>
      <p:bldP spid="45" grpId="1" animBg="1"/>
      <p:bldP spid="82" grpId="0" animBg="1"/>
      <p:bldP spid="83" grpId="0" animBg="1"/>
      <p:bldP spid="8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4" name="Image 3"/>
          <p:cNvPicPr>
            <a:picLocks noChangeAspect="1"/>
          </p:cNvPicPr>
          <p:nvPr>
            <p:custDataLst>
              <p:tags r:id="rId1"/>
            </p:custDataLst>
          </p:nvPr>
        </p:nvPicPr>
        <p:blipFill rotWithShape="1">
          <a:blip r:embed="rId18">
            <a:extLst>
              <a:ext uri="{28A0092B-C50C-407E-A947-70E740481C1C}">
                <a14:useLocalDpi xmlns:a14="http://schemas.microsoft.com/office/drawing/2010/main" val="0"/>
              </a:ext>
            </a:extLst>
          </a:blip>
          <a:srcRect l="20022" t="37248" r="69473" b="18220"/>
          <a:stretch/>
        </p:blipFill>
        <p:spPr>
          <a:xfrm flipH="1">
            <a:off x="3919066" y="4465404"/>
            <a:ext cx="960583" cy="2290618"/>
          </a:xfrm>
          <a:prstGeom prst="rect">
            <a:avLst/>
          </a:prstGeom>
        </p:spPr>
      </p:pic>
      <p:pic>
        <p:nvPicPr>
          <p:cNvPr id="39" name="Image 38"/>
          <p:cNvPicPr>
            <a:picLocks noChangeAspect="1"/>
          </p:cNvPicPr>
          <p:nvPr>
            <p:custDataLst>
              <p:tags r:id="rId2"/>
            </p:custDataLst>
          </p:nvPr>
        </p:nvPicPr>
        <p:blipFill rotWithShape="1">
          <a:blip r:embed="rId19">
            <a:extLst>
              <a:ext uri="{28A0092B-C50C-407E-A947-70E740481C1C}">
                <a14:useLocalDpi xmlns:a14="http://schemas.microsoft.com/office/drawing/2010/main" val="0"/>
              </a:ext>
            </a:extLst>
          </a:blip>
          <a:srcRect l="35581" t="30411" r="52675" b="22874"/>
          <a:stretch/>
        </p:blipFill>
        <p:spPr>
          <a:xfrm>
            <a:off x="2526308" y="4306197"/>
            <a:ext cx="1073889" cy="2402958"/>
          </a:xfrm>
          <a:prstGeom prst="rect">
            <a:avLst/>
          </a:prstGeom>
        </p:spPr>
      </p:pic>
      <p:pic>
        <p:nvPicPr>
          <p:cNvPr id="36" name="Image 35"/>
          <p:cNvPicPr>
            <a:picLocks noChangeAspect="1"/>
          </p:cNvPicPr>
          <p:nvPr>
            <p:custDataLst>
              <p:tags r:id="rId3"/>
            </p:custDataLst>
          </p:nvPr>
        </p:nvPicPr>
        <p:blipFill rotWithShape="1">
          <a:blip r:embed="rId20">
            <a:extLst>
              <a:ext uri="{28A0092B-C50C-407E-A947-70E740481C1C}">
                <a14:useLocalDpi xmlns:a14="http://schemas.microsoft.com/office/drawing/2010/main" val="0"/>
              </a:ext>
            </a:extLst>
          </a:blip>
          <a:srcRect l="24052" t="40526" r="57110" b="18547"/>
          <a:stretch/>
        </p:blipFill>
        <p:spPr>
          <a:xfrm>
            <a:off x="1849300" y="4763510"/>
            <a:ext cx="1722475" cy="2105247"/>
          </a:xfrm>
          <a:prstGeom prst="rect">
            <a:avLst/>
          </a:prstGeom>
        </p:spPr>
      </p:pic>
      <p:pic>
        <p:nvPicPr>
          <p:cNvPr id="37" name="Image 36"/>
          <p:cNvPicPr>
            <a:picLocks noChangeAspect="1"/>
          </p:cNvPicPr>
          <p:nvPr>
            <p:custDataLst>
              <p:tags r:id="rId4"/>
            </p:custDataLst>
          </p:nvPr>
        </p:nvPicPr>
        <p:blipFill rotWithShape="1">
          <a:blip r:embed="rId21">
            <a:extLst>
              <a:ext uri="{28A0092B-C50C-407E-A947-70E740481C1C}">
                <a14:useLocalDpi xmlns:a14="http://schemas.microsoft.com/office/drawing/2010/main" val="0"/>
              </a:ext>
            </a:extLst>
          </a:blip>
          <a:srcRect l="22453" t="39894" r="45105" b="21452"/>
          <a:stretch/>
        </p:blipFill>
        <p:spPr>
          <a:xfrm>
            <a:off x="1937905" y="4747662"/>
            <a:ext cx="2966484" cy="1988288"/>
          </a:xfrm>
          <a:prstGeom prst="rect">
            <a:avLst/>
          </a:prstGeom>
        </p:spPr>
      </p:pic>
      <p:pic>
        <p:nvPicPr>
          <p:cNvPr id="38" name="Image 37"/>
          <p:cNvPicPr>
            <a:picLocks noChangeAspect="1"/>
          </p:cNvPicPr>
          <p:nvPr>
            <p:custDataLst>
              <p:tags r:id="rId5"/>
            </p:custDataLst>
          </p:nvPr>
        </p:nvPicPr>
        <p:blipFill rotWithShape="1">
          <a:blip r:embed="rId22">
            <a:extLst>
              <a:ext uri="{28A0092B-C50C-407E-A947-70E740481C1C}">
                <a14:useLocalDpi xmlns:a14="http://schemas.microsoft.com/office/drawing/2010/main" val="0"/>
              </a:ext>
            </a:extLst>
          </a:blip>
          <a:srcRect l="37980" t="44084" r="46671" b="39793"/>
          <a:stretch/>
        </p:blipFill>
        <p:spPr>
          <a:xfrm>
            <a:off x="2816446" y="4928840"/>
            <a:ext cx="1403498" cy="829340"/>
          </a:xfrm>
          <a:prstGeom prst="rect">
            <a:avLst/>
          </a:prstGeom>
        </p:spPr>
      </p:pic>
      <p:pic>
        <p:nvPicPr>
          <p:cNvPr id="6" name="Image 5"/>
          <p:cNvPicPr>
            <a:picLocks noChangeAspect="1"/>
          </p:cNvPicPr>
          <p:nvPr>
            <p:custDataLst>
              <p:tags r:id="rId6"/>
            </p:custDataLst>
          </p:nvPr>
        </p:nvPicPr>
        <p:blipFill>
          <a:blip r:embed="rId23">
            <a:extLst>
              <a:ext uri="{28A0092B-C50C-407E-A947-70E740481C1C}">
                <a14:useLocalDpi xmlns:a14="http://schemas.microsoft.com/office/drawing/2010/main" val="0"/>
              </a:ext>
            </a:extLst>
          </a:blip>
          <a:stretch>
            <a:fillRect/>
          </a:stretch>
        </p:blipFill>
        <p:spPr>
          <a:xfrm>
            <a:off x="176542" y="196838"/>
            <a:ext cx="1457608" cy="559651"/>
          </a:xfrm>
          <a:prstGeom prst="rect">
            <a:avLst/>
          </a:prstGeom>
        </p:spPr>
      </p:pic>
      <p:grpSp>
        <p:nvGrpSpPr>
          <p:cNvPr id="21" name="Groupe 20"/>
          <p:cNvGrpSpPr/>
          <p:nvPr>
            <p:custDataLst>
              <p:tags r:id="rId7"/>
            </p:custDataLst>
          </p:nvPr>
        </p:nvGrpSpPr>
        <p:grpSpPr>
          <a:xfrm>
            <a:off x="86832" y="808959"/>
            <a:ext cx="8966123" cy="5953348"/>
            <a:chOff x="86832" y="808959"/>
            <a:chExt cx="8966123" cy="5953348"/>
          </a:xfrm>
        </p:grpSpPr>
        <p:sp>
          <p:nvSpPr>
            <p:cNvPr id="5" name="Rectangle 4"/>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0" name="Groupe 19"/>
          <p:cNvGrpSpPr/>
          <p:nvPr>
            <p:custDataLst>
              <p:tags r:id="rId8"/>
            </p:custDataLst>
          </p:nvPr>
        </p:nvGrpSpPr>
        <p:grpSpPr>
          <a:xfrm>
            <a:off x="80413" y="77923"/>
            <a:ext cx="8983174" cy="758076"/>
            <a:chOff x="80413" y="77923"/>
            <a:chExt cx="8983174" cy="758076"/>
          </a:xfrm>
        </p:grpSpPr>
        <p:sp>
          <p:nvSpPr>
            <p:cNvPr id="8" name="Rectangle 7"/>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0" name="Rectangle 9"/>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Google Shape;118;p16"/>
            <p:cNvSpPr txBox="1"/>
            <p:nvPr/>
          </p:nvSpPr>
          <p:spPr>
            <a:xfrm>
              <a:off x="6341758" y="289539"/>
              <a:ext cx="2147395"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2.3</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sp>
        <p:nvSpPr>
          <p:cNvPr id="142" name="Google Shape;142;p18"/>
          <p:cNvSpPr txBox="1"/>
          <p:nvPr>
            <p:custDataLst>
              <p:tags r:id="rId9"/>
            </p:custDataLst>
          </p:nvPr>
        </p:nvSpPr>
        <p:spPr>
          <a:xfrm>
            <a:off x="1953792" y="1827207"/>
            <a:ext cx="6535361" cy="1099830"/>
          </a:xfrm>
          <a:prstGeom prst="rect">
            <a:avLst/>
          </a:prstGeom>
          <a:noFill/>
          <a:ln>
            <a:noFill/>
          </a:ln>
        </p:spPr>
        <p:txBody>
          <a:bodyPr spcFirstLastPara="1" wrap="square" lIns="91425" tIns="45700" rIns="91425" bIns="45700" anchor="t" anchorCtr="0">
            <a:noAutofit/>
          </a:bodyPr>
          <a:lstStyle/>
          <a:p>
            <a:pPr lvl="0">
              <a:buClr>
                <a:schemeClr val="dk1"/>
              </a:buClr>
              <a:buSzPts val="1600"/>
            </a:pPr>
            <a:r>
              <a:rPr lang="fr-CA" sz="1600" dirty="0" smtClean="0">
                <a:solidFill>
                  <a:schemeClr val="dk1"/>
                </a:solidFill>
              </a:rPr>
              <a:t>Comment mobiliser les personnes-ressources </a:t>
            </a:r>
            <a:r>
              <a:rPr lang="fr-CA" sz="1600" dirty="0" smtClean="0"/>
              <a:t>avant la formation du conseil d’élèves</a:t>
            </a:r>
            <a:r>
              <a:rPr lang="fr-CA" sz="1600" dirty="0" smtClean="0">
                <a:solidFill>
                  <a:schemeClr val="dk1"/>
                </a:solidFill>
              </a:rPr>
              <a:t>?</a:t>
            </a:r>
          </a:p>
          <a:p>
            <a:pPr lvl="0">
              <a:lnSpc>
                <a:spcPct val="150000"/>
              </a:lnSpc>
              <a:spcBef>
                <a:spcPts val="600"/>
              </a:spcBef>
              <a:buClr>
                <a:schemeClr val="dk1"/>
              </a:buClr>
              <a:buSzPts val="1600"/>
            </a:pPr>
            <a:r>
              <a:rPr lang="fr-CA" sz="1600" dirty="0" smtClean="0">
                <a:solidFill>
                  <a:schemeClr val="dk1"/>
                </a:solidFill>
              </a:rPr>
              <a:t>Vous pouvez les inviter à participer à définir :</a:t>
            </a:r>
            <a:endParaRPr lang="fr-CA" sz="1600" dirty="0">
              <a:solidFill>
                <a:schemeClr val="dk1"/>
              </a:solidFill>
            </a:endParaRPr>
          </a:p>
          <a:p>
            <a:pPr lvl="0">
              <a:lnSpc>
                <a:spcPct val="150000"/>
              </a:lnSpc>
              <a:buClr>
                <a:schemeClr val="dk1"/>
              </a:buClr>
              <a:buSzPts val="1600"/>
            </a:pPr>
            <a:endParaRPr lang="fr-CA" sz="1600" dirty="0" smtClean="0">
              <a:solidFill>
                <a:schemeClr val="dk1"/>
              </a:solidFill>
            </a:endParaRPr>
          </a:p>
          <a:p>
            <a:pPr lvl="0">
              <a:lnSpc>
                <a:spcPct val="150000"/>
              </a:lnSpc>
              <a:buClr>
                <a:schemeClr val="dk1"/>
              </a:buClr>
              <a:buSzPts val="1600"/>
            </a:pPr>
            <a:endParaRPr lang="fr-CA" sz="1600" dirty="0">
              <a:solidFill>
                <a:schemeClr val="dk1"/>
              </a:solidFill>
            </a:endParaRPr>
          </a:p>
        </p:txBody>
      </p:sp>
      <p:sp>
        <p:nvSpPr>
          <p:cNvPr id="17" name="Google Shape;119;p16"/>
          <p:cNvSpPr txBox="1"/>
          <p:nvPr>
            <p:custDataLst>
              <p:tags r:id="rId10"/>
            </p:custDataLst>
          </p:nvPr>
        </p:nvSpPr>
        <p:spPr>
          <a:xfrm>
            <a:off x="1941429" y="1134315"/>
            <a:ext cx="4857723" cy="40037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smtClean="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rPr>
              <a:t>La collaboration avec les personnes-ressources</a:t>
            </a:r>
            <a:endParaRPr sz="1600" b="1" i="0" u="none" strike="noStrike" cap="none" dirty="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1" name="ZoneTexte 30"/>
          <p:cNvSpPr txBox="1"/>
          <p:nvPr>
            <p:custDataLst>
              <p:tags r:id="rId11"/>
            </p:custDataLst>
          </p:nvPr>
        </p:nvSpPr>
        <p:spPr>
          <a:xfrm>
            <a:off x="80413" y="3644911"/>
            <a:ext cx="1282779" cy="1754326"/>
          </a:xfrm>
          <a:prstGeom prst="rect">
            <a:avLst/>
          </a:prstGeom>
          <a:noFill/>
        </p:spPr>
        <p:txBody>
          <a:bodyPr wrap="square" rtlCol="0">
            <a:spAutoFit/>
          </a:bodyPr>
          <a:lstStyle/>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poste 3414</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p:txBody>
      </p:sp>
      <p:grpSp>
        <p:nvGrpSpPr>
          <p:cNvPr id="25" name="Groupe 24"/>
          <p:cNvGrpSpPr/>
          <p:nvPr>
            <p:custDataLst>
              <p:tags r:id="rId12"/>
            </p:custDataLst>
          </p:nvPr>
        </p:nvGrpSpPr>
        <p:grpSpPr>
          <a:xfrm>
            <a:off x="308868" y="5622521"/>
            <a:ext cx="825867" cy="553614"/>
            <a:chOff x="311331" y="4632987"/>
            <a:chExt cx="825867" cy="553614"/>
          </a:xfrm>
        </p:grpSpPr>
        <p:grpSp>
          <p:nvGrpSpPr>
            <p:cNvPr id="26" name="Groupe 25"/>
            <p:cNvGrpSpPr/>
            <p:nvPr/>
          </p:nvGrpSpPr>
          <p:grpSpPr>
            <a:xfrm>
              <a:off x="494072" y="4900644"/>
              <a:ext cx="486696" cy="285957"/>
              <a:chOff x="337757" y="5145206"/>
              <a:chExt cx="603937" cy="354842"/>
            </a:xfrm>
            <a:solidFill>
              <a:schemeClr val="bg1"/>
            </a:solidFill>
          </p:grpSpPr>
          <p:sp>
            <p:nvSpPr>
              <p:cNvPr id="28" name="Rectangle 27"/>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29" name="Triangle isocèle 28"/>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7" name="ZoneTexte 26"/>
            <p:cNvSpPr txBox="1"/>
            <p:nvPr/>
          </p:nvSpPr>
          <p:spPr>
            <a:xfrm>
              <a:off x="311331" y="4632987"/>
              <a:ext cx="825867" cy="230832"/>
            </a:xfrm>
            <a:prstGeom prst="rect">
              <a:avLst/>
            </a:prstGeom>
            <a:noFill/>
          </p:spPr>
          <p:txBody>
            <a:bodyPr wrap="none" rtlCol="0">
              <a:spAutoFit/>
            </a:bodyPr>
            <a:lstStyle/>
            <a:p>
              <a:pPr algn="ctr"/>
              <a:r>
                <a:rPr lang="fr-CA" sz="900" b="1" dirty="0" smtClean="0">
                  <a:latin typeface="Arial" panose="020B0604020202020204" pitchFamily="34" charset="0"/>
                  <a:ea typeface="Arial Unicode MS" panose="020B0604020202020204" pitchFamily="34" charset="-128"/>
                  <a:cs typeface="Arial" panose="020B0604020202020204" pitchFamily="34" charset="0"/>
                  <a:hlinkClick r:id="rId25"/>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30" name="Google Shape;144;p18"/>
          <p:cNvSpPr txBox="1"/>
          <p:nvPr>
            <p:custDataLst>
              <p:tags r:id="rId13"/>
            </p:custDataLst>
          </p:nvPr>
        </p:nvSpPr>
        <p:spPr>
          <a:xfrm>
            <a:off x="1925988" y="3818685"/>
            <a:ext cx="6535784" cy="296790"/>
          </a:xfrm>
          <a:prstGeom prst="rect">
            <a:avLst/>
          </a:prstGeom>
          <a:noFill/>
          <a:ln>
            <a:noFill/>
          </a:ln>
        </p:spPr>
        <p:txBody>
          <a:bodyPr spcFirstLastPara="1" wrap="square" lIns="91425" tIns="45700" rIns="91425" bIns="45700" anchor="t" anchorCtr="0">
            <a:noAutofit/>
          </a:bodyPr>
          <a:lstStyle/>
          <a:p>
            <a:pPr marL="457200" marR="0" lvl="0" indent="-252000" algn="l" rtl="0">
              <a:spcBef>
                <a:spcPts val="0"/>
              </a:spcBef>
              <a:spcAft>
                <a:spcPts val="0"/>
              </a:spcAft>
              <a:buClr>
                <a:schemeClr val="dk1"/>
              </a:buClr>
              <a:buSzPts val="1600"/>
              <a:buFont typeface="Arial"/>
              <a:buChar char="•"/>
            </a:pPr>
            <a:r>
              <a:rPr lang="fr-CA" sz="1600" dirty="0" smtClean="0">
                <a:solidFill>
                  <a:schemeClr val="dk1"/>
                </a:solidFill>
              </a:rPr>
              <a:t>la logistique de la mise en place du conseil d’élèves</a:t>
            </a:r>
            <a:r>
              <a:rPr lang="fr-CA" sz="1600" dirty="0">
                <a:solidFill>
                  <a:schemeClr val="dk1"/>
                </a:solidFill>
              </a:rPr>
              <a:t>.</a:t>
            </a:r>
            <a:endParaRPr sz="1600" b="0" i="0" u="none" strike="noStrike" cap="none" dirty="0">
              <a:solidFill>
                <a:schemeClr val="dk1"/>
              </a:solidFill>
              <a:latin typeface="Arial"/>
              <a:ea typeface="Arial"/>
              <a:cs typeface="Arial"/>
              <a:sym typeface="Arial"/>
            </a:endParaRPr>
          </a:p>
        </p:txBody>
      </p:sp>
      <p:sp>
        <p:nvSpPr>
          <p:cNvPr id="33" name="Google Shape;144;p18"/>
          <p:cNvSpPr txBox="1"/>
          <p:nvPr>
            <p:custDataLst>
              <p:tags r:id="rId14"/>
            </p:custDataLst>
          </p:nvPr>
        </p:nvSpPr>
        <p:spPr>
          <a:xfrm>
            <a:off x="1925988" y="3355163"/>
            <a:ext cx="6535784" cy="327915"/>
          </a:xfrm>
          <a:prstGeom prst="rect">
            <a:avLst/>
          </a:prstGeom>
          <a:noFill/>
          <a:ln>
            <a:noFill/>
          </a:ln>
        </p:spPr>
        <p:txBody>
          <a:bodyPr spcFirstLastPara="1" wrap="square" lIns="91425" tIns="45700" rIns="91425" bIns="45700" anchor="t" anchorCtr="0">
            <a:noAutofit/>
          </a:bodyPr>
          <a:lstStyle/>
          <a:p>
            <a:pPr marL="457200" indent="-252000">
              <a:buClr>
                <a:schemeClr val="dk1"/>
              </a:buClr>
              <a:buSzPts val="1600"/>
              <a:buFont typeface="Arial"/>
              <a:buChar char="•"/>
            </a:pPr>
            <a:r>
              <a:rPr lang="fr-FR" sz="1600" dirty="0" smtClean="0"/>
              <a:t>les rôles et les responsabilités qui lui seront accordés</a:t>
            </a:r>
            <a:r>
              <a:rPr lang="fr-FR" sz="1600" dirty="0" smtClean="0">
                <a:solidFill>
                  <a:schemeClr val="dk1"/>
                </a:solidFill>
              </a:rPr>
              <a:t>;</a:t>
            </a:r>
            <a:endParaRPr lang="fr-FR" sz="1600" dirty="0">
              <a:solidFill>
                <a:schemeClr val="dk1"/>
              </a:solidFill>
            </a:endParaRPr>
          </a:p>
        </p:txBody>
      </p:sp>
      <p:sp>
        <p:nvSpPr>
          <p:cNvPr id="34" name="Google Shape;144;p18"/>
          <p:cNvSpPr txBox="1"/>
          <p:nvPr>
            <p:custDataLst>
              <p:tags r:id="rId15"/>
            </p:custDataLst>
          </p:nvPr>
        </p:nvSpPr>
        <p:spPr>
          <a:xfrm>
            <a:off x="1925988" y="2868109"/>
            <a:ext cx="6535784" cy="351448"/>
          </a:xfrm>
          <a:prstGeom prst="rect">
            <a:avLst/>
          </a:prstGeom>
          <a:noFill/>
          <a:ln>
            <a:noFill/>
          </a:ln>
        </p:spPr>
        <p:txBody>
          <a:bodyPr spcFirstLastPara="1" wrap="square" lIns="91425" tIns="45700" rIns="91425" bIns="45700" anchor="t" anchorCtr="0">
            <a:noAutofit/>
          </a:bodyPr>
          <a:lstStyle/>
          <a:p>
            <a:pPr marL="457200" lvl="0" indent="-252000">
              <a:buClr>
                <a:schemeClr val="dk1"/>
              </a:buClr>
              <a:buSzPts val="1600"/>
              <a:buFont typeface="Arial"/>
              <a:buChar char="•"/>
            </a:pPr>
            <a:r>
              <a:rPr lang="fr-CA" sz="1600" dirty="0" smtClean="0"/>
              <a:t>une </a:t>
            </a:r>
            <a:r>
              <a:rPr lang="fr-CA" sz="1600" dirty="0"/>
              <a:t>vision commune de ce qu’est un conseil </a:t>
            </a:r>
            <a:r>
              <a:rPr lang="fr-CA" sz="1600" dirty="0" smtClean="0"/>
              <a:t>d’élèves; </a:t>
            </a:r>
            <a:endParaRP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92470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176542" y="196838"/>
            <a:ext cx="1457608" cy="559651"/>
          </a:xfrm>
          <a:prstGeom prst="rect">
            <a:avLst/>
          </a:prstGeom>
        </p:spPr>
      </p:pic>
      <p:grpSp>
        <p:nvGrpSpPr>
          <p:cNvPr id="21" name="Groupe 20"/>
          <p:cNvGrpSpPr/>
          <p:nvPr>
            <p:custDataLst>
              <p:tags r:id="rId2"/>
            </p:custDataLst>
          </p:nvPr>
        </p:nvGrpSpPr>
        <p:grpSpPr>
          <a:xfrm>
            <a:off x="86832" y="808959"/>
            <a:ext cx="8966123" cy="5953348"/>
            <a:chOff x="86832" y="808959"/>
            <a:chExt cx="8966123" cy="5953348"/>
          </a:xfrm>
        </p:grpSpPr>
        <p:sp>
          <p:nvSpPr>
            <p:cNvPr id="5" name="Rectangle 4"/>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0" name="Groupe 19"/>
          <p:cNvGrpSpPr/>
          <p:nvPr>
            <p:custDataLst>
              <p:tags r:id="rId3"/>
            </p:custDataLst>
          </p:nvPr>
        </p:nvGrpSpPr>
        <p:grpSpPr>
          <a:xfrm>
            <a:off x="80413" y="77923"/>
            <a:ext cx="8983174" cy="758076"/>
            <a:chOff x="80413" y="77923"/>
            <a:chExt cx="8983174" cy="758076"/>
          </a:xfrm>
        </p:grpSpPr>
        <p:sp>
          <p:nvSpPr>
            <p:cNvPr id="8" name="Rectangle 7"/>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0" name="Rectangle 9"/>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Google Shape;118;p16"/>
            <p:cNvSpPr txBox="1"/>
            <p:nvPr/>
          </p:nvSpPr>
          <p:spPr>
            <a:xfrm>
              <a:off x="6341758" y="289539"/>
              <a:ext cx="2147395"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2.3</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sp>
        <p:nvSpPr>
          <p:cNvPr id="142" name="Google Shape;142;p18"/>
          <p:cNvSpPr txBox="1"/>
          <p:nvPr>
            <p:custDataLst>
              <p:tags r:id="rId4"/>
            </p:custDataLst>
          </p:nvPr>
        </p:nvSpPr>
        <p:spPr>
          <a:xfrm>
            <a:off x="1953792" y="1827207"/>
            <a:ext cx="6535361" cy="1063561"/>
          </a:xfrm>
          <a:prstGeom prst="rect">
            <a:avLst/>
          </a:prstGeom>
          <a:noFill/>
          <a:ln>
            <a:noFill/>
          </a:ln>
        </p:spPr>
        <p:txBody>
          <a:bodyPr spcFirstLastPara="1" wrap="square" lIns="91425" tIns="45700" rIns="91425" bIns="45700" anchor="t" anchorCtr="0">
            <a:noAutofit/>
          </a:bodyPr>
          <a:lstStyle/>
          <a:p>
            <a:pPr lvl="0">
              <a:buClr>
                <a:schemeClr val="dk1"/>
              </a:buClr>
              <a:buSzPts val="1600"/>
            </a:pPr>
            <a:r>
              <a:rPr lang="fr-CA" sz="1600" dirty="0" smtClean="0"/>
              <a:t>Pour impliquer les personnes-ressources de votre milieu, l’équipe de Vox populi vous propose un outil contenant des pistes de réflexion pour ouvrir la discussion</a:t>
            </a:r>
            <a:r>
              <a:rPr lang="fr-CA" sz="1600" dirty="0" smtClean="0">
                <a:solidFill>
                  <a:schemeClr val="dk1"/>
                </a:solidFill>
              </a:rPr>
              <a:t>.</a:t>
            </a:r>
            <a:endParaRPr lang="fr-CA" sz="1600" dirty="0">
              <a:solidFill>
                <a:schemeClr val="dk1"/>
              </a:solidFill>
            </a:endParaRPr>
          </a:p>
          <a:p>
            <a:pPr lvl="0">
              <a:buClr>
                <a:schemeClr val="dk1"/>
              </a:buClr>
              <a:buSzPts val="1600"/>
            </a:pPr>
            <a:endParaRPr lang="fr-CA" sz="1600" dirty="0" smtClean="0">
              <a:solidFill>
                <a:schemeClr val="dk1"/>
              </a:solidFill>
            </a:endParaRPr>
          </a:p>
          <a:p>
            <a:pPr lvl="0">
              <a:buClr>
                <a:schemeClr val="dk1"/>
              </a:buClr>
              <a:buSzPts val="1600"/>
            </a:pPr>
            <a:r>
              <a:rPr lang="fr-CA" sz="1600" dirty="0" smtClean="0">
                <a:solidFill>
                  <a:schemeClr val="dk1"/>
                </a:solidFill>
              </a:rPr>
              <a:t>Cet outil vous permettra :</a:t>
            </a:r>
          </a:p>
          <a:p>
            <a:pPr lvl="0">
              <a:lnSpc>
                <a:spcPct val="150000"/>
              </a:lnSpc>
              <a:buClr>
                <a:schemeClr val="dk1"/>
              </a:buClr>
              <a:buSzPts val="1600"/>
            </a:pPr>
            <a:endParaRPr lang="fr-CA" sz="1600" dirty="0">
              <a:solidFill>
                <a:schemeClr val="dk1"/>
              </a:solidFill>
            </a:endParaRPr>
          </a:p>
        </p:txBody>
      </p:sp>
      <p:sp>
        <p:nvSpPr>
          <p:cNvPr id="17" name="Google Shape;119;p16"/>
          <p:cNvSpPr txBox="1"/>
          <p:nvPr>
            <p:custDataLst>
              <p:tags r:id="rId5"/>
            </p:custDataLst>
          </p:nvPr>
        </p:nvSpPr>
        <p:spPr>
          <a:xfrm>
            <a:off x="1941429" y="1134315"/>
            <a:ext cx="4857723" cy="40037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smtClean="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rPr>
              <a:t>La collaboration avec les personnes-ressources</a:t>
            </a:r>
            <a:endParaRPr sz="1600" b="1" i="0" u="none" strike="noStrike" cap="none" dirty="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1" name="ZoneTexte 30"/>
          <p:cNvSpPr txBox="1"/>
          <p:nvPr>
            <p:custDataLst>
              <p:tags r:id="rId6"/>
            </p:custDataLst>
          </p:nvPr>
        </p:nvSpPr>
        <p:spPr>
          <a:xfrm>
            <a:off x="80413" y="3644911"/>
            <a:ext cx="1282779" cy="1754326"/>
          </a:xfrm>
          <a:prstGeom prst="rect">
            <a:avLst/>
          </a:prstGeom>
          <a:noFill/>
        </p:spPr>
        <p:txBody>
          <a:bodyPr wrap="square" rtlCol="0">
            <a:spAutoFit/>
          </a:bodyPr>
          <a:lstStyle/>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poste 3414</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p:txBody>
      </p:sp>
      <p:grpSp>
        <p:nvGrpSpPr>
          <p:cNvPr id="25" name="Groupe 24"/>
          <p:cNvGrpSpPr/>
          <p:nvPr>
            <p:custDataLst>
              <p:tags r:id="rId7"/>
            </p:custDataLst>
          </p:nvPr>
        </p:nvGrpSpPr>
        <p:grpSpPr>
          <a:xfrm>
            <a:off x="308868" y="5622521"/>
            <a:ext cx="825867" cy="553614"/>
            <a:chOff x="311331" y="4632987"/>
            <a:chExt cx="825867" cy="553614"/>
          </a:xfrm>
        </p:grpSpPr>
        <p:grpSp>
          <p:nvGrpSpPr>
            <p:cNvPr id="26" name="Groupe 25"/>
            <p:cNvGrpSpPr/>
            <p:nvPr/>
          </p:nvGrpSpPr>
          <p:grpSpPr>
            <a:xfrm>
              <a:off x="494072" y="4900644"/>
              <a:ext cx="486696" cy="285957"/>
              <a:chOff x="337757" y="5145206"/>
              <a:chExt cx="603937" cy="354842"/>
            </a:xfrm>
            <a:solidFill>
              <a:schemeClr val="bg1"/>
            </a:solidFill>
          </p:grpSpPr>
          <p:sp>
            <p:nvSpPr>
              <p:cNvPr id="28" name="Rectangle 27"/>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29" name="Triangle isocèle 28"/>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7" name="ZoneTexte 26"/>
            <p:cNvSpPr txBox="1"/>
            <p:nvPr/>
          </p:nvSpPr>
          <p:spPr>
            <a:xfrm>
              <a:off x="311331" y="4632987"/>
              <a:ext cx="825867" cy="230832"/>
            </a:xfrm>
            <a:prstGeom prst="rect">
              <a:avLst/>
            </a:prstGeom>
            <a:noFill/>
          </p:spPr>
          <p:txBody>
            <a:bodyPr wrap="none" rtlCol="0">
              <a:spAutoFit/>
            </a:bodyPr>
            <a:lstStyle/>
            <a:p>
              <a:pPr algn="ctr"/>
              <a:r>
                <a:rPr lang="fr-CA" sz="900" b="1" dirty="0" smtClean="0">
                  <a:latin typeface="Arial" panose="020B0604020202020204" pitchFamily="34" charset="0"/>
                  <a:ea typeface="Arial Unicode MS" panose="020B0604020202020204" pitchFamily="34" charset="-128"/>
                  <a:cs typeface="Arial" panose="020B0604020202020204" pitchFamily="34" charset="0"/>
                  <a:hlinkClick r:id="rId15"/>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30" name="Google Shape;144;p18"/>
          <p:cNvSpPr txBox="1"/>
          <p:nvPr>
            <p:custDataLst>
              <p:tags r:id="rId8"/>
            </p:custDataLst>
          </p:nvPr>
        </p:nvSpPr>
        <p:spPr>
          <a:xfrm>
            <a:off x="1932525" y="4362274"/>
            <a:ext cx="6535784" cy="544704"/>
          </a:xfrm>
          <a:prstGeom prst="rect">
            <a:avLst/>
          </a:prstGeom>
          <a:noFill/>
          <a:ln>
            <a:noFill/>
          </a:ln>
        </p:spPr>
        <p:txBody>
          <a:bodyPr spcFirstLastPara="1" wrap="square" lIns="91425" tIns="45700" rIns="91425" bIns="45700" anchor="t" anchorCtr="0">
            <a:noAutofit/>
          </a:bodyPr>
          <a:lstStyle/>
          <a:p>
            <a:pPr marL="457200" marR="0" lvl="0" indent="-252000" algn="l" rtl="0">
              <a:spcBef>
                <a:spcPts val="0"/>
              </a:spcBef>
              <a:spcAft>
                <a:spcPts val="0"/>
              </a:spcAft>
              <a:buClr>
                <a:schemeClr val="dk1"/>
              </a:buClr>
              <a:buSzPts val="1600"/>
              <a:buFont typeface="Arial"/>
              <a:buChar char="•"/>
            </a:pPr>
            <a:r>
              <a:rPr lang="fr-CA" sz="1600" dirty="0" smtClean="0">
                <a:solidFill>
                  <a:schemeClr val="dk1"/>
                </a:solidFill>
              </a:rPr>
              <a:t>de constater l’ouverture de l’équipe-école et sa volonté </a:t>
            </a:r>
            <a:r>
              <a:rPr lang="fr-CA" sz="1600" dirty="0">
                <a:solidFill>
                  <a:schemeClr val="dk1"/>
                </a:solidFill>
              </a:rPr>
              <a:t>à</a:t>
            </a:r>
            <a:r>
              <a:rPr lang="fr-CA" sz="1600" dirty="0" smtClean="0">
                <a:solidFill>
                  <a:schemeClr val="dk1"/>
                </a:solidFill>
              </a:rPr>
              <a:t> contribuer à faire vivre la démocratie dans votre établissement.</a:t>
            </a:r>
            <a:endParaRPr sz="1600" b="0" i="0" u="none" strike="noStrike" cap="none" dirty="0">
              <a:solidFill>
                <a:schemeClr val="dk1"/>
              </a:solidFill>
              <a:latin typeface="Arial"/>
              <a:ea typeface="Arial"/>
              <a:cs typeface="Arial"/>
              <a:sym typeface="Arial"/>
            </a:endParaRPr>
          </a:p>
        </p:txBody>
      </p:sp>
      <p:sp>
        <p:nvSpPr>
          <p:cNvPr id="33" name="Google Shape;144;p18"/>
          <p:cNvSpPr txBox="1"/>
          <p:nvPr>
            <p:custDataLst>
              <p:tags r:id="rId9"/>
            </p:custDataLst>
          </p:nvPr>
        </p:nvSpPr>
        <p:spPr>
          <a:xfrm>
            <a:off x="1932525" y="3786182"/>
            <a:ext cx="6535784" cy="526143"/>
          </a:xfrm>
          <a:prstGeom prst="rect">
            <a:avLst/>
          </a:prstGeom>
          <a:noFill/>
          <a:ln>
            <a:noFill/>
          </a:ln>
        </p:spPr>
        <p:txBody>
          <a:bodyPr spcFirstLastPara="1" wrap="square" lIns="91425" tIns="45700" rIns="91425" bIns="45700" anchor="t" anchorCtr="0">
            <a:noAutofit/>
          </a:bodyPr>
          <a:lstStyle/>
          <a:p>
            <a:pPr marL="457200" indent="-252000">
              <a:buClr>
                <a:schemeClr val="dk1"/>
              </a:buClr>
              <a:buSzPts val="1600"/>
              <a:buFont typeface="Arial"/>
              <a:buChar char="•"/>
            </a:pPr>
            <a:r>
              <a:rPr lang="fr-CA" sz="1600" dirty="0" smtClean="0"/>
              <a:t>de cibler </a:t>
            </a:r>
            <a:r>
              <a:rPr lang="fr-CA" sz="1600" dirty="0"/>
              <a:t>vos </a:t>
            </a:r>
            <a:r>
              <a:rPr lang="fr-CA" sz="1600" dirty="0" smtClean="0"/>
              <a:t>alliés, </a:t>
            </a:r>
            <a:r>
              <a:rPr lang="fr-CA" sz="1600" dirty="0"/>
              <a:t>c’est-à-dire les personnes qui voient le conseil d’élèves </a:t>
            </a:r>
            <a:r>
              <a:rPr lang="fr-CA" sz="1600" dirty="0" smtClean="0"/>
              <a:t>positivement;</a:t>
            </a:r>
            <a:endParaRPr lang="fr-FR" sz="1600" dirty="0">
              <a:solidFill>
                <a:schemeClr val="dk1"/>
              </a:solidFill>
            </a:endParaRPr>
          </a:p>
        </p:txBody>
      </p:sp>
      <p:sp>
        <p:nvSpPr>
          <p:cNvPr id="34" name="Google Shape;144;p18"/>
          <p:cNvSpPr txBox="1"/>
          <p:nvPr>
            <p:custDataLst>
              <p:tags r:id="rId10"/>
            </p:custDataLst>
          </p:nvPr>
        </p:nvSpPr>
        <p:spPr>
          <a:xfrm>
            <a:off x="1932525" y="3179681"/>
            <a:ext cx="6535784" cy="538935"/>
          </a:xfrm>
          <a:prstGeom prst="rect">
            <a:avLst/>
          </a:prstGeom>
          <a:noFill/>
          <a:ln>
            <a:noFill/>
          </a:ln>
        </p:spPr>
        <p:txBody>
          <a:bodyPr spcFirstLastPara="1" wrap="square" lIns="91425" tIns="45700" rIns="91425" bIns="45700" anchor="t" anchorCtr="0">
            <a:noAutofit/>
          </a:bodyPr>
          <a:lstStyle/>
          <a:p>
            <a:pPr marL="457200" lvl="0" indent="-252000">
              <a:buClr>
                <a:schemeClr val="dk1"/>
              </a:buClr>
              <a:buSzPts val="1600"/>
              <a:buFont typeface="Arial"/>
              <a:buChar char="•"/>
            </a:pPr>
            <a:r>
              <a:rPr lang="fr-CA" sz="1600" dirty="0"/>
              <a:t>d</a:t>
            </a:r>
            <a:r>
              <a:rPr lang="fr-CA" sz="1600" dirty="0" smtClean="0"/>
              <a:t>e mobiliser l’équipe-école avant la formation du conseil d’élèves; </a:t>
            </a:r>
            <a:endParaRP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01081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pSp>
        <p:nvGrpSpPr>
          <p:cNvPr id="20" name="Groupe 19"/>
          <p:cNvGrpSpPr/>
          <p:nvPr>
            <p:custDataLst>
              <p:tags r:id="rId1"/>
            </p:custDataLst>
          </p:nvPr>
        </p:nvGrpSpPr>
        <p:grpSpPr>
          <a:xfrm>
            <a:off x="86832" y="808959"/>
            <a:ext cx="8966123" cy="5953348"/>
            <a:chOff x="86832" y="808959"/>
            <a:chExt cx="8966123" cy="5953348"/>
          </a:xfrm>
        </p:grpSpPr>
        <p:sp>
          <p:nvSpPr>
            <p:cNvPr id="21" name="Rectangle 20"/>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Rectangle 23"/>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5" name="Groupe 24"/>
          <p:cNvGrpSpPr/>
          <p:nvPr>
            <p:custDataLst>
              <p:tags r:id="rId2"/>
            </p:custDataLst>
          </p:nvPr>
        </p:nvGrpSpPr>
        <p:grpSpPr>
          <a:xfrm>
            <a:off x="80413" y="77923"/>
            <a:ext cx="8983174" cy="758076"/>
            <a:chOff x="80413" y="77923"/>
            <a:chExt cx="8983174" cy="758076"/>
          </a:xfrm>
        </p:grpSpPr>
        <p:sp>
          <p:nvSpPr>
            <p:cNvPr id="26" name="Rectangle 25"/>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7" name="Image 2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28" name="Rectangle 27"/>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9" name="Google Shape;118;p16"/>
            <p:cNvSpPr txBox="1"/>
            <p:nvPr/>
          </p:nvSpPr>
          <p:spPr>
            <a:xfrm>
              <a:off x="6341758" y="289539"/>
              <a:ext cx="2147395"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smtClean="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2.3</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sp>
        <p:nvSpPr>
          <p:cNvPr id="48" name="ZoneTexte 47"/>
          <p:cNvSpPr txBox="1"/>
          <p:nvPr>
            <p:custDataLst>
              <p:tags r:id="rId3"/>
            </p:custDataLst>
          </p:nvPr>
        </p:nvSpPr>
        <p:spPr>
          <a:xfrm>
            <a:off x="80413" y="3644911"/>
            <a:ext cx="1282779" cy="1754326"/>
          </a:xfrm>
          <a:prstGeom prst="rect">
            <a:avLst/>
          </a:prstGeom>
          <a:noFill/>
        </p:spPr>
        <p:txBody>
          <a:bodyPr wrap="square" rtlCol="0">
            <a:spAutoFit/>
          </a:bodyPr>
          <a:lstStyle/>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poste 3414</a:t>
            </a:r>
            <a:b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smtClean="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39" name="Google Shape;119;p16"/>
          <p:cNvSpPr txBox="1"/>
          <p:nvPr>
            <p:custDataLst>
              <p:tags r:id="rId4"/>
            </p:custDataLst>
          </p:nvPr>
        </p:nvSpPr>
        <p:spPr>
          <a:xfrm>
            <a:off x="1941429" y="1134315"/>
            <a:ext cx="4857723" cy="40037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smtClean="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rPr>
              <a:t>La collaboration avec les personnes-ressources</a:t>
            </a:r>
            <a:endParaRPr sz="1600" b="1" i="0" u="none" strike="noStrike" cap="none" dirty="0">
              <a:solidFill>
                <a:srgbClr val="8CC63F"/>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nvGrpSpPr>
          <p:cNvPr id="42" name="Groupe 41"/>
          <p:cNvGrpSpPr/>
          <p:nvPr>
            <p:custDataLst>
              <p:tags r:id="rId5"/>
            </p:custDataLst>
          </p:nvPr>
        </p:nvGrpSpPr>
        <p:grpSpPr>
          <a:xfrm>
            <a:off x="308868" y="5622521"/>
            <a:ext cx="825867" cy="553614"/>
            <a:chOff x="311331" y="4632987"/>
            <a:chExt cx="825867" cy="553614"/>
          </a:xfrm>
        </p:grpSpPr>
        <p:grpSp>
          <p:nvGrpSpPr>
            <p:cNvPr id="43" name="Groupe 42"/>
            <p:cNvGrpSpPr/>
            <p:nvPr/>
          </p:nvGrpSpPr>
          <p:grpSpPr>
            <a:xfrm>
              <a:off x="494072" y="4900644"/>
              <a:ext cx="486696" cy="285957"/>
              <a:chOff x="337757" y="5145206"/>
              <a:chExt cx="603937" cy="354842"/>
            </a:xfrm>
            <a:solidFill>
              <a:schemeClr val="bg1"/>
            </a:solidFill>
          </p:grpSpPr>
          <p:sp>
            <p:nvSpPr>
              <p:cNvPr id="45" name="Rectangle 44"/>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46" name="Triangle isocèle 45"/>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44" name="ZoneTexte 43"/>
            <p:cNvSpPr txBox="1"/>
            <p:nvPr/>
          </p:nvSpPr>
          <p:spPr>
            <a:xfrm>
              <a:off x="311331" y="4632987"/>
              <a:ext cx="825867" cy="230832"/>
            </a:xfrm>
            <a:prstGeom prst="rect">
              <a:avLst/>
            </a:prstGeom>
            <a:noFill/>
          </p:spPr>
          <p:txBody>
            <a:bodyPr wrap="none" rtlCol="0">
              <a:spAutoFit/>
            </a:bodyPr>
            <a:lstStyle/>
            <a:p>
              <a:pPr algn="ctr"/>
              <a:r>
                <a:rPr lang="fr-CA" sz="900" b="1" dirty="0" smtClean="0">
                  <a:latin typeface="Arial" panose="020B0604020202020204" pitchFamily="34" charset="0"/>
                  <a:ea typeface="Arial Unicode MS" panose="020B0604020202020204" pitchFamily="34" charset="-128"/>
                  <a:cs typeface="Arial" panose="020B0604020202020204" pitchFamily="34" charset="0"/>
                  <a:hlinkClick r:id="rId22"/>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47" name="Google Shape;191;p21"/>
          <p:cNvSpPr txBox="1"/>
          <p:nvPr>
            <p:custDataLst>
              <p:tags r:id="rId6"/>
            </p:custDataLst>
          </p:nvPr>
        </p:nvSpPr>
        <p:spPr>
          <a:xfrm>
            <a:off x="1524757" y="1635522"/>
            <a:ext cx="1724290" cy="1007334"/>
          </a:xfrm>
          <a:prstGeom prst="rect">
            <a:avLst/>
          </a:prstGeom>
          <a:noFill/>
          <a:ln>
            <a:noFill/>
          </a:ln>
        </p:spPr>
        <p:txBody>
          <a:bodyPr spcFirstLastPara="1" wrap="square" lIns="91425" tIns="45700" rIns="91425" bIns="45700" anchor="ctr" anchorCtr="0">
            <a:noAutofit/>
          </a:bodyPr>
          <a:lstStyle/>
          <a:p>
            <a:pPr marL="0" marR="0" lvl="0" indent="0" rtl="0">
              <a:lnSpc>
                <a:spcPct val="120000"/>
              </a:lnSpc>
              <a:spcBef>
                <a:spcPts val="0"/>
              </a:spcBef>
              <a:spcAft>
                <a:spcPts val="0"/>
              </a:spcAft>
              <a:buClr>
                <a:schemeClr val="dk1"/>
              </a:buClr>
              <a:buSzPts val="1120"/>
              <a:buFont typeface="Arial"/>
              <a:buNone/>
            </a:pPr>
            <a:r>
              <a:rPr lang="fr-CA" sz="1000" b="1" dirty="0" smtClean="0">
                <a:solidFill>
                  <a:srgbClr val="8CC63F"/>
                </a:solidFill>
              </a:rPr>
              <a:t>Cliquez, dans l’ordre, sur</a:t>
            </a:r>
            <a:r>
              <a:rPr lang="fr-CA" sz="1000" b="1" i="0" u="none" strike="noStrike" cap="none" dirty="0" smtClean="0">
                <a:solidFill>
                  <a:srgbClr val="8CC63F"/>
                </a:solidFill>
                <a:sym typeface="Arial"/>
              </a:rPr>
              <a:t> chacune des </a:t>
            </a:r>
            <a:r>
              <a:rPr lang="fr-CA" sz="1000" b="1" i="0" u="none" strike="noStrike" cap="none" dirty="0">
                <a:solidFill>
                  <a:srgbClr val="8CC63F"/>
                </a:solidFill>
                <a:sym typeface="Arial"/>
              </a:rPr>
              <a:t>zones </a:t>
            </a:r>
            <a:r>
              <a:rPr lang="fr-CA" sz="1000" b="1" i="0" u="none" strike="noStrike" cap="none" dirty="0" smtClean="0">
                <a:solidFill>
                  <a:srgbClr val="8CC63F"/>
                </a:solidFill>
                <a:sym typeface="Arial"/>
              </a:rPr>
              <a:t>numérotées </a:t>
            </a:r>
            <a:r>
              <a:rPr lang="fr-CA" sz="1000" b="1" i="0" u="none" strike="noStrike" cap="none" dirty="0">
                <a:solidFill>
                  <a:srgbClr val="8CC63F"/>
                </a:solidFill>
                <a:sym typeface="Arial"/>
              </a:rPr>
              <a:t>pour en apprendre davantage sur l’utilisation de cet outil.</a:t>
            </a:r>
            <a:endParaRPr sz="1000" b="1" i="0" u="none" strike="noStrike" cap="none" dirty="0">
              <a:solidFill>
                <a:srgbClr val="8CC63F"/>
              </a:solidFill>
              <a:sym typeface="Arial"/>
            </a:endParaRPr>
          </a:p>
        </p:txBody>
      </p:sp>
      <p:pic>
        <p:nvPicPr>
          <p:cNvPr id="49" name="Image 48"/>
          <p:cNvPicPr>
            <a:picLocks noChangeAspect="1"/>
          </p:cNvPicPr>
          <p:nvPr>
            <p:custDataLst>
              <p:tags r:id="rId7"/>
            </p:custDataLst>
          </p:nvPr>
        </p:nvPicPr>
        <p:blipFill>
          <a:blip r:embed="rId23">
            <a:extLst>
              <a:ext uri="{28A0092B-C50C-407E-A947-70E740481C1C}">
                <a14:useLocalDpi xmlns:a14="http://schemas.microsoft.com/office/drawing/2010/main" val="0"/>
              </a:ext>
            </a:extLst>
          </a:blip>
          <a:stretch>
            <a:fillRect/>
          </a:stretch>
        </p:blipFill>
        <p:spPr>
          <a:xfrm rot="18732699">
            <a:off x="3028823" y="1897454"/>
            <a:ext cx="184732" cy="436639"/>
          </a:xfrm>
          <a:prstGeom prst="rect">
            <a:avLst/>
          </a:prstGeom>
        </p:spPr>
      </p:pic>
      <p:pic>
        <p:nvPicPr>
          <p:cNvPr id="2" name="Image 1"/>
          <p:cNvPicPr>
            <a:picLocks noChangeAspect="1"/>
          </p:cNvPicPr>
          <p:nvPr>
            <p:custDataLst>
              <p:tags r:id="rId8"/>
            </p:custDataLst>
          </p:nvPr>
        </p:nvPicPr>
        <p:blipFill>
          <a:blip r:embed="rId24"/>
          <a:stretch>
            <a:fillRect/>
          </a:stretch>
        </p:blipFill>
        <p:spPr>
          <a:xfrm>
            <a:off x="3334703" y="1564267"/>
            <a:ext cx="5024582" cy="1819520"/>
          </a:xfrm>
          <a:prstGeom prst="rect">
            <a:avLst/>
          </a:prstGeom>
        </p:spPr>
      </p:pic>
      <p:pic>
        <p:nvPicPr>
          <p:cNvPr id="3" name="Image 2"/>
          <p:cNvPicPr>
            <a:picLocks noChangeAspect="1"/>
          </p:cNvPicPr>
          <p:nvPr>
            <p:custDataLst>
              <p:tags r:id="rId9"/>
            </p:custDataLst>
          </p:nvPr>
        </p:nvPicPr>
        <p:blipFill rotWithShape="1">
          <a:blip r:embed="rId25"/>
          <a:srcRect b="4793"/>
          <a:stretch/>
        </p:blipFill>
        <p:spPr>
          <a:xfrm>
            <a:off x="3784638" y="3523353"/>
            <a:ext cx="4285278" cy="771556"/>
          </a:xfrm>
          <a:prstGeom prst="rect">
            <a:avLst/>
          </a:prstGeom>
        </p:spPr>
      </p:pic>
      <p:pic>
        <p:nvPicPr>
          <p:cNvPr id="6" name="Image 5"/>
          <p:cNvPicPr>
            <a:picLocks noChangeAspect="1"/>
          </p:cNvPicPr>
          <p:nvPr>
            <p:custDataLst>
              <p:tags r:id="rId10"/>
            </p:custDataLst>
          </p:nvPr>
        </p:nvPicPr>
        <p:blipFill rotWithShape="1">
          <a:blip r:embed="rId26"/>
          <a:srcRect b="19895"/>
          <a:stretch/>
        </p:blipFill>
        <p:spPr>
          <a:xfrm>
            <a:off x="3784638" y="4466219"/>
            <a:ext cx="4285278" cy="835248"/>
          </a:xfrm>
          <a:prstGeom prst="rect">
            <a:avLst/>
          </a:prstGeom>
        </p:spPr>
      </p:pic>
      <p:pic>
        <p:nvPicPr>
          <p:cNvPr id="7" name="Image 6"/>
          <p:cNvPicPr>
            <a:picLocks noChangeAspect="1"/>
          </p:cNvPicPr>
          <p:nvPr>
            <p:custDataLst>
              <p:tags r:id="rId11"/>
            </p:custDataLst>
          </p:nvPr>
        </p:nvPicPr>
        <p:blipFill rotWithShape="1">
          <a:blip r:embed="rId27"/>
          <a:srcRect b="22550"/>
          <a:stretch/>
        </p:blipFill>
        <p:spPr>
          <a:xfrm>
            <a:off x="3784638" y="5472777"/>
            <a:ext cx="4335948" cy="891078"/>
          </a:xfrm>
          <a:prstGeom prst="rect">
            <a:avLst/>
          </a:prstGeom>
        </p:spPr>
      </p:pic>
      <p:sp>
        <p:nvSpPr>
          <p:cNvPr id="8" name="Rectangle 7"/>
          <p:cNvSpPr/>
          <p:nvPr>
            <p:custDataLst>
              <p:tags r:id="rId12"/>
            </p:custDataLst>
          </p:nvPr>
        </p:nvSpPr>
        <p:spPr>
          <a:xfrm>
            <a:off x="3334703" y="1564267"/>
            <a:ext cx="5024582" cy="51043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Google Shape;184;p21"/>
          <p:cNvSpPr/>
          <p:nvPr>
            <p:custDataLst>
              <p:tags r:id="rId13"/>
            </p:custDataLst>
          </p:nvPr>
        </p:nvSpPr>
        <p:spPr>
          <a:xfrm>
            <a:off x="3457102" y="3541179"/>
            <a:ext cx="257175" cy="257175"/>
          </a:xfrm>
          <a:prstGeom prst="ellipse">
            <a:avLst/>
          </a:prstGeom>
          <a:solidFill>
            <a:srgbClr val="8CC63F"/>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b="0" i="0" u="none" strike="noStrike" cap="none" dirty="0">
                <a:solidFill>
                  <a:schemeClr val="lt1"/>
                </a:solidFill>
                <a:latin typeface="+mn-lt"/>
                <a:ea typeface="Calibri"/>
                <a:cs typeface="Calibri"/>
                <a:sym typeface="Calibri"/>
              </a:rPr>
              <a:t>1</a:t>
            </a:r>
            <a:endParaRPr sz="1600" b="0" i="0" u="none" strike="noStrike" cap="none" dirty="0">
              <a:solidFill>
                <a:schemeClr val="lt1"/>
              </a:solidFill>
              <a:latin typeface="+mn-lt"/>
              <a:ea typeface="Calibri"/>
              <a:cs typeface="Calibri"/>
              <a:sym typeface="Calibri"/>
            </a:endParaRPr>
          </a:p>
        </p:txBody>
      </p:sp>
      <p:sp>
        <p:nvSpPr>
          <p:cNvPr id="37" name="Légende encadrée 2 36"/>
          <p:cNvSpPr/>
          <p:nvPr>
            <p:custDataLst>
              <p:tags r:id="rId14"/>
            </p:custDataLst>
          </p:nvPr>
        </p:nvSpPr>
        <p:spPr>
          <a:xfrm flipH="1">
            <a:off x="1430045" y="2908012"/>
            <a:ext cx="1847095" cy="1441580"/>
          </a:xfrm>
          <a:prstGeom prst="borderCallout2">
            <a:avLst>
              <a:gd name="adj1" fmla="val 25065"/>
              <a:gd name="adj2" fmla="val -1825"/>
              <a:gd name="adj3" fmla="val 25047"/>
              <a:gd name="adj4" fmla="val -9478"/>
              <a:gd name="adj5" fmla="val 38650"/>
              <a:gd name="adj6" fmla="val -14999"/>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Consultez les trois aspects à prendre en considération pour déterminer la place du conseil d’élèves dans l’école.</a:t>
            </a:r>
            <a:endParaRPr lang="fr-FR" dirty="0">
              <a:solidFill>
                <a:schemeClr val="tx1"/>
              </a:solidFill>
            </a:endParaRPr>
          </a:p>
        </p:txBody>
      </p:sp>
      <p:sp>
        <p:nvSpPr>
          <p:cNvPr id="13" name="Google Shape;187;p21"/>
          <p:cNvSpPr/>
          <p:nvPr>
            <p:custDataLst>
              <p:tags r:id="rId15"/>
            </p:custDataLst>
          </p:nvPr>
        </p:nvSpPr>
        <p:spPr>
          <a:xfrm>
            <a:off x="3461821" y="4559487"/>
            <a:ext cx="247736" cy="257175"/>
          </a:xfrm>
          <a:prstGeom prst="ellipse">
            <a:avLst/>
          </a:prstGeom>
          <a:solidFill>
            <a:srgbClr val="8CC63F"/>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b="0" i="0" u="none" strike="noStrike" cap="none" dirty="0">
                <a:solidFill>
                  <a:schemeClr val="lt1"/>
                </a:solidFill>
                <a:latin typeface="+mn-lt"/>
                <a:ea typeface="Calibri"/>
                <a:cs typeface="Calibri"/>
                <a:sym typeface="Calibri"/>
              </a:rPr>
              <a:t>2</a:t>
            </a:r>
            <a:endParaRPr sz="1600" b="0" i="0" u="none" strike="noStrike" cap="none" dirty="0">
              <a:solidFill>
                <a:schemeClr val="lt1"/>
              </a:solidFill>
              <a:latin typeface="+mn-lt"/>
              <a:ea typeface="Calibri"/>
              <a:cs typeface="Calibri"/>
              <a:sym typeface="Calibri"/>
            </a:endParaRPr>
          </a:p>
        </p:txBody>
      </p:sp>
      <p:sp>
        <p:nvSpPr>
          <p:cNvPr id="5" name="Légende encadrée 2 4"/>
          <p:cNvSpPr/>
          <p:nvPr>
            <p:custDataLst>
              <p:tags r:id="rId16"/>
            </p:custDataLst>
          </p:nvPr>
        </p:nvSpPr>
        <p:spPr>
          <a:xfrm flipH="1">
            <a:off x="1427587" y="3483756"/>
            <a:ext cx="1833376" cy="1682338"/>
          </a:xfrm>
          <a:prstGeom prst="borderCallout2">
            <a:avLst>
              <a:gd name="adj1" fmla="val 42249"/>
              <a:gd name="adj2" fmla="val -842"/>
              <a:gd name="adj3" fmla="val 41642"/>
              <a:gd name="adj4" fmla="val -7105"/>
              <a:gd name="adj5" fmla="val 59220"/>
              <a:gd name="adj6" fmla="val -17182"/>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Rassemblez les personnes clés de votre milieu et ouvrez la discussion sur les aspects que vous souhaitez aborder.</a:t>
            </a:r>
            <a:endParaRPr lang="fr-FR" dirty="0">
              <a:solidFill>
                <a:schemeClr val="tx1"/>
              </a:solidFill>
            </a:endParaRPr>
          </a:p>
        </p:txBody>
      </p:sp>
      <p:sp>
        <p:nvSpPr>
          <p:cNvPr id="14" name="Google Shape;189;p21"/>
          <p:cNvSpPr/>
          <p:nvPr>
            <p:custDataLst>
              <p:tags r:id="rId17"/>
            </p:custDataLst>
          </p:nvPr>
        </p:nvSpPr>
        <p:spPr>
          <a:xfrm>
            <a:off x="3457102" y="5518992"/>
            <a:ext cx="257175" cy="257175"/>
          </a:xfrm>
          <a:prstGeom prst="ellipse">
            <a:avLst/>
          </a:prstGeom>
          <a:solidFill>
            <a:srgbClr val="8CC63F"/>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b="0" i="0" u="none" strike="noStrike" cap="none" dirty="0">
                <a:solidFill>
                  <a:schemeClr val="lt1"/>
                </a:solidFill>
                <a:latin typeface="+mn-lt"/>
                <a:ea typeface="Calibri"/>
                <a:cs typeface="Calibri"/>
                <a:sym typeface="Calibri"/>
              </a:rPr>
              <a:t>3</a:t>
            </a:r>
            <a:endParaRPr sz="1600" b="0" i="0" u="none" strike="noStrike" cap="none" dirty="0">
              <a:solidFill>
                <a:schemeClr val="lt1"/>
              </a:solidFill>
              <a:latin typeface="+mn-lt"/>
              <a:ea typeface="Calibri"/>
              <a:cs typeface="Calibri"/>
              <a:sym typeface="Calibri"/>
            </a:endParaRPr>
          </a:p>
        </p:txBody>
      </p:sp>
      <p:sp>
        <p:nvSpPr>
          <p:cNvPr id="38" name="Légende encadrée 2 37"/>
          <p:cNvSpPr/>
          <p:nvPr>
            <p:custDataLst>
              <p:tags r:id="rId18"/>
            </p:custDataLst>
          </p:nvPr>
        </p:nvSpPr>
        <p:spPr>
          <a:xfrm>
            <a:off x="1441936" y="3670606"/>
            <a:ext cx="1849939" cy="2693249"/>
          </a:xfrm>
          <a:prstGeom prst="borderCallout2">
            <a:avLst>
              <a:gd name="adj1" fmla="val 54887"/>
              <a:gd name="adj2" fmla="val 101003"/>
              <a:gd name="adj3" fmla="val 53739"/>
              <a:gd name="adj4" fmla="val 110567"/>
              <a:gd name="adj5" fmla="val 66830"/>
              <a:gd name="adj6" fmla="val 115773"/>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Profitez de cette occasion pour solliciter l’aide des personnes-ressources ou pour prendre en note leurs préoccupations par rapport au conseil d’élèves. Vous pourrez ainsi prévenir certaines problématiques.</a:t>
            </a:r>
            <a:endParaRPr lang="fr-FR" dirty="0">
              <a:solidFill>
                <a:schemeClr val="tx1"/>
              </a:solidFill>
            </a:endParaRPr>
          </a:p>
        </p:txBody>
      </p:sp>
    </p:spTree>
    <p:extLst>
      <p:ext uri="{BB962C8B-B14F-4D97-AF65-F5344CB8AC3E}">
        <p14:creationId xmlns:p14="http://schemas.microsoft.com/office/powerpoint/2010/main" val="2133720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7"/>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bldLst>
      <p:bldP spid="37" grpId="0" animBg="1"/>
      <p:bldP spid="37" grpId="1" animBg="1"/>
      <p:bldP spid="5" grpId="0" animBg="1"/>
      <p:bldP spid="5" grpId="1" animBg="1"/>
      <p:bldP spid="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10"/>
</p:tagLst>
</file>

<file path=ppt/tags/tag101.xml><?xml version="1.0" encoding="utf-8"?>
<p:tagLst xmlns:a="http://schemas.openxmlformats.org/drawingml/2006/main" xmlns:r="http://schemas.openxmlformats.org/officeDocument/2006/relationships" xmlns:p="http://schemas.openxmlformats.org/presentationml/2006/main">
  <p:tag name="NUM" val="11"/>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7"/>
</p:tagLst>
</file>

<file path=ppt/tags/tag108.xml><?xml version="1.0" encoding="utf-8"?>
<p:tagLst xmlns:a="http://schemas.openxmlformats.org/drawingml/2006/main" xmlns:r="http://schemas.openxmlformats.org/officeDocument/2006/relationships" xmlns:p="http://schemas.openxmlformats.org/presentationml/2006/main">
  <p:tag name="NUM" val="8"/>
</p:tagLst>
</file>

<file path=ppt/tags/tag109.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10"/>
</p:tagLst>
</file>

<file path=ppt/tags/tag111.xml><?xml version="1.0" encoding="utf-8"?>
<p:tagLst xmlns:a="http://schemas.openxmlformats.org/drawingml/2006/main" xmlns:r="http://schemas.openxmlformats.org/officeDocument/2006/relationships" xmlns:p="http://schemas.openxmlformats.org/presentationml/2006/main">
  <p:tag name="NUM" val="11"/>
</p:tagLst>
</file>

<file path=ppt/tags/tag112.xml><?xml version="1.0" encoding="utf-8"?>
<p:tagLst xmlns:a="http://schemas.openxmlformats.org/drawingml/2006/main" xmlns:r="http://schemas.openxmlformats.org/officeDocument/2006/relationships" xmlns:p="http://schemas.openxmlformats.org/presentationml/2006/main">
  <p:tag name="NUM" val="12"/>
</p:tagLst>
</file>

<file path=ppt/tags/tag113.xml><?xml version="1.0" encoding="utf-8"?>
<p:tagLst xmlns:a="http://schemas.openxmlformats.org/drawingml/2006/main" xmlns:r="http://schemas.openxmlformats.org/officeDocument/2006/relationships" xmlns:p="http://schemas.openxmlformats.org/presentationml/2006/main">
  <p:tag name="NUM" val="13"/>
</p:tagLst>
</file>

<file path=ppt/tags/tag114.xml><?xml version="1.0" encoding="utf-8"?>
<p:tagLst xmlns:a="http://schemas.openxmlformats.org/drawingml/2006/main" xmlns:r="http://schemas.openxmlformats.org/officeDocument/2006/relationships" xmlns:p="http://schemas.openxmlformats.org/presentationml/2006/main">
  <p:tag name="NUM" val="14"/>
</p:tagLst>
</file>

<file path=ppt/tags/tag115.xml><?xml version="1.0" encoding="utf-8"?>
<p:tagLst xmlns:a="http://schemas.openxmlformats.org/drawingml/2006/main" xmlns:r="http://schemas.openxmlformats.org/officeDocument/2006/relationships" xmlns:p="http://schemas.openxmlformats.org/presentationml/2006/main">
  <p:tag name="NUM" val="15"/>
</p:tagLst>
</file>

<file path=ppt/tags/tag116.xml><?xml version="1.0" encoding="utf-8"?>
<p:tagLst xmlns:a="http://schemas.openxmlformats.org/drawingml/2006/main" xmlns:r="http://schemas.openxmlformats.org/officeDocument/2006/relationships" xmlns:p="http://schemas.openxmlformats.org/presentationml/2006/main">
  <p:tag name="NUM" val="16"/>
</p:tagLst>
</file>

<file path=ppt/tags/tag117.xml><?xml version="1.0" encoding="utf-8"?>
<p:tagLst xmlns:a="http://schemas.openxmlformats.org/drawingml/2006/main" xmlns:r="http://schemas.openxmlformats.org/officeDocument/2006/relationships" xmlns:p="http://schemas.openxmlformats.org/presentationml/2006/main">
  <p:tag name="NUM" val="17"/>
</p:tagLst>
</file>

<file path=ppt/tags/tag118.xml><?xml version="1.0" encoding="utf-8"?>
<p:tagLst xmlns:a="http://schemas.openxmlformats.org/drawingml/2006/main" xmlns:r="http://schemas.openxmlformats.org/officeDocument/2006/relationships" xmlns:p="http://schemas.openxmlformats.org/presentationml/2006/main">
  <p:tag name="NUM" val="18"/>
</p:tagLst>
</file>

<file path=ppt/tags/tag119.xml><?xml version="1.0" encoding="utf-8"?>
<p:tagLst xmlns:a="http://schemas.openxmlformats.org/drawingml/2006/main" xmlns:r="http://schemas.openxmlformats.org/officeDocument/2006/relationships" xmlns:p="http://schemas.openxmlformats.org/presentationml/2006/main">
  <p:tag name="NUM" val="19"/>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7"/>
</p:tagLst>
</file>

<file path=ppt/tags/tag126.xml><?xml version="1.0" encoding="utf-8"?>
<p:tagLst xmlns:a="http://schemas.openxmlformats.org/drawingml/2006/main" xmlns:r="http://schemas.openxmlformats.org/officeDocument/2006/relationships" xmlns:p="http://schemas.openxmlformats.org/presentationml/2006/main">
  <p:tag name="NUM" val="8"/>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5"/>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5"/>
</p:tagLst>
</file>

<file path=ppt/tags/tag137.xml><?xml version="1.0" encoding="utf-8"?>
<p:tagLst xmlns:a="http://schemas.openxmlformats.org/drawingml/2006/main" xmlns:r="http://schemas.openxmlformats.org/officeDocument/2006/relationships" xmlns:p="http://schemas.openxmlformats.org/presentationml/2006/main">
  <p:tag name="NUM" val="7"/>
</p:tagLst>
</file>

<file path=ppt/tags/tag138.xml><?xml version="1.0" encoding="utf-8"?>
<p:tagLst xmlns:a="http://schemas.openxmlformats.org/drawingml/2006/main" xmlns:r="http://schemas.openxmlformats.org/officeDocument/2006/relationships" xmlns:p="http://schemas.openxmlformats.org/presentationml/2006/main">
  <p:tag name="NUM" val="8"/>
</p:tagLst>
</file>

<file path=ppt/tags/tag139.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40.xml><?xml version="1.0" encoding="utf-8"?>
<p:tagLst xmlns:a="http://schemas.openxmlformats.org/drawingml/2006/main" xmlns:r="http://schemas.openxmlformats.org/officeDocument/2006/relationships" xmlns:p="http://schemas.openxmlformats.org/presentationml/2006/main">
  <p:tag name="NUM" val="8"/>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4"/>
</p:tagLst>
</file>

<file path=ppt/tags/tag145.xml><?xml version="1.0" encoding="utf-8"?>
<p:tagLst xmlns:a="http://schemas.openxmlformats.org/drawingml/2006/main" xmlns:r="http://schemas.openxmlformats.org/officeDocument/2006/relationships" xmlns:p="http://schemas.openxmlformats.org/presentationml/2006/main">
  <p:tag name="NUM" val="5"/>
</p:tagLst>
</file>

<file path=ppt/tags/tag146.xml><?xml version="1.0" encoding="utf-8"?>
<p:tagLst xmlns:a="http://schemas.openxmlformats.org/drawingml/2006/main" xmlns:r="http://schemas.openxmlformats.org/officeDocument/2006/relationships" xmlns:p="http://schemas.openxmlformats.org/presentationml/2006/main">
  <p:tag name="NUM" val="7"/>
</p:tagLst>
</file>

<file path=ppt/tags/tag147.xml><?xml version="1.0" encoding="utf-8"?>
<p:tagLst xmlns:a="http://schemas.openxmlformats.org/drawingml/2006/main" xmlns:r="http://schemas.openxmlformats.org/officeDocument/2006/relationships" xmlns:p="http://schemas.openxmlformats.org/presentationml/2006/main">
  <p:tag name="NUM" val="8"/>
</p:tagLst>
</file>

<file path=ppt/tags/tag148.xml><?xml version="1.0" encoding="utf-8"?>
<p:tagLst xmlns:a="http://schemas.openxmlformats.org/drawingml/2006/main" xmlns:r="http://schemas.openxmlformats.org/officeDocument/2006/relationships" xmlns:p="http://schemas.openxmlformats.org/presentationml/2006/main">
  <p:tag name="NUM" val="10"/>
</p:tagLst>
</file>

<file path=ppt/tags/tag149.xml><?xml version="1.0" encoding="utf-8"?>
<p:tagLst xmlns:a="http://schemas.openxmlformats.org/drawingml/2006/main" xmlns:r="http://schemas.openxmlformats.org/officeDocument/2006/relationships" xmlns:p="http://schemas.openxmlformats.org/presentationml/2006/main">
  <p:tag name="NUM" val="11"/>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50.xml><?xml version="1.0" encoding="utf-8"?>
<p:tagLst xmlns:a="http://schemas.openxmlformats.org/drawingml/2006/main" xmlns:r="http://schemas.openxmlformats.org/officeDocument/2006/relationships" xmlns:p="http://schemas.openxmlformats.org/presentationml/2006/main">
  <p:tag name="NUM" val="17"/>
</p:tagLst>
</file>

<file path=ppt/tags/tag151.xml><?xml version="1.0" encoding="utf-8"?>
<p:tagLst xmlns:a="http://schemas.openxmlformats.org/drawingml/2006/main" xmlns:r="http://schemas.openxmlformats.org/officeDocument/2006/relationships" xmlns:p="http://schemas.openxmlformats.org/presentationml/2006/main">
  <p:tag name="NUM" val="19"/>
</p:tagLst>
</file>

<file path=ppt/tags/tag152.xml><?xml version="1.0" encoding="utf-8"?>
<p:tagLst xmlns:a="http://schemas.openxmlformats.org/drawingml/2006/main" xmlns:r="http://schemas.openxmlformats.org/officeDocument/2006/relationships" xmlns:p="http://schemas.openxmlformats.org/presentationml/2006/main">
  <p:tag name="NUM" val="20"/>
</p:tagLst>
</file>

<file path=ppt/tags/tag153.xml><?xml version="1.0" encoding="utf-8"?>
<p:tagLst xmlns:a="http://schemas.openxmlformats.org/drawingml/2006/main" xmlns:r="http://schemas.openxmlformats.org/officeDocument/2006/relationships" xmlns:p="http://schemas.openxmlformats.org/presentationml/2006/main">
  <p:tag name="NUM" val="18"/>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60.xml><?xml version="1.0" encoding="utf-8"?>
<p:tagLst xmlns:a="http://schemas.openxmlformats.org/drawingml/2006/main" xmlns:r="http://schemas.openxmlformats.org/officeDocument/2006/relationships" xmlns:p="http://schemas.openxmlformats.org/presentationml/2006/main">
  <p:tag name="NUM" val="8"/>
</p:tagLst>
</file>

<file path=ppt/tags/tag161.xml><?xml version="1.0" encoding="utf-8"?>
<p:tagLst xmlns:a="http://schemas.openxmlformats.org/drawingml/2006/main" xmlns:r="http://schemas.openxmlformats.org/officeDocument/2006/relationships" xmlns:p="http://schemas.openxmlformats.org/presentationml/2006/main">
  <p:tag name="NUM" val="10"/>
</p:tagLst>
</file>

<file path=ppt/tags/tag162.xml><?xml version="1.0" encoding="utf-8"?>
<p:tagLst xmlns:a="http://schemas.openxmlformats.org/drawingml/2006/main" xmlns:r="http://schemas.openxmlformats.org/officeDocument/2006/relationships" xmlns:p="http://schemas.openxmlformats.org/presentationml/2006/main">
  <p:tag name="NUM" val="11"/>
</p:tagLst>
</file>

<file path=ppt/tags/tag163.xml><?xml version="1.0" encoding="utf-8"?>
<p:tagLst xmlns:a="http://schemas.openxmlformats.org/drawingml/2006/main" xmlns:r="http://schemas.openxmlformats.org/officeDocument/2006/relationships" xmlns:p="http://schemas.openxmlformats.org/presentationml/2006/main">
  <p:tag name="NUM" val="17"/>
</p:tagLst>
</file>

<file path=ppt/tags/tag164.xml><?xml version="1.0" encoding="utf-8"?>
<p:tagLst xmlns:a="http://schemas.openxmlformats.org/drawingml/2006/main" xmlns:r="http://schemas.openxmlformats.org/officeDocument/2006/relationships" xmlns:p="http://schemas.openxmlformats.org/presentationml/2006/main">
  <p:tag name="NUM" val="19"/>
</p:tagLst>
</file>

<file path=ppt/tags/tag165.xml><?xml version="1.0" encoding="utf-8"?>
<p:tagLst xmlns:a="http://schemas.openxmlformats.org/drawingml/2006/main" xmlns:r="http://schemas.openxmlformats.org/officeDocument/2006/relationships" xmlns:p="http://schemas.openxmlformats.org/presentationml/2006/main">
  <p:tag name="NUM" val="20"/>
</p:tagLst>
</file>

<file path=ppt/tags/tag166.xml><?xml version="1.0" encoding="utf-8"?>
<p:tagLst xmlns:a="http://schemas.openxmlformats.org/drawingml/2006/main" xmlns:r="http://schemas.openxmlformats.org/officeDocument/2006/relationships" xmlns:p="http://schemas.openxmlformats.org/presentationml/2006/main">
  <p:tag name="NUM" val="18"/>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70.xml><?xml version="1.0" encoding="utf-8"?>
<p:tagLst xmlns:a="http://schemas.openxmlformats.org/drawingml/2006/main" xmlns:r="http://schemas.openxmlformats.org/officeDocument/2006/relationships" xmlns:p="http://schemas.openxmlformats.org/presentationml/2006/main">
  <p:tag name="NUM" val="4"/>
</p:tagLst>
</file>

<file path=ppt/tags/tag171.xml><?xml version="1.0" encoding="utf-8"?>
<p:tagLst xmlns:a="http://schemas.openxmlformats.org/drawingml/2006/main" xmlns:r="http://schemas.openxmlformats.org/officeDocument/2006/relationships" xmlns:p="http://schemas.openxmlformats.org/presentationml/2006/main">
  <p:tag name="NUM" val="5"/>
</p:tagLst>
</file>

<file path=ppt/tags/tag172.xml><?xml version="1.0" encoding="utf-8"?>
<p:tagLst xmlns:a="http://schemas.openxmlformats.org/drawingml/2006/main" xmlns:r="http://schemas.openxmlformats.org/officeDocument/2006/relationships" xmlns:p="http://schemas.openxmlformats.org/presentationml/2006/main">
  <p:tag name="NUM" val="7"/>
</p:tagLst>
</file>

<file path=ppt/tags/tag173.xml><?xml version="1.0" encoding="utf-8"?>
<p:tagLst xmlns:a="http://schemas.openxmlformats.org/drawingml/2006/main" xmlns:r="http://schemas.openxmlformats.org/officeDocument/2006/relationships" xmlns:p="http://schemas.openxmlformats.org/presentationml/2006/main">
  <p:tag name="NUM" val="8"/>
</p:tagLst>
</file>

<file path=ppt/tags/tag174.xml><?xml version="1.0" encoding="utf-8"?>
<p:tagLst xmlns:a="http://schemas.openxmlformats.org/drawingml/2006/main" xmlns:r="http://schemas.openxmlformats.org/officeDocument/2006/relationships" xmlns:p="http://schemas.openxmlformats.org/presentationml/2006/main">
  <p:tag name="NUM" val="10"/>
</p:tagLst>
</file>

<file path=ppt/tags/tag175.xml><?xml version="1.0" encoding="utf-8"?>
<p:tagLst xmlns:a="http://schemas.openxmlformats.org/drawingml/2006/main" xmlns:r="http://schemas.openxmlformats.org/officeDocument/2006/relationships" xmlns:p="http://schemas.openxmlformats.org/presentationml/2006/main">
  <p:tag name="NUM" val="11"/>
</p:tagLst>
</file>

<file path=ppt/tags/tag176.xml><?xml version="1.0" encoding="utf-8"?>
<p:tagLst xmlns:a="http://schemas.openxmlformats.org/drawingml/2006/main" xmlns:r="http://schemas.openxmlformats.org/officeDocument/2006/relationships" xmlns:p="http://schemas.openxmlformats.org/presentationml/2006/main">
  <p:tag name="NUM" val="17"/>
</p:tagLst>
</file>

<file path=ppt/tags/tag177.xml><?xml version="1.0" encoding="utf-8"?>
<p:tagLst xmlns:a="http://schemas.openxmlformats.org/drawingml/2006/main" xmlns:r="http://schemas.openxmlformats.org/officeDocument/2006/relationships" xmlns:p="http://schemas.openxmlformats.org/presentationml/2006/main">
  <p:tag name="NUM" val="19"/>
</p:tagLst>
</file>

<file path=ppt/tags/tag178.xml><?xml version="1.0" encoding="utf-8"?>
<p:tagLst xmlns:a="http://schemas.openxmlformats.org/drawingml/2006/main" xmlns:r="http://schemas.openxmlformats.org/officeDocument/2006/relationships" xmlns:p="http://schemas.openxmlformats.org/presentationml/2006/main">
  <p:tag name="NUM" val="20"/>
</p:tagLst>
</file>

<file path=ppt/tags/tag179.xml><?xml version="1.0" encoding="utf-8"?>
<p:tagLst xmlns:a="http://schemas.openxmlformats.org/drawingml/2006/main" xmlns:r="http://schemas.openxmlformats.org/officeDocument/2006/relationships" xmlns:p="http://schemas.openxmlformats.org/presentationml/2006/main">
  <p:tag name="NUM" val="18"/>
</p:tagLst>
</file>

<file path=ppt/tags/tag18.xml><?xml version="1.0" encoding="utf-8"?>
<p:tagLst xmlns:a="http://schemas.openxmlformats.org/drawingml/2006/main" xmlns:r="http://schemas.openxmlformats.org/officeDocument/2006/relationships" xmlns:p="http://schemas.openxmlformats.org/presentationml/2006/main">
  <p:tag name="NUM" val="11"/>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5"/>
</p:tagLst>
</file>

<file path=ppt/tags/tag185.xml><?xml version="1.0" encoding="utf-8"?>
<p:tagLst xmlns:a="http://schemas.openxmlformats.org/drawingml/2006/main" xmlns:r="http://schemas.openxmlformats.org/officeDocument/2006/relationships" xmlns:p="http://schemas.openxmlformats.org/presentationml/2006/main">
  <p:tag name="NUM" val="6"/>
</p:tagLst>
</file>

<file path=ppt/tags/tag186.xml><?xml version="1.0" encoding="utf-8"?>
<p:tagLst xmlns:a="http://schemas.openxmlformats.org/drawingml/2006/main" xmlns:r="http://schemas.openxmlformats.org/officeDocument/2006/relationships" xmlns:p="http://schemas.openxmlformats.org/presentationml/2006/main">
  <p:tag name="NUM" val="7"/>
</p:tagLst>
</file>

<file path=ppt/tags/tag187.xml><?xml version="1.0" encoding="utf-8"?>
<p:tagLst xmlns:a="http://schemas.openxmlformats.org/drawingml/2006/main" xmlns:r="http://schemas.openxmlformats.org/officeDocument/2006/relationships" xmlns:p="http://schemas.openxmlformats.org/presentationml/2006/main">
  <p:tag name="NUM" val="9"/>
</p:tagLst>
</file>

<file path=ppt/tags/tag188.xml><?xml version="1.0" encoding="utf-8"?>
<p:tagLst xmlns:a="http://schemas.openxmlformats.org/drawingml/2006/main" xmlns:r="http://schemas.openxmlformats.org/officeDocument/2006/relationships" xmlns:p="http://schemas.openxmlformats.org/presentationml/2006/main">
  <p:tag name="NUM" val="10"/>
</p:tagLst>
</file>

<file path=ppt/tags/tag189.xml><?xml version="1.0" encoding="utf-8"?>
<p:tagLst xmlns:a="http://schemas.openxmlformats.org/drawingml/2006/main" xmlns:r="http://schemas.openxmlformats.org/officeDocument/2006/relationships" xmlns:p="http://schemas.openxmlformats.org/presentationml/2006/main">
  <p:tag name="NUM" val="12"/>
</p:tagLst>
</file>

<file path=ppt/tags/tag19.xml><?xml version="1.0" encoding="utf-8"?>
<p:tagLst xmlns:a="http://schemas.openxmlformats.org/drawingml/2006/main" xmlns:r="http://schemas.openxmlformats.org/officeDocument/2006/relationships" xmlns:p="http://schemas.openxmlformats.org/presentationml/2006/main">
  <p:tag name="NUM" val="12"/>
</p:tagLst>
</file>

<file path=ppt/tags/tag190.xml><?xml version="1.0" encoding="utf-8"?>
<p:tagLst xmlns:a="http://schemas.openxmlformats.org/drawingml/2006/main" xmlns:r="http://schemas.openxmlformats.org/officeDocument/2006/relationships" xmlns:p="http://schemas.openxmlformats.org/presentationml/2006/main">
  <p:tag name="NUM" val="13"/>
</p:tagLst>
</file>

<file path=ppt/tags/tag191.xml><?xml version="1.0" encoding="utf-8"?>
<p:tagLst xmlns:a="http://schemas.openxmlformats.org/drawingml/2006/main" xmlns:r="http://schemas.openxmlformats.org/officeDocument/2006/relationships" xmlns:p="http://schemas.openxmlformats.org/presentationml/2006/main">
  <p:tag name="NUM" val="15"/>
</p:tagLst>
</file>

<file path=ppt/tags/tag192.xml><?xml version="1.0" encoding="utf-8"?>
<p:tagLst xmlns:a="http://schemas.openxmlformats.org/drawingml/2006/main" xmlns:r="http://schemas.openxmlformats.org/officeDocument/2006/relationships" xmlns:p="http://schemas.openxmlformats.org/presentationml/2006/main">
  <p:tag name="NUM" val="16"/>
</p:tagLst>
</file>

<file path=ppt/tags/tag193.xml><?xml version="1.0" encoding="utf-8"?>
<p:tagLst xmlns:a="http://schemas.openxmlformats.org/drawingml/2006/main" xmlns:r="http://schemas.openxmlformats.org/officeDocument/2006/relationships" xmlns:p="http://schemas.openxmlformats.org/presentationml/2006/main">
  <p:tag name="NUM" val="17"/>
</p:tagLst>
</file>

<file path=ppt/tags/tag194.xml><?xml version="1.0" encoding="utf-8"?>
<p:tagLst xmlns:a="http://schemas.openxmlformats.org/drawingml/2006/main" xmlns:r="http://schemas.openxmlformats.org/officeDocument/2006/relationships" xmlns:p="http://schemas.openxmlformats.org/presentationml/2006/main">
  <p:tag name="NUM" val="14"/>
</p:tagLst>
</file>

<file path=ppt/tags/tag195.xml><?xml version="1.0" encoding="utf-8"?>
<p:tagLst xmlns:a="http://schemas.openxmlformats.org/drawingml/2006/main" xmlns:r="http://schemas.openxmlformats.org/officeDocument/2006/relationships" xmlns:p="http://schemas.openxmlformats.org/presentationml/2006/main">
  <p:tag name="NUM" val="1"/>
</p:tagLst>
</file>

<file path=ppt/tags/tag196.xml><?xml version="1.0" encoding="utf-8"?>
<p:tagLst xmlns:a="http://schemas.openxmlformats.org/drawingml/2006/main" xmlns:r="http://schemas.openxmlformats.org/officeDocument/2006/relationships" xmlns:p="http://schemas.openxmlformats.org/presentationml/2006/main">
  <p:tag name="NUM" val="2"/>
</p:tagLst>
</file>

<file path=ppt/tags/tag197.xml><?xml version="1.0" encoding="utf-8"?>
<p:tagLst xmlns:a="http://schemas.openxmlformats.org/drawingml/2006/main" xmlns:r="http://schemas.openxmlformats.org/officeDocument/2006/relationships" xmlns:p="http://schemas.openxmlformats.org/presentationml/2006/main">
  <p:tag name="NUM" val="3"/>
</p:tagLst>
</file>

<file path=ppt/tags/tag198.xml><?xml version="1.0" encoding="utf-8"?>
<p:tagLst xmlns:a="http://schemas.openxmlformats.org/drawingml/2006/main" xmlns:r="http://schemas.openxmlformats.org/officeDocument/2006/relationships" xmlns:p="http://schemas.openxmlformats.org/presentationml/2006/main">
  <p:tag name="NUM" val="4"/>
</p:tagLst>
</file>

<file path=ppt/tags/tag19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3"/>
</p:tagLst>
</file>

<file path=ppt/tags/tag200.xml><?xml version="1.0" encoding="utf-8"?>
<p:tagLst xmlns:a="http://schemas.openxmlformats.org/drawingml/2006/main" xmlns:r="http://schemas.openxmlformats.org/officeDocument/2006/relationships" xmlns:p="http://schemas.openxmlformats.org/presentationml/2006/main">
  <p:tag name="NUM" val="6"/>
</p:tagLst>
</file>

<file path=ppt/tags/tag201.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18"/>
</p:tagLst>
</file>

<file path=ppt/tags/tag22.xml><?xml version="1.0" encoding="utf-8"?>
<p:tagLst xmlns:a="http://schemas.openxmlformats.org/drawingml/2006/main" xmlns:r="http://schemas.openxmlformats.org/officeDocument/2006/relationships" xmlns:p="http://schemas.openxmlformats.org/presentationml/2006/main">
  <p:tag name="NUM" val="20"/>
</p:tagLst>
</file>

<file path=ppt/tags/tag23.xml><?xml version="1.0" encoding="utf-8"?>
<p:tagLst xmlns:a="http://schemas.openxmlformats.org/drawingml/2006/main" xmlns:r="http://schemas.openxmlformats.org/officeDocument/2006/relationships" xmlns:p="http://schemas.openxmlformats.org/presentationml/2006/main">
  <p:tag name="NUM" val="2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8"/>
</p:tagLst>
</file>

<file path=ppt/tags/tag32.xml><?xml version="1.0" encoding="utf-8"?>
<p:tagLst xmlns:a="http://schemas.openxmlformats.org/drawingml/2006/main" xmlns:r="http://schemas.openxmlformats.org/officeDocument/2006/relationships" xmlns:p="http://schemas.openxmlformats.org/presentationml/2006/main">
  <p:tag name="NUM" val="13"/>
</p:tagLst>
</file>

<file path=ppt/tags/tag33.xml><?xml version="1.0" encoding="utf-8"?>
<p:tagLst xmlns:a="http://schemas.openxmlformats.org/drawingml/2006/main" xmlns:r="http://schemas.openxmlformats.org/officeDocument/2006/relationships" xmlns:p="http://schemas.openxmlformats.org/presentationml/2006/main">
  <p:tag name="NUM" val="14"/>
</p:tagLst>
</file>

<file path=ppt/tags/tag34.xml><?xml version="1.0" encoding="utf-8"?>
<p:tagLst xmlns:a="http://schemas.openxmlformats.org/drawingml/2006/main" xmlns:r="http://schemas.openxmlformats.org/officeDocument/2006/relationships" xmlns:p="http://schemas.openxmlformats.org/presentationml/2006/main">
  <p:tag name="NUM" val="15"/>
</p:tagLst>
</file>

<file path=ppt/tags/tag35.xml><?xml version="1.0" encoding="utf-8"?>
<p:tagLst xmlns:a="http://schemas.openxmlformats.org/drawingml/2006/main" xmlns:r="http://schemas.openxmlformats.org/officeDocument/2006/relationships" xmlns:p="http://schemas.openxmlformats.org/presentationml/2006/main">
  <p:tag name="NUM" val="16"/>
</p:tagLst>
</file>

<file path=ppt/tags/tag36.xml><?xml version="1.0" encoding="utf-8"?>
<p:tagLst xmlns:a="http://schemas.openxmlformats.org/drawingml/2006/main" xmlns:r="http://schemas.openxmlformats.org/officeDocument/2006/relationships" xmlns:p="http://schemas.openxmlformats.org/presentationml/2006/main">
  <p:tag name="NUM" val="17"/>
</p:tagLst>
</file>

<file path=ppt/tags/tag37.xml><?xml version="1.0" encoding="utf-8"?>
<p:tagLst xmlns:a="http://schemas.openxmlformats.org/drawingml/2006/main" xmlns:r="http://schemas.openxmlformats.org/officeDocument/2006/relationships" xmlns:p="http://schemas.openxmlformats.org/presentationml/2006/main">
  <p:tag name="NUM" val="18"/>
</p:tagLst>
</file>

<file path=ppt/tags/tag38.xml><?xml version="1.0" encoding="utf-8"?>
<p:tagLst xmlns:a="http://schemas.openxmlformats.org/drawingml/2006/main" xmlns:r="http://schemas.openxmlformats.org/officeDocument/2006/relationships" xmlns:p="http://schemas.openxmlformats.org/presentationml/2006/main">
  <p:tag name="NUM" val="20"/>
</p:tagLst>
</file>

<file path=ppt/tags/tag39.xml><?xml version="1.0" encoding="utf-8"?>
<p:tagLst xmlns:a="http://schemas.openxmlformats.org/drawingml/2006/main" xmlns:r="http://schemas.openxmlformats.org/officeDocument/2006/relationships" xmlns:p="http://schemas.openxmlformats.org/presentationml/2006/main">
  <p:tag name="NUM" val="2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10"/>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8"/>
</p:tagLst>
</file>

<file path=ppt/tags/tag52.xml><?xml version="1.0" encoding="utf-8"?>
<p:tagLst xmlns:a="http://schemas.openxmlformats.org/drawingml/2006/main" xmlns:r="http://schemas.openxmlformats.org/officeDocument/2006/relationships" xmlns:p="http://schemas.openxmlformats.org/presentationml/2006/main">
  <p:tag name="NUM" val="9"/>
</p:tagLst>
</file>

<file path=ppt/tags/tag53.xml><?xml version="1.0" encoding="utf-8"?>
<p:tagLst xmlns:a="http://schemas.openxmlformats.org/drawingml/2006/main" xmlns:r="http://schemas.openxmlformats.org/officeDocument/2006/relationships" xmlns:p="http://schemas.openxmlformats.org/presentationml/2006/main">
  <p:tag name="NUM" val="10"/>
</p:tagLst>
</file>

<file path=ppt/tags/tag54.xml><?xml version="1.0" encoding="utf-8"?>
<p:tagLst xmlns:a="http://schemas.openxmlformats.org/drawingml/2006/main" xmlns:r="http://schemas.openxmlformats.org/officeDocument/2006/relationships" xmlns:p="http://schemas.openxmlformats.org/presentationml/2006/main">
  <p:tag name="NUM" val="12"/>
</p:tagLst>
</file>

<file path=ppt/tags/tag55.xml><?xml version="1.0" encoding="utf-8"?>
<p:tagLst xmlns:a="http://schemas.openxmlformats.org/drawingml/2006/main" xmlns:r="http://schemas.openxmlformats.org/officeDocument/2006/relationships" xmlns:p="http://schemas.openxmlformats.org/presentationml/2006/main">
  <p:tag name="NUM" val="13"/>
</p:tagLst>
</file>

<file path=ppt/tags/tag56.xml><?xml version="1.0" encoding="utf-8"?>
<p:tagLst xmlns:a="http://schemas.openxmlformats.org/drawingml/2006/main" xmlns:r="http://schemas.openxmlformats.org/officeDocument/2006/relationships" xmlns:p="http://schemas.openxmlformats.org/presentationml/2006/main">
  <p:tag name="NUM" val="14"/>
</p:tagLst>
</file>

<file path=ppt/tags/tag57.xml><?xml version="1.0" encoding="utf-8"?>
<p:tagLst xmlns:a="http://schemas.openxmlformats.org/drawingml/2006/main" xmlns:r="http://schemas.openxmlformats.org/officeDocument/2006/relationships" xmlns:p="http://schemas.openxmlformats.org/presentationml/2006/main">
  <p:tag name="NUM" val="15"/>
</p:tagLst>
</file>

<file path=ppt/tags/tag58.xml><?xml version="1.0" encoding="utf-8"?>
<p:tagLst xmlns:a="http://schemas.openxmlformats.org/drawingml/2006/main" xmlns:r="http://schemas.openxmlformats.org/officeDocument/2006/relationships" xmlns:p="http://schemas.openxmlformats.org/presentationml/2006/main">
  <p:tag name="NUM" val="16"/>
</p:tagLst>
</file>

<file path=ppt/tags/tag59.xml><?xml version="1.0" encoding="utf-8"?>
<p:tagLst xmlns:a="http://schemas.openxmlformats.org/drawingml/2006/main" xmlns:r="http://schemas.openxmlformats.org/officeDocument/2006/relationships" xmlns:p="http://schemas.openxmlformats.org/presentationml/2006/main">
  <p:tag name="NUM" val="17"/>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8"/>
</p:tagLst>
</file>

<file path=ppt/tags/tag67.xml><?xml version="1.0" encoding="utf-8"?>
<p:tagLst xmlns:a="http://schemas.openxmlformats.org/drawingml/2006/main" xmlns:r="http://schemas.openxmlformats.org/officeDocument/2006/relationships" xmlns:p="http://schemas.openxmlformats.org/presentationml/2006/main">
  <p:tag name="NUM" val="9"/>
</p:tagLst>
</file>

<file path=ppt/tags/tag68.xml><?xml version="1.0" encoding="utf-8"?>
<p:tagLst xmlns:a="http://schemas.openxmlformats.org/drawingml/2006/main" xmlns:r="http://schemas.openxmlformats.org/officeDocument/2006/relationships" xmlns:p="http://schemas.openxmlformats.org/presentationml/2006/main">
  <p:tag name="NUM" val="10"/>
</p:tagLst>
</file>

<file path=ppt/tags/tag69.xml><?xml version="1.0" encoding="utf-8"?>
<p:tagLst xmlns:a="http://schemas.openxmlformats.org/drawingml/2006/main" xmlns:r="http://schemas.openxmlformats.org/officeDocument/2006/relationships" xmlns:p="http://schemas.openxmlformats.org/presentationml/2006/main">
  <p:tag name="NUM" val="11"/>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12"/>
</p:tagLst>
</file>

<file path=ppt/tags/tag71.xml><?xml version="1.0" encoding="utf-8"?>
<p:tagLst xmlns:a="http://schemas.openxmlformats.org/drawingml/2006/main" xmlns:r="http://schemas.openxmlformats.org/officeDocument/2006/relationships" xmlns:p="http://schemas.openxmlformats.org/presentationml/2006/main">
  <p:tag name="NUM" val="13"/>
</p:tagLst>
</file>

<file path=ppt/tags/tag72.xml><?xml version="1.0" encoding="utf-8"?>
<p:tagLst xmlns:a="http://schemas.openxmlformats.org/drawingml/2006/main" xmlns:r="http://schemas.openxmlformats.org/officeDocument/2006/relationships" xmlns:p="http://schemas.openxmlformats.org/presentationml/2006/main">
  <p:tag name="NUM" val="14"/>
</p:tagLst>
</file>

<file path=ppt/tags/tag73.xml><?xml version="1.0" encoding="utf-8"?>
<p:tagLst xmlns:a="http://schemas.openxmlformats.org/drawingml/2006/main" xmlns:r="http://schemas.openxmlformats.org/officeDocument/2006/relationships" xmlns:p="http://schemas.openxmlformats.org/presentationml/2006/main">
  <p:tag name="NUM" val="17"/>
</p:tagLst>
</file>

<file path=ppt/tags/tag74.xml><?xml version="1.0" encoding="utf-8"?>
<p:tagLst xmlns:a="http://schemas.openxmlformats.org/drawingml/2006/main" xmlns:r="http://schemas.openxmlformats.org/officeDocument/2006/relationships" xmlns:p="http://schemas.openxmlformats.org/presentationml/2006/main">
  <p:tag name="NUM" val="18"/>
</p:tagLst>
</file>

<file path=ppt/tags/tag75.xml><?xml version="1.0" encoding="utf-8"?>
<p:tagLst xmlns:a="http://schemas.openxmlformats.org/drawingml/2006/main" xmlns:r="http://schemas.openxmlformats.org/officeDocument/2006/relationships" xmlns:p="http://schemas.openxmlformats.org/presentationml/2006/main">
  <p:tag name="NUM" val="19"/>
</p:tagLst>
</file>

<file path=ppt/tags/tag76.xml><?xml version="1.0" encoding="utf-8"?>
<p:tagLst xmlns:a="http://schemas.openxmlformats.org/drawingml/2006/main" xmlns:r="http://schemas.openxmlformats.org/officeDocument/2006/relationships" xmlns:p="http://schemas.openxmlformats.org/presentationml/2006/main">
  <p:tag name="NUM" val="20"/>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7"/>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9"/>
</p:tagLst>
</file>

<file path=ppt/tags/tag86.xml><?xml version="1.0" encoding="utf-8"?>
<p:tagLst xmlns:a="http://schemas.openxmlformats.org/drawingml/2006/main" xmlns:r="http://schemas.openxmlformats.org/officeDocument/2006/relationships" xmlns:p="http://schemas.openxmlformats.org/presentationml/2006/main">
  <p:tag name="NUM" val="10"/>
</p:tagLst>
</file>

<file path=ppt/tags/tag87.xml><?xml version="1.0" encoding="utf-8"?>
<p:tagLst xmlns:a="http://schemas.openxmlformats.org/drawingml/2006/main" xmlns:r="http://schemas.openxmlformats.org/officeDocument/2006/relationships" xmlns:p="http://schemas.openxmlformats.org/presentationml/2006/main">
  <p:tag name="NUM" val="12"/>
</p:tagLst>
</file>

<file path=ppt/tags/tag88.xml><?xml version="1.0" encoding="utf-8"?>
<p:tagLst xmlns:a="http://schemas.openxmlformats.org/drawingml/2006/main" xmlns:r="http://schemas.openxmlformats.org/officeDocument/2006/relationships" xmlns:p="http://schemas.openxmlformats.org/presentationml/2006/main">
  <p:tag name="NUM" val="13"/>
</p:tagLst>
</file>

<file path=ppt/tags/tag89.xml><?xml version="1.0" encoding="utf-8"?>
<p:tagLst xmlns:a="http://schemas.openxmlformats.org/drawingml/2006/main" xmlns:r="http://schemas.openxmlformats.org/officeDocument/2006/relationships" xmlns:p="http://schemas.openxmlformats.org/presentationml/2006/main">
  <p:tag name="NUM" val="14"/>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5"/>
</p:tagLst>
</file>

<file path=ppt/tags/tag91.xml><?xml version="1.0" encoding="utf-8"?>
<p:tagLst xmlns:a="http://schemas.openxmlformats.org/drawingml/2006/main" xmlns:r="http://schemas.openxmlformats.org/officeDocument/2006/relationships" xmlns:p="http://schemas.openxmlformats.org/presentationml/2006/main">
  <p:tag name="NUM" val="16"/>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7"/>
</p:tagLst>
</file>

<file path=ppt/tags/tag98.xml><?xml version="1.0" encoding="utf-8"?>
<p:tagLst xmlns:a="http://schemas.openxmlformats.org/drawingml/2006/main" xmlns:r="http://schemas.openxmlformats.org/officeDocument/2006/relationships" xmlns:p="http://schemas.openxmlformats.org/presentationml/2006/main">
  <p:tag name="NUM" val="8"/>
</p:tagLst>
</file>

<file path=ppt/tags/tag9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3591</TotalTime>
  <Words>2345</Words>
  <Application>Microsoft Office PowerPoint</Application>
  <PresentationFormat>Affichage à l'écran (4:3)</PresentationFormat>
  <Paragraphs>254</Paragraphs>
  <Slides>16</Slides>
  <Notes>16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 Unicode MS</vt:lpstr>
      <vt:lpstr>Arial</vt:lpstr>
      <vt:lpstr>Calibri</vt:lpstr>
      <vt:lpstr>Thème Office</vt:lpstr>
      <vt:lpstr>Module 2 Déterminer la place du conseil d’élèves dans l’école</vt:lpstr>
      <vt:lpstr>Cette leçon fait suite à la leçon 2.2, Compléter l’entente de collaboration. Pour déterminer la place du conseil d’élèves dans l’école, vous pouvez considérer les trois éléments suivants :</vt:lpstr>
      <vt:lpstr>Dans cette leçon, nous traiterons plus en détail de la collaboration avec les personnes-ressources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Vous avez terminé la leçon 2.3 portant sur la collaboration avec les personnes-ressources. Consultez les autres leçons de la section Déterminer la place du conseil d’élèves dans l’école du site Web de Vox populi pour en apprendre davantage sur le sujet :</vt:lpstr>
      <vt:lpstr>Une initiative conjointe de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Déterminer la place du conseil d’élèves dans l’école</dc:title>
  <dc:creator>Élyse Bolduc</dc:creator>
  <cp:lastModifiedBy>Élyse Bolduc</cp:lastModifiedBy>
  <cp:revision>187</cp:revision>
  <dcterms:modified xsi:type="dcterms:W3CDTF">2019-09-23T11:12:07Z</dcterms:modified>
</cp:coreProperties>
</file>