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8"/>
  </p:notesMasterIdLst>
  <p:sldIdLst>
    <p:sldId id="274" r:id="rId5"/>
    <p:sldId id="275" r:id="rId6"/>
    <p:sldId id="280" r:id="rId7"/>
    <p:sldId id="343" r:id="rId8"/>
    <p:sldId id="344" r:id="rId9"/>
    <p:sldId id="341" r:id="rId10"/>
    <p:sldId id="345" r:id="rId11"/>
    <p:sldId id="283" r:id="rId12"/>
    <p:sldId id="338" r:id="rId13"/>
    <p:sldId id="346" r:id="rId14"/>
    <p:sldId id="282" r:id="rId15"/>
    <p:sldId id="271" r:id="rId16"/>
    <p:sldId id="33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95A"/>
    <a:srgbClr val="EFF6FB"/>
    <a:srgbClr val="D4D5D6"/>
    <a:srgbClr val="DFDFE0"/>
    <a:srgbClr val="00A8B0"/>
    <a:srgbClr val="E1EDF7"/>
    <a:srgbClr val="CFE1F2"/>
    <a:srgbClr val="D1E3F3"/>
    <a:srgbClr val="00AAB9"/>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6812B8-29D0-4AEC-A806-923B20627A02}" v="41" dt="2022-07-27T20:26:21.42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DE6812B8-29D0-4AEC-A806-923B20627A02}"/>
    <pc:docChg chg="custSel modSld modMainMaster">
      <pc:chgData name="Catherine Lebossé" userId="ed73c8c4-4b80-4d34-8775-49acab88a2c9" providerId="ADAL" clId="{DE6812B8-29D0-4AEC-A806-923B20627A02}" dt="2022-07-28T12:34:21.437" v="49" actId="313"/>
      <pc:docMkLst>
        <pc:docMk/>
      </pc:docMkLst>
      <pc:sldChg chg="modSp mod">
        <pc:chgData name="Catherine Lebossé" userId="ed73c8c4-4b80-4d34-8775-49acab88a2c9" providerId="ADAL" clId="{DE6812B8-29D0-4AEC-A806-923B20627A02}" dt="2022-07-28T12:34:21.437" v="49" actId="313"/>
        <pc:sldMkLst>
          <pc:docMk/>
          <pc:sldMk cId="4063182989" sldId="271"/>
        </pc:sldMkLst>
        <pc:spChg chg="mod">
          <ac:chgData name="Catherine Lebossé" userId="ed73c8c4-4b80-4d34-8775-49acab88a2c9" providerId="ADAL" clId="{DE6812B8-29D0-4AEC-A806-923B20627A02}" dt="2022-07-28T12:34:21.437" v="49" actId="313"/>
          <ac:spMkLst>
            <pc:docMk/>
            <pc:sldMk cId="4063182989" sldId="271"/>
            <ac:spMk id="208" creationId="{00000000-0000-0000-0000-000000000000}"/>
          </ac:spMkLst>
        </pc:spChg>
      </pc:sldChg>
      <pc:sldChg chg="modSp mod">
        <pc:chgData name="Catherine Lebossé" userId="ed73c8c4-4b80-4d34-8775-49acab88a2c9" providerId="ADAL" clId="{DE6812B8-29D0-4AEC-A806-923B20627A02}" dt="2022-07-27T20:26:37.584" v="45" actId="20577"/>
        <pc:sldMkLst>
          <pc:docMk/>
          <pc:sldMk cId="1053781828" sldId="274"/>
        </pc:sldMkLst>
        <pc:spChg chg="mod">
          <ac:chgData name="Catherine Lebossé" userId="ed73c8c4-4b80-4d34-8775-49acab88a2c9" providerId="ADAL" clId="{DE6812B8-29D0-4AEC-A806-923B20627A02}" dt="2022-07-27T20:26:37.521" v="43" actId="20577"/>
          <ac:spMkLst>
            <pc:docMk/>
            <pc:sldMk cId="1053781828" sldId="274"/>
            <ac:spMk id="2" creationId="{C59EF7A3-72F9-4AE7-ACAF-7FBBC4762389}"/>
          </ac:spMkLst>
        </pc:spChg>
        <pc:spChg chg="mod">
          <ac:chgData name="Catherine Lebossé" userId="ed73c8c4-4b80-4d34-8775-49acab88a2c9" providerId="ADAL" clId="{DE6812B8-29D0-4AEC-A806-923B20627A02}" dt="2022-07-27T20:26:37.546" v="44" actId="20577"/>
          <ac:spMkLst>
            <pc:docMk/>
            <pc:sldMk cId="1053781828" sldId="274"/>
            <ac:spMk id="3" creationId="{9E33D533-1801-4DA7-96EA-0FEF8643B23D}"/>
          </ac:spMkLst>
        </pc:spChg>
        <pc:spChg chg="mod">
          <ac:chgData name="Catherine Lebossé" userId="ed73c8c4-4b80-4d34-8775-49acab88a2c9" providerId="ADAL" clId="{DE6812B8-29D0-4AEC-A806-923B20627A02}" dt="2022-07-27T20:26:37.584" v="45" actId="20577"/>
          <ac:spMkLst>
            <pc:docMk/>
            <pc:sldMk cId="1053781828" sldId="274"/>
            <ac:spMk id="4" creationId="{7A6B5E15-7052-4839-8A44-E885F803B11E}"/>
          </ac:spMkLst>
        </pc:spChg>
      </pc:sldChg>
      <pc:sldChg chg="modSp mod">
        <pc:chgData name="Catherine Lebossé" userId="ed73c8c4-4b80-4d34-8775-49acab88a2c9" providerId="ADAL" clId="{DE6812B8-29D0-4AEC-A806-923B20627A02}" dt="2022-07-27T20:26:35.921" v="38" actId="20577"/>
        <pc:sldMkLst>
          <pc:docMk/>
          <pc:sldMk cId="907369687" sldId="275"/>
        </pc:sldMkLst>
        <pc:spChg chg="mod">
          <ac:chgData name="Catherine Lebossé" userId="ed73c8c4-4b80-4d34-8775-49acab88a2c9" providerId="ADAL" clId="{DE6812B8-29D0-4AEC-A806-923B20627A02}" dt="2022-07-27T20:26:35.921" v="38" actId="20577"/>
          <ac:spMkLst>
            <pc:docMk/>
            <pc:sldMk cId="907369687" sldId="275"/>
            <ac:spMk id="2" creationId="{0A2A5978-5CA5-4EC4-AAAC-C4AAC1B60C1A}"/>
          </ac:spMkLst>
        </pc:spChg>
        <pc:spChg chg="mod">
          <ac:chgData name="Catherine Lebossé" userId="ed73c8c4-4b80-4d34-8775-49acab88a2c9" providerId="ADAL" clId="{DE6812B8-29D0-4AEC-A806-923B20627A02}" dt="2022-07-14T15:43:21.675" v="3" actId="208"/>
          <ac:spMkLst>
            <pc:docMk/>
            <pc:sldMk cId="907369687" sldId="275"/>
            <ac:spMk id="5" creationId="{854941AB-096C-40CF-AA88-53896B1F053C}"/>
          </ac:spMkLst>
        </pc:spChg>
      </pc:sldChg>
      <pc:sldChg chg="modSp mod">
        <pc:chgData name="Catherine Lebossé" userId="ed73c8c4-4b80-4d34-8775-49acab88a2c9" providerId="ADAL" clId="{DE6812B8-29D0-4AEC-A806-923B20627A02}" dt="2022-07-27T20:26:36.789" v="42" actId="20577"/>
        <pc:sldMkLst>
          <pc:docMk/>
          <pc:sldMk cId="3029411530" sldId="282"/>
        </pc:sldMkLst>
        <pc:spChg chg="mod">
          <ac:chgData name="Catherine Lebossé" userId="ed73c8c4-4b80-4d34-8775-49acab88a2c9" providerId="ADAL" clId="{DE6812B8-29D0-4AEC-A806-923B20627A02}" dt="2022-07-27T20:26:36.264" v="41" actId="20577"/>
          <ac:spMkLst>
            <pc:docMk/>
            <pc:sldMk cId="3029411530" sldId="282"/>
            <ac:spMk id="2" creationId="{3667BB07-606D-48A7-A379-531EC532BD08}"/>
          </ac:spMkLst>
        </pc:spChg>
        <pc:spChg chg="mod">
          <ac:chgData name="Catherine Lebossé" userId="ed73c8c4-4b80-4d34-8775-49acab88a2c9" providerId="ADAL" clId="{DE6812B8-29D0-4AEC-A806-923B20627A02}" dt="2022-07-27T20:26:36.789" v="42" actId="20577"/>
          <ac:spMkLst>
            <pc:docMk/>
            <pc:sldMk cId="3029411530" sldId="282"/>
            <ac:spMk id="10" creationId="{6A51C04D-557B-4466-9DFF-3DBE305E7F15}"/>
          </ac:spMkLst>
        </pc:spChg>
      </pc:sldChg>
      <pc:sldChg chg="modSp mod">
        <pc:chgData name="Catherine Lebossé" userId="ed73c8c4-4b80-4d34-8775-49acab88a2c9" providerId="ADAL" clId="{DE6812B8-29D0-4AEC-A806-923B20627A02}" dt="2022-07-27T20:26:35.168" v="37" actId="20577"/>
        <pc:sldMkLst>
          <pc:docMk/>
          <pc:sldMk cId="235391023" sldId="283"/>
        </pc:sldMkLst>
        <pc:spChg chg="mod">
          <ac:chgData name="Catherine Lebossé" userId="ed73c8c4-4b80-4d34-8775-49acab88a2c9" providerId="ADAL" clId="{DE6812B8-29D0-4AEC-A806-923B20627A02}" dt="2022-07-27T20:26:35.168" v="37" actId="20577"/>
          <ac:spMkLst>
            <pc:docMk/>
            <pc:sldMk cId="235391023" sldId="283"/>
            <ac:spMk id="7" creationId="{7364BAA9-15E3-4E13-A766-CF509DBFC64A}"/>
          </ac:spMkLst>
        </pc:spChg>
      </pc:sldChg>
      <pc:sldChg chg="modSp mod">
        <pc:chgData name="Catherine Lebossé" userId="ed73c8c4-4b80-4d34-8775-49acab88a2c9" providerId="ADAL" clId="{DE6812B8-29D0-4AEC-A806-923B20627A02}" dt="2022-07-27T20:26:27.602" v="33" actId="20577"/>
        <pc:sldMkLst>
          <pc:docMk/>
          <pc:sldMk cId="2031190791" sldId="338"/>
        </pc:sldMkLst>
        <pc:spChg chg="mod">
          <ac:chgData name="Catherine Lebossé" userId="ed73c8c4-4b80-4d34-8775-49acab88a2c9" providerId="ADAL" clId="{DE6812B8-29D0-4AEC-A806-923B20627A02}" dt="2022-07-27T20:26:27.602" v="33" actId="20577"/>
          <ac:spMkLst>
            <pc:docMk/>
            <pc:sldMk cId="2031190791" sldId="338"/>
            <ac:spMk id="2" creationId="{6DB1649D-C633-4BA3-83AC-8D9B16296D4D}"/>
          </ac:spMkLst>
        </pc:spChg>
      </pc:sldChg>
      <pc:sldChg chg="modSp mod">
        <pc:chgData name="Catherine Lebossé" userId="ed73c8c4-4b80-4d34-8775-49acab88a2c9" providerId="ADAL" clId="{DE6812B8-29D0-4AEC-A806-923B20627A02}" dt="2022-07-27T20:26:36.065" v="39" actId="20577"/>
        <pc:sldMkLst>
          <pc:docMk/>
          <pc:sldMk cId="4196618629" sldId="341"/>
        </pc:sldMkLst>
        <pc:spChg chg="mod">
          <ac:chgData name="Catherine Lebossé" userId="ed73c8c4-4b80-4d34-8775-49acab88a2c9" providerId="ADAL" clId="{DE6812B8-29D0-4AEC-A806-923B20627A02}" dt="2022-07-27T20:26:36.065" v="39" actId="20577"/>
          <ac:spMkLst>
            <pc:docMk/>
            <pc:sldMk cId="4196618629" sldId="341"/>
            <ac:spMk id="2" creationId="{6DB1649D-C633-4BA3-83AC-8D9B16296D4D}"/>
          </ac:spMkLst>
        </pc:spChg>
      </pc:sldChg>
      <pc:sldChg chg="modSp mod">
        <pc:chgData name="Catherine Lebossé" userId="ed73c8c4-4b80-4d34-8775-49acab88a2c9" providerId="ADAL" clId="{DE6812B8-29D0-4AEC-A806-923B20627A02}" dt="2022-07-28T12:34:19.716" v="47" actId="313"/>
        <pc:sldMkLst>
          <pc:docMk/>
          <pc:sldMk cId="2194944708" sldId="346"/>
        </pc:sldMkLst>
        <pc:spChg chg="mod">
          <ac:chgData name="Catherine Lebossé" userId="ed73c8c4-4b80-4d34-8775-49acab88a2c9" providerId="ADAL" clId="{DE6812B8-29D0-4AEC-A806-923B20627A02}" dt="2022-07-28T12:34:19.716" v="47" actId="313"/>
          <ac:spMkLst>
            <pc:docMk/>
            <pc:sldMk cId="2194944708" sldId="346"/>
            <ac:spMk id="2" creationId="{6DB1649D-C633-4BA3-83AC-8D9B16296D4D}"/>
          </ac:spMkLst>
        </pc:spChg>
      </pc:sldChg>
      <pc:sldMasterChg chg="modSldLayout">
        <pc:chgData name="Catherine Lebossé" userId="ed73c8c4-4b80-4d34-8775-49acab88a2c9" providerId="ADAL" clId="{DE6812B8-29D0-4AEC-A806-923B20627A02}" dt="2022-07-18T18:09:10.193" v="32" actId="14826"/>
        <pc:sldMasterMkLst>
          <pc:docMk/>
          <pc:sldMasterMk cId="0" sldId="2147483659"/>
        </pc:sldMasterMkLst>
        <pc:sldLayoutChg chg="modSp">
          <pc:chgData name="Catherine Lebossé" userId="ed73c8c4-4b80-4d34-8775-49acab88a2c9" providerId="ADAL" clId="{DE6812B8-29D0-4AEC-A806-923B20627A02}" dt="2022-07-18T18:09:10.193" v="32" actId="14826"/>
          <pc:sldLayoutMkLst>
            <pc:docMk/>
            <pc:sldMasterMk cId="0" sldId="2147483659"/>
            <pc:sldLayoutMk cId="3155389374" sldId="2147483664"/>
          </pc:sldLayoutMkLst>
          <pc:picChg chg="mod">
            <ac:chgData name="Catherine Lebossé" userId="ed73c8c4-4b80-4d34-8775-49acab88a2c9" providerId="ADAL" clId="{DE6812B8-29D0-4AEC-A806-923B20627A02}" dt="2022-07-18T18:09:10.193" v="32" actId="14826"/>
            <ac:picMkLst>
              <pc:docMk/>
              <pc:sldMasterMk cId="0" sldId="2147483659"/>
              <pc:sldLayoutMk cId="3155389374" sldId="2147483664"/>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3%20-%20Le&#231;on%203.1%20Choisir%20la%20structure%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3%20-%20Le&#231;on%203.1%20Choisir%20la%20structure%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7.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userDrawn="1">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3 – Leçon 3.1</a:t>
            </a:r>
          </a:p>
        </p:txBody>
      </p:sp>
      <p:sp>
        <p:nvSpPr>
          <p:cNvPr id="3" name="ZoneTexte 2">
            <a:extLst>
              <a:ext uri="{FF2B5EF4-FFF2-40B4-BE49-F238E27FC236}">
                <a16:creationId xmlns:a16="http://schemas.microsoft.com/office/drawing/2014/main" id="{F335EDD8-CFD5-4902-BC5A-AEB6091D9A33}"/>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1904445" y="1160325"/>
            <a:ext cx="3047114"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Structure du conseil d’élèves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3 – Leçon 3.1</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2" r:id="rId3"/>
    <p:sldLayoutId id="2147483660" r:id="rId4"/>
    <p:sldLayoutId id="2147483661" r:id="rId5"/>
    <p:sldLayoutId id="2147483664"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4.png"/><Relationship Id="rId5" Type="http://schemas.openxmlformats.org/officeDocument/2006/relationships/hyperlink" Target="http://voxpopuli.quebec/doc/references/aide_memoire_structure_conseil_vox_populi.pdf" TargetMode="Externa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Layout" Target="../slideLayouts/slideLayout2.xml"/><Relationship Id="rId4" Type="http://schemas.openxmlformats.org/officeDocument/2006/relationships/tags" Target="../tags/tag38.xml"/></Relationships>
</file>

<file path=ppt/slides/_rels/slide12.xml.rels><?xml version="1.0" encoding="UTF-8" standalone="yes"?>
<Relationships xmlns="http://schemas.openxmlformats.org/package/2006/relationships"><Relationship Id="rId8" Type="http://schemas.openxmlformats.org/officeDocument/2006/relationships/hyperlink" Target="http://voxpopuli.quebec/formation_responsable.php" TargetMode="External"/><Relationship Id="rId3" Type="http://schemas.openxmlformats.org/officeDocument/2006/relationships/tags" Target="../tags/tag41.xml"/><Relationship Id="rId7" Type="http://schemas.openxmlformats.org/officeDocument/2006/relationships/hyperlink" Target="http://voxpopuli.quebec/doc/references/aide_memoire_structure_conseil_vox_populi.pdf" TargetMode="Externa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tags" Target="../tags/tag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4.png"/><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5.png"/><Relationship Id="rId5" Type="http://schemas.openxmlformats.org/officeDocument/2006/relationships/slideLayout" Target="../slideLayouts/slideLayout3.xml"/><Relationship Id="rId4" Type="http://schemas.openxmlformats.org/officeDocument/2006/relationships/tags" Target="../tags/tag1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tags" Target="../tags/tag21.xml"/></Relationships>
</file>

<file path=ppt/slides/_rels/slide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Layout" Target="../slideLayouts/slideLayout3.xml"/><Relationship Id="rId4" Type="http://schemas.openxmlformats.org/officeDocument/2006/relationships/tags" Target="../tags/tag2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8.xml"/><Relationship Id="rId1" Type="http://schemas.openxmlformats.org/officeDocument/2006/relationships/tags" Target="../tags/tag27.xml"/></Relationships>
</file>

<file path=ppt/slides/_rels/slide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3</a:t>
            </a:r>
            <a:br>
              <a:rPr lang="en-CA" dirty="0"/>
            </a:br>
            <a:r>
              <a:rPr lang="en-CA" dirty="0"/>
              <a:t>Structurer le conseil </a:t>
            </a:r>
            <a:r>
              <a:rPr lang="en-CA" dirty="0" err="1"/>
              <a:t>d’élèves</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p:txBody>
          <a:bodyPr/>
          <a:lstStyle/>
          <a:p>
            <a:r>
              <a:rPr lang="en-CA" dirty="0" err="1"/>
              <a:t>Leçon</a:t>
            </a:r>
            <a:r>
              <a:rPr lang="en-CA" dirty="0"/>
              <a:t> 3.1</a:t>
            </a:r>
            <a:br>
              <a:rPr lang="en-CA" dirty="0"/>
            </a:br>
            <a:r>
              <a:rPr lang="en-CA" dirty="0" err="1"/>
              <a:t>Choisir</a:t>
            </a:r>
            <a:r>
              <a:rPr lang="en-CA" dirty="0"/>
              <a:t> la structure du conseil </a:t>
            </a:r>
            <a:r>
              <a:rPr lang="en-CA" dirty="0" err="1"/>
              <a:t>d’élèves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3132694" y="1830410"/>
            <a:ext cx="5370781" cy="813037"/>
          </a:xfrm>
        </p:spPr>
        <p:txBody>
          <a:bodyPr/>
          <a:lstStyle/>
          <a:p>
            <a:r>
              <a:rPr lang="fr-FR" dirty="0"/>
              <a:t>Afin de vous soutenir dans le choix de la structure de votre conseil, l’équipe de Vox populi vous invite à consulter l’</a:t>
            </a:r>
            <a:r>
              <a:rPr lang="fr-FR" dirty="0">
                <a:hlinkClick r:id="rId5"/>
              </a:rPr>
              <a:t>Aide-mémoire – choix de la structure du conseil d’élèves</a:t>
            </a:r>
            <a:r>
              <a:rPr lang="fr-FR" dirty="0"/>
              <a:t> pour vous inspirer. Vous y retrouverez les éléments suivants :</a:t>
            </a:r>
            <a:br>
              <a:rPr lang="fr-FR" dirty="0"/>
            </a:br>
            <a:endParaRPr lang="fr-CA" dirty="0"/>
          </a:p>
        </p:txBody>
      </p:sp>
      <p:pic>
        <p:nvPicPr>
          <p:cNvPr id="5" name="Image 4" descr="Une image contenant dessin&#10;&#10;Description générée automatiquement">
            <a:extLst>
              <a:ext uri="{FF2B5EF4-FFF2-40B4-BE49-F238E27FC236}">
                <a16:creationId xmlns:a16="http://schemas.microsoft.com/office/drawing/2014/main" id="{D9136421-E024-4564-9CA5-611C380B539C}"/>
              </a:ext>
            </a:extLst>
          </p:cNvPr>
          <p:cNvPicPr>
            <a:picLocks noChangeAspect="1"/>
          </p:cNvPicPr>
          <p:nvPr>
            <p:custDataLst>
              <p:tags r:id="rId2"/>
            </p:custDataLst>
          </p:nvPr>
        </p:nvPicPr>
        <p:blipFill>
          <a:blip r:embed="rId6"/>
          <a:stretch>
            <a:fillRect/>
          </a:stretch>
        </p:blipFill>
        <p:spPr>
          <a:xfrm>
            <a:off x="1866027" y="1830410"/>
            <a:ext cx="1266667" cy="1180952"/>
          </a:xfrm>
          <a:prstGeom prst="rect">
            <a:avLst/>
          </a:prstGeom>
        </p:spPr>
      </p:pic>
      <p:sp>
        <p:nvSpPr>
          <p:cNvPr id="7" name="Titre 1">
            <a:extLst>
              <a:ext uri="{FF2B5EF4-FFF2-40B4-BE49-F238E27FC236}">
                <a16:creationId xmlns:a16="http://schemas.microsoft.com/office/drawing/2014/main" id="{14EB116F-5033-447D-BC65-B5F911462864}"/>
              </a:ext>
            </a:extLst>
          </p:cNvPr>
          <p:cNvSpPr txBox="1">
            <a:spLocks/>
          </p:cNvSpPr>
          <p:nvPr>
            <p:custDataLst>
              <p:tags r:id="rId3"/>
            </p:custDataLst>
          </p:nvPr>
        </p:nvSpPr>
        <p:spPr>
          <a:xfrm>
            <a:off x="3431176" y="3844364"/>
            <a:ext cx="507229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Fonctions du conseil d’élèves;</a:t>
            </a:r>
          </a:p>
          <a:p>
            <a:pPr marL="285750" indent="-285750">
              <a:lnSpc>
                <a:spcPct val="114000"/>
              </a:lnSpc>
              <a:spcAft>
                <a:spcPts val="1200"/>
              </a:spcAft>
              <a:buFont typeface="Arial" panose="020B0604020202020204" pitchFamily="34" charset="0"/>
              <a:buChar char="•"/>
            </a:pPr>
            <a:r>
              <a:rPr lang="fr-CA" sz="1600" dirty="0"/>
              <a:t>Personne ou institution occupant la fonction;</a:t>
            </a:r>
          </a:p>
          <a:p>
            <a:pPr marL="285750" indent="-285750">
              <a:lnSpc>
                <a:spcPct val="114000"/>
              </a:lnSpc>
              <a:spcAft>
                <a:spcPts val="1200"/>
              </a:spcAft>
              <a:buFont typeface="Arial" panose="020B0604020202020204" pitchFamily="34" charset="0"/>
              <a:buChar char="•"/>
            </a:pPr>
            <a:r>
              <a:rPr lang="fr-CA" sz="1600" dirty="0"/>
              <a:t>Tâches associées à chacune des fonctions;</a:t>
            </a:r>
          </a:p>
          <a:p>
            <a:pPr marL="285750" indent="-285750">
              <a:lnSpc>
                <a:spcPct val="114000"/>
              </a:lnSpc>
              <a:spcAft>
                <a:spcPts val="1200"/>
              </a:spcAft>
              <a:buFont typeface="Arial" panose="020B0604020202020204" pitchFamily="34" charset="0"/>
              <a:buChar char="•"/>
            </a:pPr>
            <a:r>
              <a:rPr lang="fr-CA" sz="1600" dirty="0"/>
              <a:t>Façons de déterminer la personne occupant la fonction;</a:t>
            </a:r>
          </a:p>
          <a:p>
            <a:pPr marL="285750" indent="-285750">
              <a:lnSpc>
                <a:spcPct val="114000"/>
              </a:lnSpc>
              <a:spcAft>
                <a:spcPts val="1200"/>
              </a:spcAft>
              <a:buFont typeface="Arial" panose="020B0604020202020204" pitchFamily="34" charset="0"/>
              <a:buChar char="•"/>
            </a:pPr>
            <a:r>
              <a:rPr lang="fr-CA" sz="1600" dirty="0"/>
              <a:t>Les avantages et les inconvénients de l’intégration des différentes fonctions au conseil.</a:t>
            </a:r>
          </a:p>
          <a:p>
            <a:pPr marL="285750" indent="-285750">
              <a:lnSpc>
                <a:spcPct val="114000"/>
              </a:lnSpc>
              <a:spcAft>
                <a:spcPts val="1200"/>
              </a:spcAft>
              <a:buFont typeface="Arial" panose="020B0604020202020204" pitchFamily="34" charset="0"/>
              <a:buChar char="•"/>
            </a:pPr>
            <a:endParaRPr lang="fr-CA" sz="1600" dirty="0"/>
          </a:p>
        </p:txBody>
      </p:sp>
    </p:spTree>
    <p:extLst>
      <p:ext uri="{BB962C8B-B14F-4D97-AF65-F5344CB8AC3E}">
        <p14:creationId xmlns:p14="http://schemas.microsoft.com/office/powerpoint/2010/main" val="219494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552063"/>
          </a:xfrm>
        </p:spPr>
        <p:txBody>
          <a:bodyPr/>
          <a:lstStyle/>
          <a:p>
            <a:pPr hangingPunct="0">
              <a:spcAft>
                <a:spcPts val="1200"/>
              </a:spcAft>
            </a:pPr>
            <a:r>
              <a:rPr lang="fr-CA" dirty="0"/>
              <a:t>Certaines écoles ont développé des pratiques intéressantes en lien avec la structure de leur conseil :</a:t>
            </a: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9" name="ZoneTexte 8">
            <a:extLst>
              <a:ext uri="{FF2B5EF4-FFF2-40B4-BE49-F238E27FC236}">
                <a16:creationId xmlns:a16="http://schemas.microsoft.com/office/drawing/2014/main" id="{AB2D1C9F-22FE-481B-85FB-8C82C6E509C2}"/>
              </a:ext>
            </a:extLst>
          </p:cNvPr>
          <p:cNvSpPr txBox="1"/>
          <p:nvPr>
            <p:custDataLst>
              <p:tags r:id="rId3"/>
            </p:custDataLst>
          </p:nvPr>
        </p:nvSpPr>
        <p:spPr>
          <a:xfrm>
            <a:off x="5564848" y="1522633"/>
            <a:ext cx="2938625" cy="307777"/>
          </a:xfrm>
          <a:prstGeom prst="rect">
            <a:avLst/>
          </a:prstGeom>
          <a:solidFill>
            <a:srgbClr val="00A8B0"/>
          </a:solidFill>
        </p:spPr>
        <p:txBody>
          <a:bodyPr wrap="none" rtlCol="0">
            <a:spAutoFit/>
          </a:bodyPr>
          <a:lstStyle/>
          <a:p>
            <a:r>
              <a:rPr lang="fr-CA" b="1" dirty="0">
                <a:solidFill>
                  <a:schemeClr val="bg1"/>
                </a:solidFill>
              </a:rPr>
              <a:t>TRUCS ET ASTUCES DU MILIEU</a:t>
            </a:r>
          </a:p>
        </p:txBody>
      </p:sp>
      <p:sp>
        <p:nvSpPr>
          <p:cNvPr id="10" name="Titre 1">
            <a:extLst>
              <a:ext uri="{FF2B5EF4-FFF2-40B4-BE49-F238E27FC236}">
                <a16:creationId xmlns:a16="http://schemas.microsoft.com/office/drawing/2014/main" id="{6A51C04D-557B-4466-9DFF-3DBE305E7F15}"/>
              </a:ext>
            </a:extLst>
          </p:cNvPr>
          <p:cNvSpPr txBox="1">
            <a:spLocks/>
          </p:cNvSpPr>
          <p:nvPr>
            <p:custDataLst>
              <p:tags r:id="rId4"/>
            </p:custDataLst>
          </p:nvPr>
        </p:nvSpPr>
        <p:spPr>
          <a:xfrm>
            <a:off x="2117759" y="2604841"/>
            <a:ext cx="6385714"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Les fonctions de secrétaire et de président sont assumées à tour de rôle par les membres du conseil ce qui permet à plusieurs personnes de développer des compétences ;</a:t>
            </a:r>
          </a:p>
          <a:p>
            <a:pPr marL="285750" indent="-285750">
              <a:lnSpc>
                <a:spcPct val="114000"/>
              </a:lnSpc>
              <a:spcAft>
                <a:spcPts val="1200"/>
              </a:spcAft>
              <a:buFont typeface="Arial" panose="020B0604020202020204" pitchFamily="34" charset="0"/>
              <a:buChar char="•"/>
            </a:pPr>
            <a:r>
              <a:rPr lang="fr-CA" sz="1600" dirty="0"/>
              <a:t>L’ensemble des élèves de l’école vote pour la personne qui sera présidente ou première ministre;</a:t>
            </a:r>
          </a:p>
          <a:p>
            <a:pPr marL="285750" indent="-285750">
              <a:lnSpc>
                <a:spcPct val="114000"/>
              </a:lnSpc>
              <a:spcAft>
                <a:spcPts val="1200"/>
              </a:spcAft>
              <a:buFont typeface="Arial" panose="020B0604020202020204" pitchFamily="34" charset="0"/>
              <a:buChar char="•"/>
            </a:pPr>
            <a:r>
              <a:rPr lang="fr-CA" sz="1600" dirty="0"/>
              <a:t>Dans une structure complexe, la coordination du conseil est assumée par plus d’une personne responsable;</a:t>
            </a:r>
          </a:p>
          <a:p>
            <a:pPr marL="285750" indent="-285750">
              <a:lnSpc>
                <a:spcPct val="114000"/>
              </a:lnSpc>
              <a:spcAft>
                <a:spcPts val="1200"/>
              </a:spcAft>
              <a:buFont typeface="Arial" panose="020B0604020202020204" pitchFamily="34" charset="0"/>
              <a:buChar char="•"/>
            </a:pPr>
            <a:r>
              <a:rPr lang="fr-CA" sz="1600" dirty="0"/>
              <a:t>Dans une structure complexe, tous les ministères travaillent sur le même projet, mais apportent une contribution en lien avec leurs ministères respectifs (lorsque c’est possible).</a:t>
            </a:r>
          </a:p>
          <a:p>
            <a:pPr marL="285750" indent="-285750">
              <a:lnSpc>
                <a:spcPct val="114000"/>
              </a:lnSpc>
              <a:spcAft>
                <a:spcPts val="1200"/>
              </a:spcAft>
              <a:buFont typeface="Arial" panose="020B0604020202020204" pitchFamily="34" charset="0"/>
              <a:buChar char="•"/>
            </a:pPr>
            <a:r>
              <a:rPr lang="fr-CA" sz="1600" dirty="0"/>
              <a:t>Au primaire, les structures sont présentes et les différentes tâches associées aux fonctions sont allégées. </a:t>
            </a:r>
          </a:p>
        </p:txBody>
      </p:sp>
    </p:spTree>
    <p:extLst>
      <p:ext uri="{BB962C8B-B14F-4D97-AF65-F5344CB8AC3E}">
        <p14:creationId xmlns:p14="http://schemas.microsoft.com/office/powerpoint/2010/main" val="302941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la leçon 3.1 – Choisir la structure du conseil d’élèves.</a:t>
            </a:r>
            <a:br>
              <a:rPr lang="fr-CA" sz="1600" dirty="0"/>
            </a:br>
            <a:r>
              <a:rPr lang="fr-CA" sz="1600" dirty="0"/>
              <a:t>Consultez l’outil </a:t>
            </a:r>
            <a:r>
              <a:rPr lang="fr-FR" dirty="0"/>
              <a:t>l’</a:t>
            </a:r>
            <a:r>
              <a:rPr lang="fr-FR" dirty="0">
                <a:hlinkClick r:id="rId7"/>
              </a:rPr>
              <a:t>Aide-mémoire – choix de la structure du conseil d’élèves</a:t>
            </a:r>
            <a:r>
              <a:rPr lang="fr-FR" dirty="0"/>
              <a:t> pour en apprendre davantage sur les différentes fonctions.</a:t>
            </a:r>
            <a:r>
              <a:rPr lang="fr-CA" sz="1600" dirty="0"/>
              <a:t> </a:t>
            </a:r>
            <a:br>
              <a:rPr lang="fr-CA" sz="1600" dirty="0"/>
            </a:br>
            <a:r>
              <a:rPr lang="fr-CA" dirty="0"/>
              <a:t>Consultez les autres modules de la </a:t>
            </a:r>
            <a:r>
              <a:rPr lang="fr-CA" dirty="0">
                <a:hlinkClick r:id="rId8"/>
              </a:rPr>
              <a:t>Formation pour la personne responsable d’un conseil d’élèves</a:t>
            </a:r>
            <a:r>
              <a:rPr lang="fr-CA" dirty="0"/>
              <a:t> sur le site Web de Vox populi pour en apprendre davantage sur le sujet.</a:t>
            </a:r>
            <a:br>
              <a:rPr lang="fr-CA" dirty="0"/>
            </a:br>
            <a:endParaRPr sz="1600" dirty="0"/>
          </a:p>
        </p:txBody>
      </p:sp>
      <p:sp>
        <p:nvSpPr>
          <p:cNvPr id="27" name="Rectangle 26"/>
          <p:cNvSpPr/>
          <p:nvPr>
            <p:custDataLst>
              <p:tags r:id="rId2"/>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Rectangle 5">
            <a:extLst>
              <a:ext uri="{FF2B5EF4-FFF2-40B4-BE49-F238E27FC236}">
                <a16:creationId xmlns:a16="http://schemas.microsoft.com/office/drawing/2014/main" id="{18512AEF-7308-4DDF-BC74-D1B1EE602751}"/>
              </a:ext>
            </a:extLst>
          </p:cNvPr>
          <p:cNvSpPr/>
          <p:nvPr>
            <p:custDataLst>
              <p:tags r:id="rId3"/>
            </p:custDataLst>
          </p:nvPr>
        </p:nvSpPr>
        <p:spPr>
          <a:xfrm>
            <a:off x="1926689" y="2767894"/>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Rectangle 4">
            <a:extLst>
              <a:ext uri="{FF2B5EF4-FFF2-40B4-BE49-F238E27FC236}">
                <a16:creationId xmlns:a16="http://schemas.microsoft.com/office/drawing/2014/main" id="{FD6DFFBC-EC13-4B84-8348-F665667A4008}"/>
              </a:ext>
            </a:extLst>
          </p:cNvPr>
          <p:cNvSpPr/>
          <p:nvPr>
            <p:custDataLst>
              <p:tags r:id="rId4"/>
            </p:custDataLst>
          </p:nvPr>
        </p:nvSpPr>
        <p:spPr>
          <a:xfrm>
            <a:off x="1926689" y="3503564"/>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63182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A5978-5CA5-4EC4-AAAC-C4AAC1B60C1A}"/>
              </a:ext>
            </a:extLst>
          </p:cNvPr>
          <p:cNvSpPr>
            <a:spLocks noGrp="1"/>
          </p:cNvSpPr>
          <p:nvPr>
            <p:ph type="title"/>
            <p:custDataLst>
              <p:tags r:id="rId1"/>
            </p:custDataLst>
          </p:nvPr>
        </p:nvSpPr>
        <p:spPr/>
        <p:txBody>
          <a:bodyPr/>
          <a:lstStyle/>
          <a:p>
            <a:r>
              <a:rPr lang="fr-CA" dirty="0"/>
              <a:t>Pour coordonner un conseil d’élèves, vous devez effectuer certaines activités :</a:t>
            </a:r>
          </a:p>
        </p:txBody>
      </p:sp>
      <p:sp>
        <p:nvSpPr>
          <p:cNvPr id="5" name="Légende encadrée 2 32">
            <a:extLst>
              <a:ext uri="{FF2B5EF4-FFF2-40B4-BE49-F238E27FC236}">
                <a16:creationId xmlns:a16="http://schemas.microsoft.com/office/drawing/2014/main" id="{854941AB-096C-40CF-AA88-53896B1F053C}"/>
              </a:ext>
            </a:extLst>
          </p:cNvPr>
          <p:cNvSpPr/>
          <p:nvPr>
            <p:custDataLst>
              <p:tags r:id="rId2"/>
            </p:custDataLst>
          </p:nvPr>
        </p:nvSpPr>
        <p:spPr>
          <a:xfrm>
            <a:off x="3651424" y="5003925"/>
            <a:ext cx="3129768" cy="1188435"/>
          </a:xfrm>
          <a:prstGeom prst="borderCallout2">
            <a:avLst>
              <a:gd name="adj1" fmla="val 58116"/>
              <a:gd name="adj2" fmla="val -3864"/>
              <a:gd name="adj3" fmla="val 57221"/>
              <a:gd name="adj4" fmla="val -11639"/>
              <a:gd name="adj5" fmla="val -15438"/>
              <a:gd name="adj6" fmla="val -17783"/>
            </a:avLst>
          </a:prstGeom>
          <a:gradFill flip="none" rotWithShape="1">
            <a:gsLst>
              <a:gs pos="0">
                <a:srgbClr val="91195A">
                  <a:tint val="66000"/>
                  <a:satMod val="160000"/>
                </a:srgbClr>
              </a:gs>
              <a:gs pos="50000">
                <a:srgbClr val="91195A">
                  <a:tint val="44500"/>
                  <a:satMod val="160000"/>
                </a:srgbClr>
              </a:gs>
              <a:gs pos="100000">
                <a:srgbClr val="91195A">
                  <a:tint val="23500"/>
                  <a:satMod val="160000"/>
                </a:srgbClr>
              </a:gs>
            </a:gsLst>
            <a:lin ang="2700000" scaled="1"/>
            <a:tileRect/>
          </a:gradFill>
          <a:ln w="9525">
            <a:solidFill>
              <a:srgbClr val="91195A"/>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Structurer le conseil d’élèves fait partie des activités que vous devez effectuer en préparation.</a:t>
            </a:r>
          </a:p>
        </p:txBody>
      </p:sp>
      <p:grpSp>
        <p:nvGrpSpPr>
          <p:cNvPr id="6" name="Groupe 5">
            <a:extLst>
              <a:ext uri="{FF2B5EF4-FFF2-40B4-BE49-F238E27FC236}">
                <a16:creationId xmlns:a16="http://schemas.microsoft.com/office/drawing/2014/main" id="{D8A8402F-6AF1-458F-8D3E-AC72E9160C99}"/>
              </a:ext>
            </a:extLst>
          </p:cNvPr>
          <p:cNvGrpSpPr/>
          <p:nvPr>
            <p:custDataLst>
              <p:tags r:id="rId3"/>
            </p:custDataLst>
          </p:nvPr>
        </p:nvGrpSpPr>
        <p:grpSpPr>
          <a:xfrm>
            <a:off x="2434533" y="4427331"/>
            <a:ext cx="5578138" cy="294815"/>
            <a:chOff x="4741591" y="5062576"/>
            <a:chExt cx="5578138" cy="294815"/>
          </a:xfrm>
        </p:grpSpPr>
        <p:sp>
          <p:nvSpPr>
            <p:cNvPr id="7" name="Rectangle 6">
              <a:extLst>
                <a:ext uri="{FF2B5EF4-FFF2-40B4-BE49-F238E27FC236}">
                  <a16:creationId xmlns:a16="http://schemas.microsoft.com/office/drawing/2014/main" id="{F11E632E-CC93-41E7-A257-A7D288DB1709}"/>
                </a:ext>
              </a:extLst>
            </p:cNvPr>
            <p:cNvSpPr/>
            <p:nvPr/>
          </p:nvSpPr>
          <p:spPr>
            <a:xfrm>
              <a:off x="4741591" y="5062576"/>
              <a:ext cx="1814813" cy="294815"/>
            </a:xfrm>
            <a:prstGeom prst="rect">
              <a:avLst/>
            </a:prstGeom>
            <a:gradFill flip="none" rotWithShape="1">
              <a:gsLst>
                <a:gs pos="90000">
                  <a:srgbClr val="C34986"/>
                </a:gs>
                <a:gs pos="62000">
                  <a:srgbClr val="AC3973"/>
                </a:gs>
                <a:gs pos="0">
                  <a:srgbClr val="80115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préparation</a:t>
              </a:r>
            </a:p>
          </p:txBody>
        </p:sp>
        <p:sp>
          <p:nvSpPr>
            <p:cNvPr id="8" name="Rectangle 7">
              <a:extLst>
                <a:ext uri="{FF2B5EF4-FFF2-40B4-BE49-F238E27FC236}">
                  <a16:creationId xmlns:a16="http://schemas.microsoft.com/office/drawing/2014/main" id="{24D0F61C-3854-4ACE-BBF0-453D1ACBD80A}"/>
                </a:ext>
              </a:extLst>
            </p:cNvPr>
            <p:cNvSpPr/>
            <p:nvPr/>
          </p:nvSpPr>
          <p:spPr>
            <a:xfrm>
              <a:off x="6556404" y="5062576"/>
              <a:ext cx="3763325" cy="294815"/>
            </a:xfrm>
            <a:prstGeom prst="rect">
              <a:avLst/>
            </a:prstGeom>
            <a:gradFill flip="none" rotWithShape="1">
              <a:gsLst>
                <a:gs pos="41000">
                  <a:srgbClr val="00B6BD"/>
                </a:gs>
                <a:gs pos="4000">
                  <a:srgbClr val="00E3EE"/>
                </a:gs>
                <a:gs pos="72000">
                  <a:srgbClr val="00A8B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action</a:t>
              </a:r>
            </a:p>
          </p:txBody>
        </p:sp>
      </p:grpSp>
      <p:sp>
        <p:nvSpPr>
          <p:cNvPr id="9" name="Légende encadrée 2 36">
            <a:extLst>
              <a:ext uri="{FF2B5EF4-FFF2-40B4-BE49-F238E27FC236}">
                <a16:creationId xmlns:a16="http://schemas.microsoft.com/office/drawing/2014/main" id="{7081E78C-98AF-4465-965B-93E67AE68998}"/>
              </a:ext>
            </a:extLst>
          </p:cNvPr>
          <p:cNvSpPr/>
          <p:nvPr>
            <p:custDataLst>
              <p:tags r:id="rId4"/>
            </p:custDataLst>
          </p:nvPr>
        </p:nvSpPr>
        <p:spPr>
          <a:xfrm flipH="1">
            <a:off x="2028995"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préparation, avant le début des travaux avec le conseil d’élèves.</a:t>
            </a:r>
            <a:endParaRPr lang="fr-FR" sz="1600" dirty="0">
              <a:solidFill>
                <a:schemeClr val="tx1"/>
              </a:solidFill>
            </a:endParaRPr>
          </a:p>
        </p:txBody>
      </p:sp>
      <p:sp>
        <p:nvSpPr>
          <p:cNvPr id="10" name="Légende encadrée 2 37">
            <a:extLst>
              <a:ext uri="{FF2B5EF4-FFF2-40B4-BE49-F238E27FC236}">
                <a16:creationId xmlns:a16="http://schemas.microsoft.com/office/drawing/2014/main" id="{5E8559D1-7139-4609-B284-571D8A6B2621}"/>
              </a:ext>
            </a:extLst>
          </p:cNvPr>
          <p:cNvSpPr/>
          <p:nvPr>
            <p:custDataLst>
              <p:tags r:id="rId5"/>
            </p:custDataLst>
          </p:nvPr>
        </p:nvSpPr>
        <p:spPr>
          <a:xfrm>
            <a:off x="4994278"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action, pendant les travaux avec le conseil d’élèves.</a:t>
            </a:r>
            <a:endParaRPr lang="fr-FR" sz="1600" dirty="0">
              <a:solidFill>
                <a:schemeClr val="tx1"/>
              </a:solidFill>
            </a:endParaRPr>
          </a:p>
        </p:txBody>
      </p:sp>
    </p:spTree>
    <p:extLst>
      <p:ext uri="{BB962C8B-B14F-4D97-AF65-F5344CB8AC3E}">
        <p14:creationId xmlns:p14="http://schemas.microsoft.com/office/powerpoint/2010/main" val="90736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p:txBody>
          <a:bodyPr/>
          <a:lstStyle/>
          <a:p>
            <a:r>
              <a:rPr lang="fr-FR" dirty="0"/>
              <a:t>Choisir la structure du conseil d’élèves avant de lancer les élections est essentiel. Il n’y a pas de norme prescrite à ce sujet. Par contre, on retrouve différentes façons de faire à travers les écoles du Québec. </a:t>
            </a:r>
            <a:endParaRPr lang="fr-CA" dirty="0"/>
          </a:p>
        </p:txBody>
      </p:sp>
      <p:sp>
        <p:nvSpPr>
          <p:cNvPr id="7" name="Titre 1">
            <a:extLst>
              <a:ext uri="{FF2B5EF4-FFF2-40B4-BE49-F238E27FC236}">
                <a16:creationId xmlns:a16="http://schemas.microsoft.com/office/drawing/2014/main" id="{130D2B61-E88F-43DF-8477-67CF61071167}"/>
              </a:ext>
            </a:extLst>
          </p:cNvPr>
          <p:cNvSpPr txBox="1">
            <a:spLocks/>
          </p:cNvSpPr>
          <p:nvPr>
            <p:custDataLst>
              <p:tags r:id="rId2"/>
            </p:custDataLst>
          </p:nvPr>
        </p:nvSpPr>
        <p:spPr>
          <a:xfrm>
            <a:off x="3248297" y="3163002"/>
            <a:ext cx="525517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FR" dirty="0"/>
              <a:t>L’équipe de Vox populi a rassemblé ces différentes façons de faire afin que vous, en tant que personne responsable d’un conseil d’élèves, puissiez effectuer un choix éclairé qui correspond à la réalité de votre milieu.</a:t>
            </a:r>
            <a:endParaRPr lang="fr-CA" dirty="0"/>
          </a:p>
        </p:txBody>
      </p:sp>
      <p:pic>
        <p:nvPicPr>
          <p:cNvPr id="8" name="Image 7">
            <a:extLst>
              <a:ext uri="{FF2B5EF4-FFF2-40B4-BE49-F238E27FC236}">
                <a16:creationId xmlns:a16="http://schemas.microsoft.com/office/drawing/2014/main" id="{E74D8455-82DC-41C7-BB7F-CF8429D713F4}"/>
              </a:ext>
            </a:extLst>
          </p:cNvPr>
          <p:cNvPicPr>
            <a:picLocks noChangeAspect="1"/>
          </p:cNvPicPr>
          <p:nvPr>
            <p:custDataLst>
              <p:tags r:id="rId3"/>
            </p:custDataLst>
          </p:nvPr>
        </p:nvPicPr>
        <p:blipFill>
          <a:blip r:embed="rId5"/>
          <a:stretch>
            <a:fillRect/>
          </a:stretch>
        </p:blipFill>
        <p:spPr>
          <a:xfrm>
            <a:off x="1846118" y="3163002"/>
            <a:ext cx="1471848" cy="1372247"/>
          </a:xfrm>
          <a:prstGeom prst="rect">
            <a:avLst/>
          </a:prstGeom>
        </p:spPr>
      </p:pic>
    </p:spTree>
    <p:extLst>
      <p:ext uri="{BB962C8B-B14F-4D97-AF65-F5344CB8AC3E}">
        <p14:creationId xmlns:p14="http://schemas.microsoft.com/office/powerpoint/2010/main" val="12509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4" y="1830410"/>
            <a:ext cx="6871841" cy="813037"/>
          </a:xfrm>
        </p:spPr>
        <p:txBody>
          <a:bodyPr/>
          <a:lstStyle/>
          <a:p>
            <a:r>
              <a:rPr lang="fr-FR" dirty="0"/>
              <a:t>Certaines écoles choisissent une </a:t>
            </a:r>
            <a:r>
              <a:rPr lang="fr-FR" b="1" dirty="0"/>
              <a:t>structure de base </a:t>
            </a:r>
            <a:r>
              <a:rPr lang="fr-FR" dirty="0"/>
              <a:t>pour leur conseil.</a:t>
            </a:r>
            <a:endParaRPr lang="fr-CA" dirty="0"/>
          </a:p>
        </p:txBody>
      </p:sp>
      <p:pic>
        <p:nvPicPr>
          <p:cNvPr id="4" name="Image 3">
            <a:extLst>
              <a:ext uri="{FF2B5EF4-FFF2-40B4-BE49-F238E27FC236}">
                <a16:creationId xmlns:a16="http://schemas.microsoft.com/office/drawing/2014/main" id="{E2D7267D-DCE2-4384-8D77-8F8C71606EBA}"/>
              </a:ext>
            </a:extLst>
          </p:cNvPr>
          <p:cNvPicPr>
            <a:picLocks noChangeAspect="1"/>
          </p:cNvPicPr>
          <p:nvPr>
            <p:custDataLst>
              <p:tags r:id="rId2"/>
            </p:custDataLst>
          </p:nvPr>
        </p:nvPicPr>
        <p:blipFill>
          <a:blip r:embed="rId6"/>
          <a:stretch>
            <a:fillRect/>
          </a:stretch>
        </p:blipFill>
        <p:spPr>
          <a:xfrm>
            <a:off x="1673136" y="2570941"/>
            <a:ext cx="7092092" cy="3975781"/>
          </a:xfrm>
          <a:prstGeom prst="rect">
            <a:avLst/>
          </a:prstGeom>
        </p:spPr>
      </p:pic>
      <p:sp>
        <p:nvSpPr>
          <p:cNvPr id="5" name="Forme libre : forme 4">
            <a:extLst>
              <a:ext uri="{FF2B5EF4-FFF2-40B4-BE49-F238E27FC236}">
                <a16:creationId xmlns:a16="http://schemas.microsoft.com/office/drawing/2014/main" id="{9153045C-17D0-4871-899A-1BF64D743C52}"/>
              </a:ext>
            </a:extLst>
          </p:cNvPr>
          <p:cNvSpPr/>
          <p:nvPr>
            <p:custDataLst>
              <p:tags r:id="rId3"/>
            </p:custDataLst>
          </p:nvPr>
        </p:nvSpPr>
        <p:spPr>
          <a:xfrm>
            <a:off x="5633898" y="4336717"/>
            <a:ext cx="2278113" cy="1758797"/>
          </a:xfrm>
          <a:custGeom>
            <a:avLst/>
            <a:gdLst>
              <a:gd name="connsiteX0" fmla="*/ 0 w 2271975"/>
              <a:gd name="connsiteY0" fmla="*/ 431956 h 1727823"/>
              <a:gd name="connsiteX1" fmla="*/ 33659 w 2271975"/>
              <a:gd name="connsiteY1" fmla="*/ 72927 h 1727823"/>
              <a:gd name="connsiteX2" fmla="*/ 1851239 w 2271975"/>
              <a:gd name="connsiteY2" fmla="*/ 0 h 1727823"/>
              <a:gd name="connsiteX3" fmla="*/ 2210267 w 2271975"/>
              <a:gd name="connsiteY3" fmla="*/ 140245 h 1727823"/>
              <a:gd name="connsiteX4" fmla="*/ 2271975 w 2271975"/>
              <a:gd name="connsiteY4" fmla="*/ 1727823 h 1727823"/>
              <a:gd name="connsiteX5" fmla="*/ 0 w 2271975"/>
              <a:gd name="connsiteY5" fmla="*/ 431956 h 1727823"/>
              <a:gd name="connsiteX0" fmla="*/ 0 w 2353827"/>
              <a:gd name="connsiteY0" fmla="*/ 459768 h 1727823"/>
              <a:gd name="connsiteX1" fmla="*/ 115511 w 2353827"/>
              <a:gd name="connsiteY1" fmla="*/ 72927 h 1727823"/>
              <a:gd name="connsiteX2" fmla="*/ 1933091 w 2353827"/>
              <a:gd name="connsiteY2" fmla="*/ 0 h 1727823"/>
              <a:gd name="connsiteX3" fmla="*/ 2292119 w 2353827"/>
              <a:gd name="connsiteY3" fmla="*/ 140245 h 1727823"/>
              <a:gd name="connsiteX4" fmla="*/ 2353827 w 2353827"/>
              <a:gd name="connsiteY4" fmla="*/ 1727823 h 1727823"/>
              <a:gd name="connsiteX5" fmla="*/ 0 w 2353827"/>
              <a:gd name="connsiteY5" fmla="*/ 459768 h 1727823"/>
              <a:gd name="connsiteX0" fmla="*/ 0 w 2353827"/>
              <a:gd name="connsiteY0" fmla="*/ 475839 h 1743894"/>
              <a:gd name="connsiteX1" fmla="*/ 10272 w 2353827"/>
              <a:gd name="connsiteY1" fmla="*/ 0 h 1743894"/>
              <a:gd name="connsiteX2" fmla="*/ 1933091 w 2353827"/>
              <a:gd name="connsiteY2" fmla="*/ 16071 h 1743894"/>
              <a:gd name="connsiteX3" fmla="*/ 2292119 w 2353827"/>
              <a:gd name="connsiteY3" fmla="*/ 156316 h 1743894"/>
              <a:gd name="connsiteX4" fmla="*/ 2353827 w 2353827"/>
              <a:gd name="connsiteY4" fmla="*/ 1743894 h 1743894"/>
              <a:gd name="connsiteX5" fmla="*/ 0 w 2353827"/>
              <a:gd name="connsiteY5" fmla="*/ 475839 h 1743894"/>
              <a:gd name="connsiteX0" fmla="*/ 0 w 2359367"/>
              <a:gd name="connsiteY0" fmla="*/ 470568 h 1743894"/>
              <a:gd name="connsiteX1" fmla="*/ 15812 w 2359367"/>
              <a:gd name="connsiteY1" fmla="*/ 0 h 1743894"/>
              <a:gd name="connsiteX2" fmla="*/ 1938631 w 2359367"/>
              <a:gd name="connsiteY2" fmla="*/ 16071 h 1743894"/>
              <a:gd name="connsiteX3" fmla="*/ 2297659 w 2359367"/>
              <a:gd name="connsiteY3" fmla="*/ 156316 h 1743894"/>
              <a:gd name="connsiteX4" fmla="*/ 2359367 w 2359367"/>
              <a:gd name="connsiteY4" fmla="*/ 1743894 h 1743894"/>
              <a:gd name="connsiteX5" fmla="*/ 0 w 2359367"/>
              <a:gd name="connsiteY5" fmla="*/ 470568 h 1743894"/>
              <a:gd name="connsiteX0" fmla="*/ 0 w 2359367"/>
              <a:gd name="connsiteY0" fmla="*/ 470568 h 1743894"/>
              <a:gd name="connsiteX1" fmla="*/ 15812 w 2359367"/>
              <a:gd name="connsiteY1" fmla="*/ 0 h 1743894"/>
              <a:gd name="connsiteX2" fmla="*/ 1938631 w 2359367"/>
              <a:gd name="connsiteY2" fmla="*/ 16071 h 1743894"/>
              <a:gd name="connsiteX3" fmla="*/ 2297659 w 2359367"/>
              <a:gd name="connsiteY3" fmla="*/ 156316 h 1743894"/>
              <a:gd name="connsiteX4" fmla="*/ 2359367 w 2359367"/>
              <a:gd name="connsiteY4" fmla="*/ 1743894 h 1743894"/>
              <a:gd name="connsiteX5" fmla="*/ 0 w 2359367"/>
              <a:gd name="connsiteY5" fmla="*/ 470568 h 1743894"/>
              <a:gd name="connsiteX0" fmla="*/ 0 w 2374257"/>
              <a:gd name="connsiteY0" fmla="*/ 463484 h 1743894"/>
              <a:gd name="connsiteX1" fmla="*/ 30702 w 2374257"/>
              <a:gd name="connsiteY1" fmla="*/ 0 h 1743894"/>
              <a:gd name="connsiteX2" fmla="*/ 1953521 w 2374257"/>
              <a:gd name="connsiteY2" fmla="*/ 16071 h 1743894"/>
              <a:gd name="connsiteX3" fmla="*/ 2312549 w 2374257"/>
              <a:gd name="connsiteY3" fmla="*/ 156316 h 1743894"/>
              <a:gd name="connsiteX4" fmla="*/ 2374257 w 2374257"/>
              <a:gd name="connsiteY4" fmla="*/ 1743894 h 1743894"/>
              <a:gd name="connsiteX5" fmla="*/ 0 w 2374257"/>
              <a:gd name="connsiteY5" fmla="*/ 463484 h 1743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74257" h="1743894">
                <a:moveTo>
                  <a:pt x="0" y="463484"/>
                </a:moveTo>
                <a:lnTo>
                  <a:pt x="30702" y="0"/>
                </a:lnTo>
                <a:lnTo>
                  <a:pt x="1953521" y="16071"/>
                </a:lnTo>
                <a:lnTo>
                  <a:pt x="2312549" y="156316"/>
                </a:lnTo>
                <a:lnTo>
                  <a:pt x="2374257" y="1743894"/>
                </a:lnTo>
                <a:lnTo>
                  <a:pt x="0" y="463484"/>
                </a:lnTo>
                <a:close/>
              </a:path>
            </a:pathLst>
          </a:custGeom>
          <a:solidFill>
            <a:srgbClr val="DFDF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Forme libre : forme 5">
            <a:extLst>
              <a:ext uri="{FF2B5EF4-FFF2-40B4-BE49-F238E27FC236}">
                <a16:creationId xmlns:a16="http://schemas.microsoft.com/office/drawing/2014/main" id="{81823B71-AE7A-43F5-A4ED-07DF149AC275}"/>
              </a:ext>
            </a:extLst>
          </p:cNvPr>
          <p:cNvSpPr/>
          <p:nvPr>
            <p:custDataLst>
              <p:tags r:id="rId4"/>
            </p:custDataLst>
          </p:nvPr>
        </p:nvSpPr>
        <p:spPr>
          <a:xfrm>
            <a:off x="2556274" y="4797174"/>
            <a:ext cx="5355738" cy="1691775"/>
          </a:xfrm>
          <a:custGeom>
            <a:avLst/>
            <a:gdLst>
              <a:gd name="connsiteX0" fmla="*/ 3304182 w 5581767"/>
              <a:gd name="connsiteY0" fmla="*/ 0 h 1722213"/>
              <a:gd name="connsiteX1" fmla="*/ 5581767 w 5581767"/>
              <a:gd name="connsiteY1" fmla="*/ 1301477 h 1722213"/>
              <a:gd name="connsiteX2" fmla="*/ 5161031 w 5581767"/>
              <a:gd name="connsiteY2" fmla="*/ 1722213 h 1722213"/>
              <a:gd name="connsiteX3" fmla="*/ 0 w 5581767"/>
              <a:gd name="connsiteY3" fmla="*/ 1688554 h 1722213"/>
              <a:gd name="connsiteX4" fmla="*/ 112196 w 5581767"/>
              <a:gd name="connsiteY4" fmla="*/ 532932 h 1722213"/>
              <a:gd name="connsiteX5" fmla="*/ 1643676 w 5581767"/>
              <a:gd name="connsiteY5" fmla="*/ 544152 h 1722213"/>
              <a:gd name="connsiteX6" fmla="*/ 1767092 w 5581767"/>
              <a:gd name="connsiteY6" fmla="*/ 359028 h 1722213"/>
              <a:gd name="connsiteX7" fmla="*/ 1991485 w 5581767"/>
              <a:gd name="connsiteY7" fmla="*/ 347808 h 1722213"/>
              <a:gd name="connsiteX8" fmla="*/ 2305634 w 5581767"/>
              <a:gd name="connsiteY8" fmla="*/ 465615 h 1722213"/>
              <a:gd name="connsiteX9" fmla="*/ 2844177 w 5581767"/>
              <a:gd name="connsiteY9" fmla="*/ 454395 h 1722213"/>
              <a:gd name="connsiteX10" fmla="*/ 3287352 w 5581767"/>
              <a:gd name="connsiteY10" fmla="*/ 162685 h 1722213"/>
              <a:gd name="connsiteX11" fmla="*/ 3304182 w 5581767"/>
              <a:gd name="connsiteY11" fmla="*/ 0 h 1722213"/>
              <a:gd name="connsiteX0" fmla="*/ 3304182 w 5581767"/>
              <a:gd name="connsiteY0" fmla="*/ 0 h 1722213"/>
              <a:gd name="connsiteX1" fmla="*/ 5581767 w 5581767"/>
              <a:gd name="connsiteY1" fmla="*/ 1301477 h 1722213"/>
              <a:gd name="connsiteX2" fmla="*/ 5161031 w 5581767"/>
              <a:gd name="connsiteY2" fmla="*/ 1722213 h 1722213"/>
              <a:gd name="connsiteX3" fmla="*/ 0 w 5581767"/>
              <a:gd name="connsiteY3" fmla="*/ 1688554 h 1722213"/>
              <a:gd name="connsiteX4" fmla="*/ 112196 w 5581767"/>
              <a:gd name="connsiteY4" fmla="*/ 532932 h 1722213"/>
              <a:gd name="connsiteX5" fmla="*/ 1643676 w 5581767"/>
              <a:gd name="connsiteY5" fmla="*/ 544152 h 1722213"/>
              <a:gd name="connsiteX6" fmla="*/ 1767092 w 5581767"/>
              <a:gd name="connsiteY6" fmla="*/ 359028 h 1722213"/>
              <a:gd name="connsiteX7" fmla="*/ 1991485 w 5581767"/>
              <a:gd name="connsiteY7" fmla="*/ 347808 h 1722213"/>
              <a:gd name="connsiteX8" fmla="*/ 2305634 w 5581767"/>
              <a:gd name="connsiteY8" fmla="*/ 465615 h 1722213"/>
              <a:gd name="connsiteX9" fmla="*/ 2844177 w 5581767"/>
              <a:gd name="connsiteY9" fmla="*/ 454395 h 1722213"/>
              <a:gd name="connsiteX10" fmla="*/ 3246426 w 5581767"/>
              <a:gd name="connsiteY10" fmla="*/ 110065 h 1722213"/>
              <a:gd name="connsiteX11" fmla="*/ 3304182 w 5581767"/>
              <a:gd name="connsiteY11" fmla="*/ 0 h 1722213"/>
              <a:gd name="connsiteX0" fmla="*/ 3292489 w 5581767"/>
              <a:gd name="connsiteY0" fmla="*/ 0 h 1710519"/>
              <a:gd name="connsiteX1" fmla="*/ 5581767 w 5581767"/>
              <a:gd name="connsiteY1" fmla="*/ 1289783 h 1710519"/>
              <a:gd name="connsiteX2" fmla="*/ 5161031 w 5581767"/>
              <a:gd name="connsiteY2" fmla="*/ 1710519 h 1710519"/>
              <a:gd name="connsiteX3" fmla="*/ 0 w 5581767"/>
              <a:gd name="connsiteY3" fmla="*/ 1676860 h 1710519"/>
              <a:gd name="connsiteX4" fmla="*/ 112196 w 5581767"/>
              <a:gd name="connsiteY4" fmla="*/ 521238 h 1710519"/>
              <a:gd name="connsiteX5" fmla="*/ 1643676 w 5581767"/>
              <a:gd name="connsiteY5" fmla="*/ 532458 h 1710519"/>
              <a:gd name="connsiteX6" fmla="*/ 1767092 w 5581767"/>
              <a:gd name="connsiteY6" fmla="*/ 347334 h 1710519"/>
              <a:gd name="connsiteX7" fmla="*/ 1991485 w 5581767"/>
              <a:gd name="connsiteY7" fmla="*/ 336114 h 1710519"/>
              <a:gd name="connsiteX8" fmla="*/ 2305634 w 5581767"/>
              <a:gd name="connsiteY8" fmla="*/ 453921 h 1710519"/>
              <a:gd name="connsiteX9" fmla="*/ 2844177 w 5581767"/>
              <a:gd name="connsiteY9" fmla="*/ 442701 h 1710519"/>
              <a:gd name="connsiteX10" fmla="*/ 3246426 w 5581767"/>
              <a:gd name="connsiteY10" fmla="*/ 98371 h 1710519"/>
              <a:gd name="connsiteX11" fmla="*/ 3292489 w 5581767"/>
              <a:gd name="connsiteY11" fmla="*/ 0 h 1710519"/>
              <a:gd name="connsiteX0" fmla="*/ 3292489 w 5581767"/>
              <a:gd name="connsiteY0" fmla="*/ 0 h 1710519"/>
              <a:gd name="connsiteX1" fmla="*/ 5581767 w 5581767"/>
              <a:gd name="connsiteY1" fmla="*/ 1289783 h 1710519"/>
              <a:gd name="connsiteX2" fmla="*/ 5161031 w 5581767"/>
              <a:gd name="connsiteY2" fmla="*/ 1710519 h 1710519"/>
              <a:gd name="connsiteX3" fmla="*/ 0 w 5581767"/>
              <a:gd name="connsiteY3" fmla="*/ 1676860 h 1710519"/>
              <a:gd name="connsiteX4" fmla="*/ 112196 w 5581767"/>
              <a:gd name="connsiteY4" fmla="*/ 521238 h 1710519"/>
              <a:gd name="connsiteX5" fmla="*/ 1643676 w 5581767"/>
              <a:gd name="connsiteY5" fmla="*/ 532458 h 1710519"/>
              <a:gd name="connsiteX6" fmla="*/ 1767092 w 5581767"/>
              <a:gd name="connsiteY6" fmla="*/ 347334 h 1710519"/>
              <a:gd name="connsiteX7" fmla="*/ 1991485 w 5581767"/>
              <a:gd name="connsiteY7" fmla="*/ 336114 h 1710519"/>
              <a:gd name="connsiteX8" fmla="*/ 2305634 w 5581767"/>
              <a:gd name="connsiteY8" fmla="*/ 453921 h 1710519"/>
              <a:gd name="connsiteX9" fmla="*/ 2844177 w 5581767"/>
              <a:gd name="connsiteY9" fmla="*/ 442701 h 1710519"/>
              <a:gd name="connsiteX10" fmla="*/ 3228886 w 5581767"/>
              <a:gd name="connsiteY10" fmla="*/ 92525 h 1710519"/>
              <a:gd name="connsiteX11" fmla="*/ 3292489 w 5581767"/>
              <a:gd name="connsiteY11" fmla="*/ 0 h 1710519"/>
              <a:gd name="connsiteX0" fmla="*/ 3286644 w 5581767"/>
              <a:gd name="connsiteY0" fmla="*/ 0 h 1716366"/>
              <a:gd name="connsiteX1" fmla="*/ 5581767 w 5581767"/>
              <a:gd name="connsiteY1" fmla="*/ 1295630 h 1716366"/>
              <a:gd name="connsiteX2" fmla="*/ 5161031 w 5581767"/>
              <a:gd name="connsiteY2" fmla="*/ 1716366 h 1716366"/>
              <a:gd name="connsiteX3" fmla="*/ 0 w 5581767"/>
              <a:gd name="connsiteY3" fmla="*/ 1682707 h 1716366"/>
              <a:gd name="connsiteX4" fmla="*/ 112196 w 5581767"/>
              <a:gd name="connsiteY4" fmla="*/ 527085 h 1716366"/>
              <a:gd name="connsiteX5" fmla="*/ 1643676 w 5581767"/>
              <a:gd name="connsiteY5" fmla="*/ 538305 h 1716366"/>
              <a:gd name="connsiteX6" fmla="*/ 1767092 w 5581767"/>
              <a:gd name="connsiteY6" fmla="*/ 353181 h 1716366"/>
              <a:gd name="connsiteX7" fmla="*/ 1991485 w 5581767"/>
              <a:gd name="connsiteY7" fmla="*/ 341961 h 1716366"/>
              <a:gd name="connsiteX8" fmla="*/ 2305634 w 5581767"/>
              <a:gd name="connsiteY8" fmla="*/ 459768 h 1716366"/>
              <a:gd name="connsiteX9" fmla="*/ 2844177 w 5581767"/>
              <a:gd name="connsiteY9" fmla="*/ 448548 h 1716366"/>
              <a:gd name="connsiteX10" fmla="*/ 3228886 w 5581767"/>
              <a:gd name="connsiteY10" fmla="*/ 98372 h 1716366"/>
              <a:gd name="connsiteX11" fmla="*/ 3286644 w 5581767"/>
              <a:gd name="connsiteY11" fmla="*/ 0 h 1716366"/>
              <a:gd name="connsiteX0" fmla="*/ 3253471 w 5581767"/>
              <a:gd name="connsiteY0" fmla="*/ 0 h 1728430"/>
              <a:gd name="connsiteX1" fmla="*/ 5581767 w 5581767"/>
              <a:gd name="connsiteY1" fmla="*/ 1307694 h 1728430"/>
              <a:gd name="connsiteX2" fmla="*/ 5161031 w 5581767"/>
              <a:gd name="connsiteY2" fmla="*/ 1728430 h 1728430"/>
              <a:gd name="connsiteX3" fmla="*/ 0 w 5581767"/>
              <a:gd name="connsiteY3" fmla="*/ 1694771 h 1728430"/>
              <a:gd name="connsiteX4" fmla="*/ 112196 w 5581767"/>
              <a:gd name="connsiteY4" fmla="*/ 539149 h 1728430"/>
              <a:gd name="connsiteX5" fmla="*/ 1643676 w 5581767"/>
              <a:gd name="connsiteY5" fmla="*/ 550369 h 1728430"/>
              <a:gd name="connsiteX6" fmla="*/ 1767092 w 5581767"/>
              <a:gd name="connsiteY6" fmla="*/ 365245 h 1728430"/>
              <a:gd name="connsiteX7" fmla="*/ 1991485 w 5581767"/>
              <a:gd name="connsiteY7" fmla="*/ 354025 h 1728430"/>
              <a:gd name="connsiteX8" fmla="*/ 2305634 w 5581767"/>
              <a:gd name="connsiteY8" fmla="*/ 471832 h 1728430"/>
              <a:gd name="connsiteX9" fmla="*/ 2844177 w 5581767"/>
              <a:gd name="connsiteY9" fmla="*/ 460612 h 1728430"/>
              <a:gd name="connsiteX10" fmla="*/ 3228886 w 5581767"/>
              <a:gd name="connsiteY10" fmla="*/ 110436 h 1728430"/>
              <a:gd name="connsiteX11" fmla="*/ 3253471 w 5581767"/>
              <a:gd name="connsiteY11" fmla="*/ 0 h 1728430"/>
              <a:gd name="connsiteX0" fmla="*/ 3203837 w 5581767"/>
              <a:gd name="connsiteY0" fmla="*/ 0 h 1763174"/>
              <a:gd name="connsiteX1" fmla="*/ 5581767 w 5581767"/>
              <a:gd name="connsiteY1" fmla="*/ 1342438 h 1763174"/>
              <a:gd name="connsiteX2" fmla="*/ 5161031 w 5581767"/>
              <a:gd name="connsiteY2" fmla="*/ 1763174 h 1763174"/>
              <a:gd name="connsiteX3" fmla="*/ 0 w 5581767"/>
              <a:gd name="connsiteY3" fmla="*/ 1729515 h 1763174"/>
              <a:gd name="connsiteX4" fmla="*/ 112196 w 5581767"/>
              <a:gd name="connsiteY4" fmla="*/ 573893 h 1763174"/>
              <a:gd name="connsiteX5" fmla="*/ 1643676 w 5581767"/>
              <a:gd name="connsiteY5" fmla="*/ 585113 h 1763174"/>
              <a:gd name="connsiteX6" fmla="*/ 1767092 w 5581767"/>
              <a:gd name="connsiteY6" fmla="*/ 399989 h 1763174"/>
              <a:gd name="connsiteX7" fmla="*/ 1991485 w 5581767"/>
              <a:gd name="connsiteY7" fmla="*/ 388769 h 1763174"/>
              <a:gd name="connsiteX8" fmla="*/ 2305634 w 5581767"/>
              <a:gd name="connsiteY8" fmla="*/ 506576 h 1763174"/>
              <a:gd name="connsiteX9" fmla="*/ 2844177 w 5581767"/>
              <a:gd name="connsiteY9" fmla="*/ 495356 h 1763174"/>
              <a:gd name="connsiteX10" fmla="*/ 3228886 w 5581767"/>
              <a:gd name="connsiteY10" fmla="*/ 145180 h 1763174"/>
              <a:gd name="connsiteX11" fmla="*/ 3203837 w 5581767"/>
              <a:gd name="connsiteY11" fmla="*/ 0 h 1763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1767" h="1763174">
                <a:moveTo>
                  <a:pt x="3203837" y="0"/>
                </a:moveTo>
                <a:lnTo>
                  <a:pt x="5581767" y="1342438"/>
                </a:lnTo>
                <a:lnTo>
                  <a:pt x="5161031" y="1763174"/>
                </a:lnTo>
                <a:lnTo>
                  <a:pt x="0" y="1729515"/>
                </a:lnTo>
                <a:lnTo>
                  <a:pt x="112196" y="573893"/>
                </a:lnTo>
                <a:lnTo>
                  <a:pt x="1643676" y="585113"/>
                </a:lnTo>
                <a:lnTo>
                  <a:pt x="1767092" y="399989"/>
                </a:lnTo>
                <a:lnTo>
                  <a:pt x="1991485" y="388769"/>
                </a:lnTo>
                <a:lnTo>
                  <a:pt x="2305634" y="506576"/>
                </a:lnTo>
                <a:lnTo>
                  <a:pt x="2844177" y="495356"/>
                </a:lnTo>
                <a:lnTo>
                  <a:pt x="3228886" y="145180"/>
                </a:lnTo>
                <a:lnTo>
                  <a:pt x="3203837" y="0"/>
                </a:lnTo>
                <a:close/>
              </a:path>
            </a:pathLst>
          </a:custGeom>
          <a:solidFill>
            <a:srgbClr val="D4D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15730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4" y="1830410"/>
            <a:ext cx="6871841" cy="813037"/>
          </a:xfrm>
        </p:spPr>
        <p:txBody>
          <a:bodyPr/>
          <a:lstStyle/>
          <a:p>
            <a:r>
              <a:rPr lang="fr-FR" dirty="0"/>
              <a:t>D’autres écoles choisissent une </a:t>
            </a:r>
            <a:r>
              <a:rPr lang="fr-FR" b="1" dirty="0"/>
              <a:t>structure plus complexe </a:t>
            </a:r>
            <a:r>
              <a:rPr lang="fr-FR" dirty="0"/>
              <a:t>qui colle davantage à la structure de l’Assemblée nationale du Québec.</a:t>
            </a:r>
            <a:endParaRPr lang="fr-CA" dirty="0"/>
          </a:p>
        </p:txBody>
      </p:sp>
      <p:pic>
        <p:nvPicPr>
          <p:cNvPr id="4" name="Image 3">
            <a:extLst>
              <a:ext uri="{FF2B5EF4-FFF2-40B4-BE49-F238E27FC236}">
                <a16:creationId xmlns:a16="http://schemas.microsoft.com/office/drawing/2014/main" id="{E2D7267D-DCE2-4384-8D77-8F8C71606EBA}"/>
              </a:ext>
            </a:extLst>
          </p:cNvPr>
          <p:cNvPicPr>
            <a:picLocks noChangeAspect="1"/>
          </p:cNvPicPr>
          <p:nvPr>
            <p:custDataLst>
              <p:tags r:id="rId2"/>
            </p:custDataLst>
          </p:nvPr>
        </p:nvPicPr>
        <p:blipFill>
          <a:blip r:embed="rId4"/>
          <a:stretch>
            <a:fillRect/>
          </a:stretch>
        </p:blipFill>
        <p:spPr>
          <a:xfrm>
            <a:off x="1673136" y="2570941"/>
            <a:ext cx="7092092" cy="3975781"/>
          </a:xfrm>
          <a:prstGeom prst="rect">
            <a:avLst/>
          </a:prstGeom>
        </p:spPr>
      </p:pic>
    </p:spTree>
    <p:extLst>
      <p:ext uri="{BB962C8B-B14F-4D97-AF65-F5344CB8AC3E}">
        <p14:creationId xmlns:p14="http://schemas.microsoft.com/office/powerpoint/2010/main" val="3333131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5" y="1830410"/>
            <a:ext cx="6739036" cy="813037"/>
          </a:xfrm>
        </p:spPr>
        <p:txBody>
          <a:bodyPr/>
          <a:lstStyle/>
          <a:p>
            <a:r>
              <a:rPr lang="fr-FR" dirty="0"/>
              <a:t>Quelle que soit la structure choisie, la qualité de l’accompagnement est la clé de la réussite. Voici les principales caractéristiques des structures :</a:t>
            </a:r>
            <a:endParaRPr lang="fr-CA" dirty="0"/>
          </a:p>
        </p:txBody>
      </p:sp>
      <p:graphicFrame>
        <p:nvGraphicFramePr>
          <p:cNvPr id="3" name="Tableau 3">
            <a:extLst>
              <a:ext uri="{FF2B5EF4-FFF2-40B4-BE49-F238E27FC236}">
                <a16:creationId xmlns:a16="http://schemas.microsoft.com/office/drawing/2014/main" id="{B1FDD6D6-5DF4-42EF-8C0E-2EF54A886811}"/>
              </a:ext>
            </a:extLst>
          </p:cNvPr>
          <p:cNvGraphicFramePr>
            <a:graphicFrameLocks noGrp="1"/>
          </p:cNvGraphicFramePr>
          <p:nvPr>
            <p:custDataLst>
              <p:tags r:id="rId2"/>
            </p:custDataLst>
            <p:extLst>
              <p:ext uri="{D42A27DB-BD31-4B8C-83A1-F6EECF244321}">
                <p14:modId xmlns:p14="http://schemas.microsoft.com/office/powerpoint/2010/main" val="4277994620"/>
              </p:ext>
            </p:extLst>
          </p:nvPr>
        </p:nvGraphicFramePr>
        <p:xfrm>
          <a:off x="1848481" y="2643447"/>
          <a:ext cx="6739036" cy="3876040"/>
        </p:xfrm>
        <a:graphic>
          <a:graphicData uri="http://schemas.openxmlformats.org/drawingml/2006/table">
            <a:tbl>
              <a:tblPr firstRow="1" bandRow="1">
                <a:tableStyleId>{D7AC3CCA-C797-4891-BE02-D94E43425B78}</a:tableStyleId>
              </a:tblPr>
              <a:tblGrid>
                <a:gridCol w="2531930">
                  <a:extLst>
                    <a:ext uri="{9D8B030D-6E8A-4147-A177-3AD203B41FA5}">
                      <a16:colId xmlns:a16="http://schemas.microsoft.com/office/drawing/2014/main" val="3848763503"/>
                    </a:ext>
                  </a:extLst>
                </a:gridCol>
                <a:gridCol w="4207106">
                  <a:extLst>
                    <a:ext uri="{9D8B030D-6E8A-4147-A177-3AD203B41FA5}">
                      <a16:colId xmlns:a16="http://schemas.microsoft.com/office/drawing/2014/main" val="905052805"/>
                    </a:ext>
                  </a:extLst>
                </a:gridCol>
              </a:tblGrid>
              <a:tr h="370840">
                <a:tc>
                  <a:txBody>
                    <a:bodyPr/>
                    <a:lstStyle/>
                    <a:p>
                      <a:pPr algn="ctr"/>
                      <a:r>
                        <a:rPr lang="fr-CA" cap="all" baseline="0" dirty="0">
                          <a:solidFill>
                            <a:schemeClr val="bg1"/>
                          </a:solidFill>
                        </a:rPr>
                        <a:t>Structure de base</a:t>
                      </a:r>
                    </a:p>
                  </a:txBody>
                  <a:tcPr anchor="ctr">
                    <a:solidFill>
                      <a:srgbClr val="00A8B0"/>
                    </a:solidFill>
                  </a:tcPr>
                </a:tc>
                <a:tc>
                  <a:txBody>
                    <a:bodyPr/>
                    <a:lstStyle/>
                    <a:p>
                      <a:pPr algn="ctr"/>
                      <a:r>
                        <a:rPr lang="fr-CA" cap="all" baseline="0" dirty="0">
                          <a:solidFill>
                            <a:schemeClr val="bg1"/>
                          </a:solidFill>
                        </a:rPr>
                        <a:t>Structure complexe</a:t>
                      </a:r>
                    </a:p>
                  </a:txBody>
                  <a:tcPr anchor="ctr">
                    <a:solidFill>
                      <a:srgbClr val="00A8B0"/>
                    </a:solidFill>
                  </a:tcPr>
                </a:tc>
                <a:extLst>
                  <a:ext uri="{0D108BD9-81ED-4DB2-BD59-A6C34878D82A}">
                    <a16:rowId xmlns:a16="http://schemas.microsoft.com/office/drawing/2014/main" val="1612915049"/>
                  </a:ext>
                </a:extLst>
              </a:tr>
              <a:tr h="370840">
                <a:tc>
                  <a:txBody>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Moins de 12 personnes élues.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La majorité des personnes élues ont une fonction de représentation.</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Les fonctions de président et de secrétaire sont présentes.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Tous les membres du conseil d’élèves se réunissent à chacune des rencontres.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L’ensemble des membres du conseil travaille sur le même projet.</a:t>
                      </a:r>
                    </a:p>
                  </a:txBody>
                  <a:tcPr>
                    <a:solidFill>
                      <a:srgbClr val="E1EDF7"/>
                    </a:solidFill>
                  </a:tcPr>
                </a:tc>
                <a:tc>
                  <a:txBody>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Plus de 12 personnes élues.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La structure est divisée en ministères.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Présence des fonctions de premier ministre et de vice-premier ministre (personnes nommées parmi les membres du conseil ou élues par l’école ou le conseil).</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Présence d’un ministre par ministère (personne nommée parmi les membres du conseil ou élue par l’école ou le conseil).</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Les personnes élues (députés) sont réparties dans les différents ministères.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Les ministres ont habituellement des rencontres plus fréquentes (conseil des ministres).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Chaque ministère peut réaliser un projet. Il peut y avoir plusieurs projets en même temps. </a:t>
                      </a:r>
                    </a:p>
                  </a:txBody>
                  <a:tcPr>
                    <a:solidFill>
                      <a:srgbClr val="E1EDF7"/>
                    </a:solidFill>
                  </a:tcPr>
                </a:tc>
                <a:extLst>
                  <a:ext uri="{0D108BD9-81ED-4DB2-BD59-A6C34878D82A}">
                    <a16:rowId xmlns:a16="http://schemas.microsoft.com/office/drawing/2014/main" val="3583156654"/>
                  </a:ext>
                </a:extLst>
              </a:tr>
            </a:tbl>
          </a:graphicData>
        </a:graphic>
      </p:graphicFrame>
    </p:spTree>
    <p:extLst>
      <p:ext uri="{BB962C8B-B14F-4D97-AF65-F5344CB8AC3E}">
        <p14:creationId xmlns:p14="http://schemas.microsoft.com/office/powerpoint/2010/main" val="4196618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5" y="1830410"/>
            <a:ext cx="6739036" cy="813037"/>
          </a:xfrm>
        </p:spPr>
        <p:txBody>
          <a:bodyPr/>
          <a:lstStyle/>
          <a:p>
            <a:r>
              <a:rPr lang="fr-FR" dirty="0"/>
              <a:t>D’autres écoles combinent des éléments en provenance des deux structures. Si la structure est fonctionnelle, tout est possible.</a:t>
            </a:r>
            <a:endParaRPr lang="fr-CA" dirty="0"/>
          </a:p>
        </p:txBody>
      </p:sp>
      <p:graphicFrame>
        <p:nvGraphicFramePr>
          <p:cNvPr id="3" name="Tableau 3">
            <a:extLst>
              <a:ext uri="{FF2B5EF4-FFF2-40B4-BE49-F238E27FC236}">
                <a16:creationId xmlns:a16="http://schemas.microsoft.com/office/drawing/2014/main" id="{B1FDD6D6-5DF4-42EF-8C0E-2EF54A886811}"/>
              </a:ext>
            </a:extLst>
          </p:cNvPr>
          <p:cNvGraphicFramePr>
            <a:graphicFrameLocks noGrp="1"/>
          </p:cNvGraphicFramePr>
          <p:nvPr>
            <p:custDataLst>
              <p:tags r:id="rId2"/>
            </p:custDataLst>
            <p:extLst>
              <p:ext uri="{D42A27DB-BD31-4B8C-83A1-F6EECF244321}">
                <p14:modId xmlns:p14="http://schemas.microsoft.com/office/powerpoint/2010/main" val="4062221356"/>
              </p:ext>
            </p:extLst>
          </p:nvPr>
        </p:nvGraphicFramePr>
        <p:xfrm>
          <a:off x="1848481" y="2643447"/>
          <a:ext cx="6739036" cy="3876040"/>
        </p:xfrm>
        <a:graphic>
          <a:graphicData uri="http://schemas.openxmlformats.org/drawingml/2006/table">
            <a:tbl>
              <a:tblPr firstRow="1" bandRow="1">
                <a:tableStyleId>{D7AC3CCA-C797-4891-BE02-D94E43425B78}</a:tableStyleId>
              </a:tblPr>
              <a:tblGrid>
                <a:gridCol w="2531930">
                  <a:extLst>
                    <a:ext uri="{9D8B030D-6E8A-4147-A177-3AD203B41FA5}">
                      <a16:colId xmlns:a16="http://schemas.microsoft.com/office/drawing/2014/main" val="3848763503"/>
                    </a:ext>
                  </a:extLst>
                </a:gridCol>
                <a:gridCol w="4207106">
                  <a:extLst>
                    <a:ext uri="{9D8B030D-6E8A-4147-A177-3AD203B41FA5}">
                      <a16:colId xmlns:a16="http://schemas.microsoft.com/office/drawing/2014/main" val="905052805"/>
                    </a:ext>
                  </a:extLst>
                </a:gridCol>
              </a:tblGrid>
              <a:tr h="370840">
                <a:tc>
                  <a:txBody>
                    <a:bodyPr/>
                    <a:lstStyle/>
                    <a:p>
                      <a:pPr algn="ctr"/>
                      <a:r>
                        <a:rPr lang="fr-CA" cap="all" baseline="0" dirty="0">
                          <a:solidFill>
                            <a:schemeClr val="bg1"/>
                          </a:solidFill>
                        </a:rPr>
                        <a:t>Structure de base</a:t>
                      </a:r>
                    </a:p>
                  </a:txBody>
                  <a:tcPr anchor="ctr">
                    <a:solidFill>
                      <a:srgbClr val="00A8B0"/>
                    </a:solidFill>
                  </a:tcPr>
                </a:tc>
                <a:tc>
                  <a:txBody>
                    <a:bodyPr/>
                    <a:lstStyle/>
                    <a:p>
                      <a:pPr algn="ctr"/>
                      <a:r>
                        <a:rPr lang="fr-CA" cap="all" baseline="0" dirty="0">
                          <a:solidFill>
                            <a:schemeClr val="bg1"/>
                          </a:solidFill>
                        </a:rPr>
                        <a:t>Structure complexe</a:t>
                      </a:r>
                    </a:p>
                  </a:txBody>
                  <a:tcPr anchor="ctr">
                    <a:solidFill>
                      <a:srgbClr val="00A8B0"/>
                    </a:solidFill>
                  </a:tcPr>
                </a:tc>
                <a:extLst>
                  <a:ext uri="{0D108BD9-81ED-4DB2-BD59-A6C34878D82A}">
                    <a16:rowId xmlns:a16="http://schemas.microsoft.com/office/drawing/2014/main" val="1612915049"/>
                  </a:ext>
                </a:extLst>
              </a:tr>
              <a:tr h="370840">
                <a:tc>
                  <a:txBody>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Moins de 12 personnes élues.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La majorité des personnes élues ont une fonction de représentation.</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Les fonctions de président et de secrétaire sont présentes.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Tous les membres du conseil d’élèves se réunissent à chacune des rencontres.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L’ensemble des membres du conseil travaille sur le même projet.</a:t>
                      </a:r>
                    </a:p>
                  </a:txBody>
                  <a:tcPr>
                    <a:solidFill>
                      <a:srgbClr val="E1EDF7"/>
                    </a:solidFill>
                  </a:tcPr>
                </a:tc>
                <a:tc>
                  <a:txBody>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Plus de 12 personnes élues.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La structure est divisée en ministères.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Présence des fonctions de premier ministre et de vice-premier ministre (personnes nommées parmi les membres du conseil ou élues par l’école ou le conseil).</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Présence d’un ministre par ministère (personne nommée parmi les membres du conseil ou élue par l’école ou le conseil).</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Les personnes élues (députés) sont réparties dans les différents ministères.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Les ministres ont habituellement des rencontres plus fréquentes (conseil des ministres).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CA" sz="1400" dirty="0"/>
                        <a:t>Chaque ministère peut réaliser un projet. Il peut y avoir plusieurs projets en même temps. </a:t>
                      </a:r>
                    </a:p>
                  </a:txBody>
                  <a:tcPr>
                    <a:solidFill>
                      <a:srgbClr val="E1EDF7"/>
                    </a:solidFill>
                  </a:tcPr>
                </a:tc>
                <a:extLst>
                  <a:ext uri="{0D108BD9-81ED-4DB2-BD59-A6C34878D82A}">
                    <a16:rowId xmlns:a16="http://schemas.microsoft.com/office/drawing/2014/main" val="3583156654"/>
                  </a:ext>
                </a:extLst>
              </a:tr>
            </a:tbl>
          </a:graphicData>
        </a:graphic>
      </p:graphicFrame>
      <p:sp>
        <p:nvSpPr>
          <p:cNvPr id="4" name="Rectangle 3">
            <a:extLst>
              <a:ext uri="{FF2B5EF4-FFF2-40B4-BE49-F238E27FC236}">
                <a16:creationId xmlns:a16="http://schemas.microsoft.com/office/drawing/2014/main" id="{421EB1F5-CCD3-4D7A-838C-F5E7DAA0264A}"/>
              </a:ext>
            </a:extLst>
          </p:cNvPr>
          <p:cNvSpPr/>
          <p:nvPr>
            <p:custDataLst>
              <p:tags r:id="rId3"/>
            </p:custDataLst>
          </p:nvPr>
        </p:nvSpPr>
        <p:spPr>
          <a:xfrm>
            <a:off x="2926077" y="3959183"/>
            <a:ext cx="2926080" cy="1666554"/>
          </a:xfrm>
          <a:prstGeom prst="rect">
            <a:avLst/>
          </a:prstGeom>
          <a:solidFill>
            <a:srgbClr val="00A8B0"/>
          </a:solidFill>
          <a:ln>
            <a:solidFill>
              <a:srgbClr val="00A8B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CA" b="1" dirty="0">
                <a:solidFill>
                  <a:schemeClr val="bg1"/>
                </a:solidFill>
              </a:rPr>
              <a:t>Certains conseils intègrent des caractéristiques de ces deux catégories pour bâtir une structure unique qui fonctionne pour eux.</a:t>
            </a:r>
          </a:p>
        </p:txBody>
      </p:sp>
      <p:sp>
        <p:nvSpPr>
          <p:cNvPr id="5" name="Flèche : double flèche horizontale 4">
            <a:extLst>
              <a:ext uri="{FF2B5EF4-FFF2-40B4-BE49-F238E27FC236}">
                <a16:creationId xmlns:a16="http://schemas.microsoft.com/office/drawing/2014/main" id="{6D288C35-FF1E-4BC5-A533-9F1D641353FF}"/>
              </a:ext>
            </a:extLst>
          </p:cNvPr>
          <p:cNvSpPr/>
          <p:nvPr>
            <p:custDataLst>
              <p:tags r:id="rId4"/>
            </p:custDataLst>
          </p:nvPr>
        </p:nvSpPr>
        <p:spPr>
          <a:xfrm>
            <a:off x="4019004" y="5164182"/>
            <a:ext cx="744586" cy="288227"/>
          </a:xfrm>
          <a:prstGeom prst="leftRightArrow">
            <a:avLst/>
          </a:prstGeom>
          <a:solidFill>
            <a:srgbClr val="EF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20448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7364BAA9-15E3-4E13-A766-CF509DBFC64A}"/>
              </a:ext>
            </a:extLst>
          </p:cNvPr>
          <p:cNvSpPr>
            <a:spLocks noGrp="1"/>
          </p:cNvSpPr>
          <p:nvPr>
            <p:ph type="title"/>
            <p:custDataLst>
              <p:tags r:id="rId1"/>
            </p:custDataLst>
          </p:nvPr>
        </p:nvSpPr>
        <p:spPr>
          <a:xfrm>
            <a:off x="1530006" y="1830409"/>
            <a:ext cx="7559644" cy="813037"/>
          </a:xfrm>
        </p:spPr>
        <p:txBody>
          <a:bodyPr/>
          <a:lstStyle/>
          <a:p>
            <a:r>
              <a:rPr lang="fr-CA" b="1" dirty="0"/>
              <a:t>Quels sont les facteurs qui influencent le choix de la structure du conseil ?</a:t>
            </a:r>
          </a:p>
        </p:txBody>
      </p:sp>
      <p:sp>
        <p:nvSpPr>
          <p:cNvPr id="8" name="Titre 1">
            <a:extLst>
              <a:ext uri="{FF2B5EF4-FFF2-40B4-BE49-F238E27FC236}">
                <a16:creationId xmlns:a16="http://schemas.microsoft.com/office/drawing/2014/main" id="{F1EA2627-68E8-4DDE-A59F-580B205439A6}"/>
              </a:ext>
            </a:extLst>
          </p:cNvPr>
          <p:cNvSpPr txBox="1">
            <a:spLocks/>
          </p:cNvSpPr>
          <p:nvPr>
            <p:custDataLst>
              <p:tags r:id="rId2"/>
            </p:custDataLst>
          </p:nvPr>
        </p:nvSpPr>
        <p:spPr>
          <a:xfrm>
            <a:off x="2116183" y="2367415"/>
            <a:ext cx="6387291"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L’expérience de la personne responsable du conseil d’élèves.</a:t>
            </a:r>
          </a:p>
          <a:p>
            <a:pPr marL="285750" indent="-285750">
              <a:lnSpc>
                <a:spcPct val="114000"/>
              </a:lnSpc>
              <a:spcAft>
                <a:spcPts val="1200"/>
              </a:spcAft>
              <a:buFont typeface="Arial" panose="020B0604020202020204" pitchFamily="34" charset="0"/>
              <a:buChar char="•"/>
            </a:pPr>
            <a:r>
              <a:rPr lang="fr-CA" sz="1600" dirty="0"/>
              <a:t>L’engagement de la direction et de l’équipe-école au conseil.</a:t>
            </a:r>
          </a:p>
          <a:p>
            <a:pPr marL="285750" indent="-285750">
              <a:lnSpc>
                <a:spcPct val="114000"/>
              </a:lnSpc>
              <a:spcAft>
                <a:spcPts val="1200"/>
              </a:spcAft>
              <a:buFont typeface="Arial" panose="020B0604020202020204" pitchFamily="34" charset="0"/>
              <a:buChar char="•"/>
            </a:pPr>
            <a:r>
              <a:rPr lang="fr-CA" sz="1600" dirty="0"/>
              <a:t>L’expérience du conseil d’élèves (un conseil d’élèves présent depuis plusieurs années peut inciter la mise en place d’une structure plus complexe). </a:t>
            </a:r>
          </a:p>
          <a:p>
            <a:pPr marL="285750" indent="-285750">
              <a:lnSpc>
                <a:spcPct val="114000"/>
              </a:lnSpc>
              <a:spcAft>
                <a:spcPts val="1200"/>
              </a:spcAft>
              <a:buFont typeface="Arial" panose="020B0604020202020204" pitchFamily="34" charset="0"/>
              <a:buChar char="•"/>
            </a:pPr>
            <a:r>
              <a:rPr lang="fr-CA" sz="1600" dirty="0"/>
              <a:t>Les expériences antérieures peuvent être à l’origine de certains ajustements à la structure. </a:t>
            </a:r>
          </a:p>
          <a:p>
            <a:pPr marL="285750" indent="-285750">
              <a:lnSpc>
                <a:spcPct val="114000"/>
              </a:lnSpc>
              <a:spcAft>
                <a:spcPts val="1200"/>
              </a:spcAft>
              <a:buFont typeface="Arial" panose="020B0604020202020204" pitchFamily="34" charset="0"/>
              <a:buChar char="•"/>
            </a:pPr>
            <a:r>
              <a:rPr lang="fr-CA" sz="1600" dirty="0"/>
              <a:t>La taille du conseil d’élèves et la disponibilité des ressources pour l’accompagner (une structure complexe peut nécessiter plus d’un adulte pour l’accompagnement).</a:t>
            </a:r>
          </a:p>
        </p:txBody>
      </p:sp>
    </p:spTree>
    <p:extLst>
      <p:ext uri="{BB962C8B-B14F-4D97-AF65-F5344CB8AC3E}">
        <p14:creationId xmlns:p14="http://schemas.microsoft.com/office/powerpoint/2010/main" val="23539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p:txBody>
          <a:bodyPr/>
          <a:lstStyle/>
          <a:p>
            <a:r>
              <a:rPr lang="fr-FR" dirty="0"/>
              <a:t>Quelle que soit la structure de conseil que vous choisirez, garder en tête que l’important c’est de pouvoir assurer une expérience d’implication positive aux membres du conseil d’élèves.</a:t>
            </a:r>
            <a:br>
              <a:rPr lang="fr-FR" dirty="0"/>
            </a:br>
            <a:br>
              <a:rPr lang="fr-FR" dirty="0"/>
            </a:br>
            <a:r>
              <a:rPr lang="fr-FR" dirty="0"/>
              <a:t>Cette expérience positive rayonnera ensuite dans toute l’école grâce au projet mobilisateur qui sera réalisé. Vous contribuerez ainsi à faire vivre la démocratie dans l’école!</a:t>
            </a:r>
            <a:endParaRPr lang="fr-CA" dirty="0"/>
          </a:p>
        </p:txBody>
      </p:sp>
      <p:pic>
        <p:nvPicPr>
          <p:cNvPr id="4" name="Image 3" descr="Une image contenant dessin, horloge&#10;&#10;Description générée automatiquement">
            <a:extLst>
              <a:ext uri="{FF2B5EF4-FFF2-40B4-BE49-F238E27FC236}">
                <a16:creationId xmlns:a16="http://schemas.microsoft.com/office/drawing/2014/main" id="{64A78548-6D81-4BCD-97B4-F91A1759FC1A}"/>
              </a:ext>
            </a:extLst>
          </p:cNvPr>
          <p:cNvPicPr>
            <a:picLocks noChangeAspect="1"/>
          </p:cNvPicPr>
          <p:nvPr>
            <p:custDataLst>
              <p:tags r:id="rId2"/>
            </p:custDataLst>
          </p:nvPr>
        </p:nvPicPr>
        <p:blipFill>
          <a:blip r:embed="rId5"/>
          <a:stretch>
            <a:fillRect/>
          </a:stretch>
        </p:blipFill>
        <p:spPr>
          <a:xfrm>
            <a:off x="5761059" y="5116520"/>
            <a:ext cx="3247619" cy="1571429"/>
          </a:xfrm>
          <a:prstGeom prst="rect">
            <a:avLst/>
          </a:prstGeom>
        </p:spPr>
      </p:pic>
      <p:pic>
        <p:nvPicPr>
          <p:cNvPr id="6" name="Image 5" descr="Une image contenant jouet, dessin&#10;&#10;Description générée automatiquement">
            <a:extLst>
              <a:ext uri="{FF2B5EF4-FFF2-40B4-BE49-F238E27FC236}">
                <a16:creationId xmlns:a16="http://schemas.microsoft.com/office/drawing/2014/main" id="{42124024-7FF7-4E40-9F84-1DB928D666B7}"/>
              </a:ext>
            </a:extLst>
          </p:cNvPr>
          <p:cNvPicPr>
            <a:picLocks noChangeAspect="1"/>
          </p:cNvPicPr>
          <p:nvPr>
            <p:custDataLst>
              <p:tags r:id="rId3"/>
            </p:custDataLst>
          </p:nvPr>
        </p:nvPicPr>
        <p:blipFill>
          <a:blip r:embed="rId6"/>
          <a:stretch>
            <a:fillRect/>
          </a:stretch>
        </p:blipFill>
        <p:spPr>
          <a:xfrm>
            <a:off x="4760053" y="5196474"/>
            <a:ext cx="1240153" cy="1596763"/>
          </a:xfrm>
          <a:prstGeom prst="rect">
            <a:avLst/>
          </a:prstGeom>
        </p:spPr>
      </p:pic>
    </p:spTree>
    <p:extLst>
      <p:ext uri="{BB962C8B-B14F-4D97-AF65-F5344CB8AC3E}">
        <p14:creationId xmlns:p14="http://schemas.microsoft.com/office/powerpoint/2010/main" val="20311907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MediaLengthInSeconds xmlns="5f23f9c8-bac7-42ba-8538-2846167e7cde" xsi:nil="true"/>
    <SharedWithUsers xmlns="4089a433-1ed9-4eb1-90a2-2157aecae93d">
      <UserInfo>
        <DisplayName/>
        <AccountId xsi:nil="true"/>
        <AccountType/>
      </UserInfo>
    </SharedWithUsers>
  </documentManagement>
</p:properties>
</file>

<file path=customXml/itemProps1.xml><?xml version="1.0" encoding="utf-8"?>
<ds:datastoreItem xmlns:ds="http://schemas.openxmlformats.org/officeDocument/2006/customXml" ds:itemID="{CB6D89FD-88C4-4C53-A57E-A73E43AEDF86}"/>
</file>

<file path=customXml/itemProps2.xml><?xml version="1.0" encoding="utf-8"?>
<ds:datastoreItem xmlns:ds="http://schemas.openxmlformats.org/officeDocument/2006/customXml" ds:itemID="{FB23BC3A-80E2-4E9E-B034-3EAED1DC697F}">
  <ds:schemaRefs>
    <ds:schemaRef ds:uri="http://schemas.microsoft.com/sharepoint/v3/contenttype/forms"/>
  </ds:schemaRefs>
</ds:datastoreItem>
</file>

<file path=customXml/itemProps3.xml><?xml version="1.0" encoding="utf-8"?>
<ds:datastoreItem xmlns:ds="http://schemas.openxmlformats.org/officeDocument/2006/customXml" ds:itemID="{33DC604D-8562-44DF-B0C2-8F9EF73A84EA}">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docProps/app.xml><?xml version="1.0" encoding="utf-8"?>
<Properties xmlns="http://schemas.openxmlformats.org/officeDocument/2006/extended-properties" xmlns:vt="http://schemas.openxmlformats.org/officeDocument/2006/docPropsVTypes">
  <TotalTime>11177</TotalTime>
  <Words>1003</Words>
  <Application>Microsoft Office PowerPoint</Application>
  <PresentationFormat>Affichage à l'écran (4:3)</PresentationFormat>
  <Paragraphs>67</Paragraphs>
  <Slides>13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Arial Unicode MS</vt:lpstr>
      <vt:lpstr>Calibri</vt:lpstr>
      <vt:lpstr>Times</vt:lpstr>
      <vt:lpstr>Thème Office</vt:lpstr>
      <vt:lpstr>Module 3 Structurer le conseil d’élèves</vt:lpstr>
      <vt:lpstr>Pour coordonner un conseil d’élèves, vous devez effectuer certaines activités :</vt:lpstr>
      <vt:lpstr>Choisir la structure du conseil d’élèves avant de lancer les élections est essentiel. Il n’y a pas de norme prescrite à ce sujet. Par contre, on retrouve différentes façons de faire à travers les écoles du Québec. </vt:lpstr>
      <vt:lpstr>Certaines écoles choisissent une structure de base pour leur conseil.</vt:lpstr>
      <vt:lpstr>D’autres écoles choisissent une structure plus complexe qui colle davantage à la structure de l’Assemblée nationale du Québec.</vt:lpstr>
      <vt:lpstr>Quelle que soit la structure choisie, la qualité de l’accompagnement est la clé de la réussite. Voici les principales caractéristiques des structures :</vt:lpstr>
      <vt:lpstr>D’autres écoles combinent des éléments en provenance des deux structures. Si la structure est fonctionnelle, tout est possible.</vt:lpstr>
      <vt:lpstr>Quels sont les facteurs qui influencent le choix de la structure du conseil ?</vt:lpstr>
      <vt:lpstr>Quelle que soit la structure de conseil que vous choisirez, garder en tête que l’important c’est de pouvoir assurer une expérience d’implication positive aux membres du conseil d’élèves.  Cette expérience positive rayonnera ensuite dans toute l’école grâce au projet mobilisateur qui sera réalisé. Vous contribuerez ainsi à faire vivre la démocratie dans l’école!</vt:lpstr>
      <vt:lpstr>Afin de vous soutenir dans le choix de la structure de votre conseil, l’équipe de Vox populi vous invite à consulter l’Aide-mémoire – choix de la structure du conseil d’élèves pour vous inspirer. Vous y retrouverez les éléments suivants : </vt:lpstr>
      <vt:lpstr>Certaines écoles ont développé des pratiques intéressantes en lien avec la structure de leur conseil : </vt:lpstr>
      <vt:lpstr>Vous avez terminé la leçon 3.1 – Choisir la structure du conseil d’élèves. Consultez l’outil l’Aide-mémoire – choix de la structure du conseil d’élèves pour en apprendre davantage sur les différentes fonctions.  Consultez les autres modules de la Formation pour la personne responsable d’un conseil d’élèves sur le site Web de Vox populi pour en apprendre davantage sur le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275</cp:revision>
  <dcterms:modified xsi:type="dcterms:W3CDTF">2022-07-28T12:34:23Z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y fmtid="{D5CDD505-2E9C-101B-9397-08002B2CF9AE}" pid="12" name="Order">
    <vt:r8>357700</vt:r8>
  </property>
</Properties>
</file>