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42"/>
  </p:notesMasterIdLst>
  <p:sldIdLst>
    <p:sldId id="274" r:id="rId5"/>
    <p:sldId id="375" r:id="rId6"/>
    <p:sldId id="376" r:id="rId7"/>
    <p:sldId id="377" r:id="rId8"/>
    <p:sldId id="347" r:id="rId9"/>
    <p:sldId id="363" r:id="rId10"/>
    <p:sldId id="380" r:id="rId11"/>
    <p:sldId id="381" r:id="rId12"/>
    <p:sldId id="382" r:id="rId13"/>
    <p:sldId id="399" r:id="rId14"/>
    <p:sldId id="384" r:id="rId15"/>
    <p:sldId id="386" r:id="rId16"/>
    <p:sldId id="383" r:id="rId17"/>
    <p:sldId id="387" r:id="rId18"/>
    <p:sldId id="388" r:id="rId19"/>
    <p:sldId id="389" r:id="rId20"/>
    <p:sldId id="390" r:id="rId21"/>
    <p:sldId id="410" r:id="rId22"/>
    <p:sldId id="391" r:id="rId23"/>
    <p:sldId id="400" r:id="rId24"/>
    <p:sldId id="401" r:id="rId25"/>
    <p:sldId id="402" r:id="rId26"/>
    <p:sldId id="403" r:id="rId27"/>
    <p:sldId id="404" r:id="rId28"/>
    <p:sldId id="405" r:id="rId29"/>
    <p:sldId id="406" r:id="rId30"/>
    <p:sldId id="407" r:id="rId31"/>
    <p:sldId id="408" r:id="rId32"/>
    <p:sldId id="409" r:id="rId33"/>
    <p:sldId id="397" r:id="rId34"/>
    <p:sldId id="392" r:id="rId35"/>
    <p:sldId id="372" r:id="rId36"/>
    <p:sldId id="394" r:id="rId37"/>
    <p:sldId id="395" r:id="rId38"/>
    <p:sldId id="396" r:id="rId39"/>
    <p:sldId id="353" r:id="rId40"/>
    <p:sldId id="335"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n, Joséane" initials="CJ" lastIdx="2" clrIdx="0"/>
  <p:cmAuthor id="1" name="Catherine Lebossé" initials="CL" lastIdx="27" clrIdx="1">
    <p:extLst>
      <p:ext uri="{19B8F6BF-5375-455C-9EA6-DF929625EA0E}">
        <p15:presenceInfo xmlns:p15="http://schemas.microsoft.com/office/powerpoint/2012/main" userId="S::CLebosse@electionsquebec.qc.ca::ed73c8c4-4b80-4d34-8775-49acab88a2c9" providerId="AD"/>
      </p:ext>
    </p:extLst>
  </p:cmAuthor>
  <p:cmAuthor id="2" name="Élyse Bolduc" initials="ÉB" lastIdx="4" clrIdx="2">
    <p:extLst>
      <p:ext uri="{19B8F6BF-5375-455C-9EA6-DF929625EA0E}">
        <p15:presenceInfo xmlns:p15="http://schemas.microsoft.com/office/powerpoint/2012/main" userId="S::EBolduc@electionsquebec.qc.ca::ed6222db-4b41-4fc8-8cab-0923c08fa00f" providerId="AD"/>
      </p:ext>
    </p:extLst>
  </p:cmAuthor>
  <p:cmAuthor id="3" name="Frédéric Nadeau" initials="FN" lastIdx="11" clrIdx="3">
    <p:extLst>
      <p:ext uri="{19B8F6BF-5375-455C-9EA6-DF929625EA0E}">
        <p15:presenceInfo xmlns:p15="http://schemas.microsoft.com/office/powerpoint/2012/main" userId="S::fnadeau@electionsquebec.qc.ca::278842bb-fa2e-4c7c-b6be-057cb5f4c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A54"/>
    <a:srgbClr val="92BC09"/>
    <a:srgbClr val="00A3B4"/>
    <a:srgbClr val="00A8B0"/>
    <a:srgbClr val="EFF6FB"/>
    <a:srgbClr val="FFFFFF"/>
    <a:srgbClr val="E7E6E6"/>
    <a:srgbClr val="000000"/>
    <a:srgbClr val="91195A"/>
    <a:srgbClr val="D4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790EF-E718-4DBF-9713-D14BEC9DCC7B}" v="219" dt="2022-07-28T12:14:19.2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5226" autoAdjust="0"/>
  </p:normalViewPr>
  <p:slideViewPr>
    <p:cSldViewPr snapToGrid="0">
      <p:cViewPr varScale="1">
        <p:scale>
          <a:sx n="79" d="100"/>
          <a:sy n="79" d="100"/>
        </p:scale>
        <p:origin x="123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ebossé" userId="ed73c8c4-4b80-4d34-8775-49acab88a2c9" providerId="ADAL" clId="{94A790EF-E718-4DBF-9713-D14BEC9DCC7B}"/>
    <pc:docChg chg="custSel modSld modMainMaster">
      <pc:chgData name="Catherine Lebossé" userId="ed73c8c4-4b80-4d34-8775-49acab88a2c9" providerId="ADAL" clId="{94A790EF-E718-4DBF-9713-D14BEC9DCC7B}" dt="2022-07-28T12:19:46.128" v="82" actId="313"/>
      <pc:docMkLst>
        <pc:docMk/>
      </pc:docMkLst>
      <pc:sldChg chg="modSp mod">
        <pc:chgData name="Catherine Lebossé" userId="ed73c8c4-4b80-4d34-8775-49acab88a2c9" providerId="ADAL" clId="{94A790EF-E718-4DBF-9713-D14BEC9DCC7B}" dt="2022-07-28T12:16:33.386" v="62" actId="20577"/>
        <pc:sldMkLst>
          <pc:docMk/>
          <pc:sldMk cId="1053781828" sldId="274"/>
        </pc:sldMkLst>
        <pc:spChg chg="mod">
          <ac:chgData name="Catherine Lebossé" userId="ed73c8c4-4b80-4d34-8775-49acab88a2c9" providerId="ADAL" clId="{94A790EF-E718-4DBF-9713-D14BEC9DCC7B}" dt="2022-07-28T12:16:33.309" v="60" actId="20577"/>
          <ac:spMkLst>
            <pc:docMk/>
            <pc:sldMk cId="1053781828" sldId="274"/>
            <ac:spMk id="2" creationId="{C59EF7A3-72F9-4AE7-ACAF-7FBBC4762389}"/>
          </ac:spMkLst>
        </pc:spChg>
        <pc:spChg chg="mod">
          <ac:chgData name="Catherine Lebossé" userId="ed73c8c4-4b80-4d34-8775-49acab88a2c9" providerId="ADAL" clId="{94A790EF-E718-4DBF-9713-D14BEC9DCC7B}" dt="2022-07-28T12:16:33.352" v="61" actId="20577"/>
          <ac:spMkLst>
            <pc:docMk/>
            <pc:sldMk cId="1053781828" sldId="274"/>
            <ac:spMk id="3" creationId="{9E33D533-1801-4DA7-96EA-0FEF8643B23D}"/>
          </ac:spMkLst>
        </pc:spChg>
        <pc:spChg chg="mod">
          <ac:chgData name="Catherine Lebossé" userId="ed73c8c4-4b80-4d34-8775-49acab88a2c9" providerId="ADAL" clId="{94A790EF-E718-4DBF-9713-D14BEC9DCC7B}" dt="2022-07-28T12:16:33.386" v="62" actId="20577"/>
          <ac:spMkLst>
            <pc:docMk/>
            <pc:sldMk cId="1053781828" sldId="274"/>
            <ac:spMk id="4" creationId="{7A6B5E15-7052-4839-8A44-E885F803B11E}"/>
          </ac:spMkLst>
        </pc:spChg>
      </pc:sldChg>
      <pc:sldChg chg="modSp mod">
        <pc:chgData name="Catherine Lebossé" userId="ed73c8c4-4b80-4d34-8775-49acab88a2c9" providerId="ADAL" clId="{94A790EF-E718-4DBF-9713-D14BEC9DCC7B}" dt="2022-07-28T12:16:21.349" v="40" actId="20577"/>
        <pc:sldMkLst>
          <pc:docMk/>
          <pc:sldMk cId="3681247136" sldId="347"/>
        </pc:sldMkLst>
        <pc:spChg chg="mod">
          <ac:chgData name="Catherine Lebossé" userId="ed73c8c4-4b80-4d34-8775-49acab88a2c9" providerId="ADAL" clId="{94A790EF-E718-4DBF-9713-D14BEC9DCC7B}" dt="2022-07-28T12:16:21.349" v="40" actId="20577"/>
          <ac:spMkLst>
            <pc:docMk/>
            <pc:sldMk cId="3681247136" sldId="347"/>
            <ac:spMk id="2" creationId="{6DB1649D-C633-4BA3-83AC-8D9B16296D4D}"/>
          </ac:spMkLst>
        </pc:spChg>
      </pc:sldChg>
      <pc:sldChg chg="modSp mod">
        <pc:chgData name="Catherine Lebossé" userId="ed73c8c4-4b80-4d34-8775-49acab88a2c9" providerId="ADAL" clId="{94A790EF-E718-4DBF-9713-D14BEC9DCC7B}" dt="2022-07-28T12:16:33.997" v="69" actId="20577"/>
        <pc:sldMkLst>
          <pc:docMk/>
          <pc:sldMk cId="3822726029" sldId="353"/>
        </pc:sldMkLst>
        <pc:spChg chg="mod">
          <ac:chgData name="Catherine Lebossé" userId="ed73c8c4-4b80-4d34-8775-49acab88a2c9" providerId="ADAL" clId="{94A790EF-E718-4DBF-9713-D14BEC9DCC7B}" dt="2022-07-28T12:16:33.997" v="69" actId="20577"/>
          <ac:spMkLst>
            <pc:docMk/>
            <pc:sldMk cId="3822726029" sldId="353"/>
            <ac:spMk id="2" creationId="{6DB1649D-C633-4BA3-83AC-8D9B16296D4D}"/>
          </ac:spMkLst>
        </pc:spChg>
      </pc:sldChg>
      <pc:sldChg chg="modSp mod">
        <pc:chgData name="Catherine Lebossé" userId="ed73c8c4-4b80-4d34-8775-49acab88a2c9" providerId="ADAL" clId="{94A790EF-E718-4DBF-9713-D14BEC9DCC7B}" dt="2022-07-18T19:07:03.809" v="16" actId="208"/>
        <pc:sldMkLst>
          <pc:docMk/>
          <pc:sldMk cId="279622203" sldId="375"/>
        </pc:sldMkLst>
        <pc:spChg chg="mod">
          <ac:chgData name="Catherine Lebossé" userId="ed73c8c4-4b80-4d34-8775-49acab88a2c9" providerId="ADAL" clId="{94A790EF-E718-4DBF-9713-D14BEC9DCC7B}" dt="2022-07-18T19:07:03.809" v="16" actId="208"/>
          <ac:spMkLst>
            <pc:docMk/>
            <pc:sldMk cId="279622203" sldId="375"/>
            <ac:spMk id="3" creationId="{D49096B1-B5C7-400E-B107-A82D29C87A92}"/>
          </ac:spMkLst>
        </pc:spChg>
      </pc:sldChg>
      <pc:sldChg chg="modSp mod">
        <pc:chgData name="Catherine Lebossé" userId="ed73c8c4-4b80-4d34-8775-49acab88a2c9" providerId="ADAL" clId="{94A790EF-E718-4DBF-9713-D14BEC9DCC7B}" dt="2022-07-28T12:16:21.115" v="38" actId="20577"/>
        <pc:sldMkLst>
          <pc:docMk/>
          <pc:sldMk cId="4034266448" sldId="376"/>
        </pc:sldMkLst>
        <pc:spChg chg="mod">
          <ac:chgData name="Catherine Lebossé" userId="ed73c8c4-4b80-4d34-8775-49acab88a2c9" providerId="ADAL" clId="{94A790EF-E718-4DBF-9713-D14BEC9DCC7B}" dt="2022-07-28T12:16:21.115" v="38" actId="20577"/>
          <ac:spMkLst>
            <pc:docMk/>
            <pc:sldMk cId="4034266448" sldId="376"/>
            <ac:spMk id="2" creationId="{6DB1649D-C633-4BA3-83AC-8D9B16296D4D}"/>
          </ac:spMkLst>
        </pc:spChg>
        <pc:spChg chg="mod">
          <ac:chgData name="Catherine Lebossé" userId="ed73c8c4-4b80-4d34-8775-49acab88a2c9" providerId="ADAL" clId="{94A790EF-E718-4DBF-9713-D14BEC9DCC7B}" dt="2022-07-28T12:14:25.423" v="18" actId="20577"/>
          <ac:spMkLst>
            <pc:docMk/>
            <pc:sldMk cId="4034266448" sldId="376"/>
            <ac:spMk id="15" creationId="{6D0C8AFB-AC35-4F4B-9C66-30A9E012BDDF}"/>
          </ac:spMkLst>
        </pc:spChg>
      </pc:sldChg>
      <pc:sldChg chg="modSp mod">
        <pc:chgData name="Catherine Lebossé" userId="ed73c8c4-4b80-4d34-8775-49acab88a2c9" providerId="ADAL" clId="{94A790EF-E718-4DBF-9713-D14BEC9DCC7B}" dt="2022-07-28T12:16:21.223" v="39" actId="20577"/>
        <pc:sldMkLst>
          <pc:docMk/>
          <pc:sldMk cId="3832297927" sldId="377"/>
        </pc:sldMkLst>
        <pc:spChg chg="mod">
          <ac:chgData name="Catherine Lebossé" userId="ed73c8c4-4b80-4d34-8775-49acab88a2c9" providerId="ADAL" clId="{94A790EF-E718-4DBF-9713-D14BEC9DCC7B}" dt="2022-07-28T12:16:21.223" v="39" actId="20577"/>
          <ac:spMkLst>
            <pc:docMk/>
            <pc:sldMk cId="3832297927" sldId="377"/>
            <ac:spMk id="2" creationId="{6DB1649D-C633-4BA3-83AC-8D9B16296D4D}"/>
          </ac:spMkLst>
        </pc:spChg>
        <pc:spChg chg="mod">
          <ac:chgData name="Catherine Lebossé" userId="ed73c8c4-4b80-4d34-8775-49acab88a2c9" providerId="ADAL" clId="{94A790EF-E718-4DBF-9713-D14BEC9DCC7B}" dt="2022-07-28T12:16:10.491" v="26" actId="20577"/>
          <ac:spMkLst>
            <pc:docMk/>
            <pc:sldMk cId="3832297927" sldId="377"/>
            <ac:spMk id="15" creationId="{6D0C8AFB-AC35-4F4B-9C66-30A9E012BDDF}"/>
          </ac:spMkLst>
        </pc:spChg>
      </pc:sldChg>
      <pc:sldChg chg="modSp mod">
        <pc:chgData name="Catherine Lebossé" userId="ed73c8c4-4b80-4d34-8775-49acab88a2c9" providerId="ADAL" clId="{94A790EF-E718-4DBF-9713-D14BEC9DCC7B}" dt="2022-07-28T12:16:21.468" v="41" actId="20577"/>
        <pc:sldMkLst>
          <pc:docMk/>
          <pc:sldMk cId="2401280049" sldId="380"/>
        </pc:sldMkLst>
        <pc:spChg chg="mod">
          <ac:chgData name="Catherine Lebossé" userId="ed73c8c4-4b80-4d34-8775-49acab88a2c9" providerId="ADAL" clId="{94A790EF-E718-4DBF-9713-D14BEC9DCC7B}" dt="2022-07-28T12:16:21.468" v="41" actId="20577"/>
          <ac:spMkLst>
            <pc:docMk/>
            <pc:sldMk cId="2401280049" sldId="380"/>
            <ac:spMk id="2" creationId="{6DB1649D-C633-4BA3-83AC-8D9B16296D4D}"/>
          </ac:spMkLst>
        </pc:spChg>
      </pc:sldChg>
      <pc:sldChg chg="modSp mod">
        <pc:chgData name="Catherine Lebossé" userId="ed73c8c4-4b80-4d34-8775-49acab88a2c9" providerId="ADAL" clId="{94A790EF-E718-4DBF-9713-D14BEC9DCC7B}" dt="2022-07-28T12:16:21.576" v="42" actId="20577"/>
        <pc:sldMkLst>
          <pc:docMk/>
          <pc:sldMk cId="1789179374" sldId="381"/>
        </pc:sldMkLst>
        <pc:spChg chg="mod">
          <ac:chgData name="Catherine Lebossé" userId="ed73c8c4-4b80-4d34-8775-49acab88a2c9" providerId="ADAL" clId="{94A790EF-E718-4DBF-9713-D14BEC9DCC7B}" dt="2022-07-28T12:16:21.576" v="42" actId="20577"/>
          <ac:spMkLst>
            <pc:docMk/>
            <pc:sldMk cId="1789179374" sldId="381"/>
            <ac:spMk id="2" creationId="{6DB1649D-C633-4BA3-83AC-8D9B16296D4D}"/>
          </ac:spMkLst>
        </pc:spChg>
      </pc:sldChg>
      <pc:sldChg chg="modSp mod">
        <pc:chgData name="Catherine Lebossé" userId="ed73c8c4-4b80-4d34-8775-49acab88a2c9" providerId="ADAL" clId="{94A790EF-E718-4DBF-9713-D14BEC9DCC7B}" dt="2022-07-28T12:19:41.624" v="78" actId="313"/>
        <pc:sldMkLst>
          <pc:docMk/>
          <pc:sldMk cId="1067207200" sldId="382"/>
        </pc:sldMkLst>
        <pc:spChg chg="mod">
          <ac:chgData name="Catherine Lebossé" userId="ed73c8c4-4b80-4d34-8775-49acab88a2c9" providerId="ADAL" clId="{94A790EF-E718-4DBF-9713-D14BEC9DCC7B}" dt="2022-07-28T12:19:41.624" v="78" actId="313"/>
          <ac:spMkLst>
            <pc:docMk/>
            <pc:sldMk cId="1067207200" sldId="382"/>
            <ac:spMk id="2" creationId="{6DB1649D-C633-4BA3-83AC-8D9B16296D4D}"/>
          </ac:spMkLst>
        </pc:spChg>
      </pc:sldChg>
      <pc:sldChg chg="modSp mod">
        <pc:chgData name="Catherine Lebossé" userId="ed73c8c4-4b80-4d34-8775-49acab88a2c9" providerId="ADAL" clId="{94A790EF-E718-4DBF-9713-D14BEC9DCC7B}" dt="2022-07-28T12:16:21.908" v="46" actId="20577"/>
        <pc:sldMkLst>
          <pc:docMk/>
          <pc:sldMk cId="1266649430" sldId="384"/>
        </pc:sldMkLst>
        <pc:spChg chg="mod">
          <ac:chgData name="Catherine Lebossé" userId="ed73c8c4-4b80-4d34-8775-49acab88a2c9" providerId="ADAL" clId="{94A790EF-E718-4DBF-9713-D14BEC9DCC7B}" dt="2022-07-28T12:16:21.908" v="46" actId="20577"/>
          <ac:spMkLst>
            <pc:docMk/>
            <pc:sldMk cId="1266649430" sldId="384"/>
            <ac:spMk id="2" creationId="{6DB1649D-C633-4BA3-83AC-8D9B16296D4D}"/>
          </ac:spMkLst>
        </pc:spChg>
      </pc:sldChg>
      <pc:sldChg chg="modSp mod">
        <pc:chgData name="Catherine Lebossé" userId="ed73c8c4-4b80-4d34-8775-49acab88a2c9" providerId="ADAL" clId="{94A790EF-E718-4DBF-9713-D14BEC9DCC7B}" dt="2022-07-28T12:16:22.014" v="47" actId="20577"/>
        <pc:sldMkLst>
          <pc:docMk/>
          <pc:sldMk cId="964473133" sldId="386"/>
        </pc:sldMkLst>
        <pc:spChg chg="mod">
          <ac:chgData name="Catherine Lebossé" userId="ed73c8c4-4b80-4d34-8775-49acab88a2c9" providerId="ADAL" clId="{94A790EF-E718-4DBF-9713-D14BEC9DCC7B}" dt="2022-07-28T12:16:22.014" v="47" actId="20577"/>
          <ac:spMkLst>
            <pc:docMk/>
            <pc:sldMk cId="964473133" sldId="386"/>
            <ac:spMk id="2" creationId="{6DB1649D-C633-4BA3-83AC-8D9B16296D4D}"/>
          </ac:spMkLst>
        </pc:spChg>
      </pc:sldChg>
      <pc:sldChg chg="modSp mod">
        <pc:chgData name="Catherine Lebossé" userId="ed73c8c4-4b80-4d34-8775-49acab88a2c9" providerId="ADAL" clId="{94A790EF-E718-4DBF-9713-D14BEC9DCC7B}" dt="2022-07-28T12:19:43.682" v="80" actId="313"/>
        <pc:sldMkLst>
          <pc:docMk/>
          <pc:sldMk cId="1705817090" sldId="387"/>
        </pc:sldMkLst>
        <pc:spChg chg="mod">
          <ac:chgData name="Catherine Lebossé" userId="ed73c8c4-4b80-4d34-8775-49acab88a2c9" providerId="ADAL" clId="{94A790EF-E718-4DBF-9713-D14BEC9DCC7B}" dt="2022-07-28T12:16:22.126" v="48" actId="20577"/>
          <ac:spMkLst>
            <pc:docMk/>
            <pc:sldMk cId="1705817090" sldId="387"/>
            <ac:spMk id="2" creationId="{6DB1649D-C633-4BA3-83AC-8D9B16296D4D}"/>
          </ac:spMkLst>
        </pc:spChg>
        <pc:spChg chg="mod">
          <ac:chgData name="Catherine Lebossé" userId="ed73c8c4-4b80-4d34-8775-49acab88a2c9" providerId="ADAL" clId="{94A790EF-E718-4DBF-9713-D14BEC9DCC7B}" dt="2022-07-28T12:19:43.682" v="80" actId="313"/>
          <ac:spMkLst>
            <pc:docMk/>
            <pc:sldMk cId="1705817090" sldId="387"/>
            <ac:spMk id="3" creationId="{D8BAE354-30BE-4B85-B91D-177FE0F9A021}"/>
          </ac:spMkLst>
        </pc:spChg>
      </pc:sldChg>
      <pc:sldChg chg="modSp mod">
        <pc:chgData name="Catherine Lebossé" userId="ed73c8c4-4b80-4d34-8775-49acab88a2c9" providerId="ADAL" clId="{94A790EF-E718-4DBF-9713-D14BEC9DCC7B}" dt="2022-07-28T12:16:22.234" v="49" actId="20577"/>
        <pc:sldMkLst>
          <pc:docMk/>
          <pc:sldMk cId="414182754" sldId="388"/>
        </pc:sldMkLst>
        <pc:spChg chg="mod">
          <ac:chgData name="Catherine Lebossé" userId="ed73c8c4-4b80-4d34-8775-49acab88a2c9" providerId="ADAL" clId="{94A790EF-E718-4DBF-9713-D14BEC9DCC7B}" dt="2022-07-28T12:16:22.234" v="49" actId="20577"/>
          <ac:spMkLst>
            <pc:docMk/>
            <pc:sldMk cId="414182754" sldId="388"/>
            <ac:spMk id="2" creationId="{6DB1649D-C633-4BA3-83AC-8D9B16296D4D}"/>
          </ac:spMkLst>
        </pc:spChg>
        <pc:spChg chg="mod">
          <ac:chgData name="Catherine Lebossé" userId="ed73c8c4-4b80-4d34-8775-49acab88a2c9" providerId="ADAL" clId="{94A790EF-E718-4DBF-9713-D14BEC9DCC7B}" dt="2022-07-28T12:16:10.620" v="27" actId="20577"/>
          <ac:spMkLst>
            <pc:docMk/>
            <pc:sldMk cId="414182754" sldId="388"/>
            <ac:spMk id="3" creationId="{D8BAE354-30BE-4B85-B91D-177FE0F9A021}"/>
          </ac:spMkLst>
        </pc:spChg>
      </pc:sldChg>
      <pc:sldChg chg="modSp mod">
        <pc:chgData name="Catherine Lebossé" userId="ed73c8c4-4b80-4d34-8775-49acab88a2c9" providerId="ADAL" clId="{94A790EF-E718-4DBF-9713-D14BEC9DCC7B}" dt="2022-07-28T12:16:22.388" v="51" actId="20577"/>
        <pc:sldMkLst>
          <pc:docMk/>
          <pc:sldMk cId="2621179402" sldId="389"/>
        </pc:sldMkLst>
        <pc:spChg chg="mod">
          <ac:chgData name="Catherine Lebossé" userId="ed73c8c4-4b80-4d34-8775-49acab88a2c9" providerId="ADAL" clId="{94A790EF-E718-4DBF-9713-D14BEC9DCC7B}" dt="2022-07-28T12:16:22.350" v="50" actId="20577"/>
          <ac:spMkLst>
            <pc:docMk/>
            <pc:sldMk cId="2621179402" sldId="389"/>
            <ac:spMk id="2" creationId="{6DB1649D-C633-4BA3-83AC-8D9B16296D4D}"/>
          </ac:spMkLst>
        </pc:spChg>
        <pc:spChg chg="mod">
          <ac:chgData name="Catherine Lebossé" userId="ed73c8c4-4b80-4d34-8775-49acab88a2c9" providerId="ADAL" clId="{94A790EF-E718-4DBF-9713-D14BEC9DCC7B}" dt="2022-07-28T12:16:22.388" v="51" actId="20577"/>
          <ac:spMkLst>
            <pc:docMk/>
            <pc:sldMk cId="2621179402" sldId="389"/>
            <ac:spMk id="3" creationId="{D8BAE354-30BE-4B85-B91D-177FE0F9A021}"/>
          </ac:spMkLst>
        </pc:spChg>
      </pc:sldChg>
      <pc:sldChg chg="modSp mod">
        <pc:chgData name="Catherine Lebossé" userId="ed73c8c4-4b80-4d34-8775-49acab88a2c9" providerId="ADAL" clId="{94A790EF-E718-4DBF-9713-D14BEC9DCC7B}" dt="2022-07-28T12:19:46.128" v="82" actId="313"/>
        <pc:sldMkLst>
          <pc:docMk/>
          <pc:sldMk cId="943082241" sldId="390"/>
        </pc:sldMkLst>
        <pc:spChg chg="mod">
          <ac:chgData name="Catherine Lebossé" userId="ed73c8c4-4b80-4d34-8775-49acab88a2c9" providerId="ADAL" clId="{94A790EF-E718-4DBF-9713-D14BEC9DCC7B}" dt="2022-07-28T12:19:46.128" v="82" actId="313"/>
          <ac:spMkLst>
            <pc:docMk/>
            <pc:sldMk cId="943082241" sldId="390"/>
            <ac:spMk id="2" creationId="{6DB1649D-C633-4BA3-83AC-8D9B16296D4D}"/>
          </ac:spMkLst>
        </pc:spChg>
      </pc:sldChg>
      <pc:sldChg chg="modSp mod">
        <pc:chgData name="Catherine Lebossé" userId="ed73c8c4-4b80-4d34-8775-49acab88a2c9" providerId="ADAL" clId="{94A790EF-E718-4DBF-9713-D14BEC9DCC7B}" dt="2022-07-28T12:16:23.048" v="57" actId="20577"/>
        <pc:sldMkLst>
          <pc:docMk/>
          <pc:sldMk cId="868685652" sldId="392"/>
        </pc:sldMkLst>
        <pc:spChg chg="mod">
          <ac:chgData name="Catherine Lebossé" userId="ed73c8c4-4b80-4d34-8775-49acab88a2c9" providerId="ADAL" clId="{94A790EF-E718-4DBF-9713-D14BEC9DCC7B}" dt="2022-07-28T12:16:22.992" v="56" actId="20577"/>
          <ac:spMkLst>
            <pc:docMk/>
            <pc:sldMk cId="868685652" sldId="392"/>
            <ac:spMk id="2" creationId="{6DB1649D-C633-4BA3-83AC-8D9B16296D4D}"/>
          </ac:spMkLst>
        </pc:spChg>
        <pc:spChg chg="mod">
          <ac:chgData name="Catherine Lebossé" userId="ed73c8c4-4b80-4d34-8775-49acab88a2c9" providerId="ADAL" clId="{94A790EF-E718-4DBF-9713-D14BEC9DCC7B}" dt="2022-07-28T12:16:23.048" v="57" actId="20577"/>
          <ac:spMkLst>
            <pc:docMk/>
            <pc:sldMk cId="868685652" sldId="392"/>
            <ac:spMk id="3" creationId="{D8BAE354-30BE-4B85-B91D-177FE0F9A021}"/>
          </ac:spMkLst>
        </pc:spChg>
      </pc:sldChg>
      <pc:sldChg chg="modSp mod">
        <pc:chgData name="Catherine Lebossé" userId="ed73c8c4-4b80-4d34-8775-49acab88a2c9" providerId="ADAL" clId="{94A790EF-E718-4DBF-9713-D14BEC9DCC7B}" dt="2022-07-28T12:16:23.189" v="58" actId="20577"/>
        <pc:sldMkLst>
          <pc:docMk/>
          <pc:sldMk cId="3434314748" sldId="395"/>
        </pc:sldMkLst>
        <pc:spChg chg="mod">
          <ac:chgData name="Catherine Lebossé" userId="ed73c8c4-4b80-4d34-8775-49acab88a2c9" providerId="ADAL" clId="{94A790EF-E718-4DBF-9713-D14BEC9DCC7B}" dt="2022-07-28T12:16:23.189" v="58" actId="20577"/>
          <ac:spMkLst>
            <pc:docMk/>
            <pc:sldMk cId="3434314748" sldId="395"/>
            <ac:spMk id="2" creationId="{6DB1649D-C633-4BA3-83AC-8D9B16296D4D}"/>
          </ac:spMkLst>
        </pc:spChg>
        <pc:spChg chg="mod">
          <ac:chgData name="Catherine Lebossé" userId="ed73c8c4-4b80-4d34-8775-49acab88a2c9" providerId="ADAL" clId="{94A790EF-E718-4DBF-9713-D14BEC9DCC7B}" dt="2022-07-28T12:16:10.932" v="30" actId="20577"/>
          <ac:spMkLst>
            <pc:docMk/>
            <pc:sldMk cId="3434314748" sldId="395"/>
            <ac:spMk id="4" creationId="{48E4FCBA-5040-498D-9468-5A91AB93253B}"/>
          </ac:spMkLst>
        </pc:spChg>
      </pc:sldChg>
      <pc:sldChg chg="modSp mod">
        <pc:chgData name="Catherine Lebossé" userId="ed73c8c4-4b80-4d34-8775-49acab88a2c9" providerId="ADAL" clId="{94A790EF-E718-4DBF-9713-D14BEC9DCC7B}" dt="2022-07-28T12:16:22.885" v="55" actId="20577"/>
        <pc:sldMkLst>
          <pc:docMk/>
          <pc:sldMk cId="813356586" sldId="397"/>
        </pc:sldMkLst>
        <pc:spChg chg="mod">
          <ac:chgData name="Catherine Lebossé" userId="ed73c8c4-4b80-4d34-8775-49acab88a2c9" providerId="ADAL" clId="{94A790EF-E718-4DBF-9713-D14BEC9DCC7B}" dt="2022-07-28T12:16:22.885" v="55" actId="20577"/>
          <ac:spMkLst>
            <pc:docMk/>
            <pc:sldMk cId="813356586" sldId="397"/>
            <ac:spMk id="2" creationId="{6DB1649D-C633-4BA3-83AC-8D9B16296D4D}"/>
          </ac:spMkLst>
        </pc:spChg>
        <pc:spChg chg="mod">
          <ac:chgData name="Catherine Lebossé" userId="ed73c8c4-4b80-4d34-8775-49acab88a2c9" providerId="ADAL" clId="{94A790EF-E718-4DBF-9713-D14BEC9DCC7B}" dt="2022-07-28T12:16:10.758" v="29" actId="20577"/>
          <ac:spMkLst>
            <pc:docMk/>
            <pc:sldMk cId="813356586" sldId="397"/>
            <ac:spMk id="3" creationId="{826912F4-8549-410A-ACC4-C84FCFF527FD}"/>
          </ac:spMkLst>
        </pc:spChg>
      </pc:sldChg>
      <pc:sldChg chg="modSp mod">
        <pc:chgData name="Catherine Lebossé" userId="ed73c8c4-4b80-4d34-8775-49acab88a2c9" providerId="ADAL" clId="{94A790EF-E718-4DBF-9713-D14BEC9DCC7B}" dt="2022-07-28T12:16:35.602" v="70" actId="20577"/>
        <pc:sldMkLst>
          <pc:docMk/>
          <pc:sldMk cId="2022789058" sldId="399"/>
        </pc:sldMkLst>
        <pc:spChg chg="mod">
          <ac:chgData name="Catherine Lebossé" userId="ed73c8c4-4b80-4d34-8775-49acab88a2c9" providerId="ADAL" clId="{94A790EF-E718-4DBF-9713-D14BEC9DCC7B}" dt="2022-07-28T12:16:21.696" v="43" actId="20577"/>
          <ac:spMkLst>
            <pc:docMk/>
            <pc:sldMk cId="2022789058" sldId="399"/>
            <ac:spMk id="2" creationId="{6DB1649D-C633-4BA3-83AC-8D9B16296D4D}"/>
          </ac:spMkLst>
        </pc:spChg>
        <pc:spChg chg="mod">
          <ac:chgData name="Catherine Lebossé" userId="ed73c8c4-4b80-4d34-8775-49acab88a2c9" providerId="ADAL" clId="{94A790EF-E718-4DBF-9713-D14BEC9DCC7B}" dt="2022-07-28T12:16:35.602" v="70" actId="20577"/>
          <ac:spMkLst>
            <pc:docMk/>
            <pc:sldMk cId="2022789058" sldId="399"/>
            <ac:spMk id="3" creationId="{D8BAE354-30BE-4B85-B91D-177FE0F9A021}"/>
          </ac:spMkLst>
        </pc:spChg>
      </pc:sldChg>
      <pc:sldChg chg="modSp mod">
        <pc:chgData name="Catherine Lebossé" userId="ed73c8c4-4b80-4d34-8775-49acab88a2c9" providerId="ADAL" clId="{94A790EF-E718-4DBF-9713-D14BEC9DCC7B}" dt="2022-07-28T12:16:22.525" v="52" actId="20577"/>
        <pc:sldMkLst>
          <pc:docMk/>
          <pc:sldMk cId="2631124822" sldId="401"/>
        </pc:sldMkLst>
        <pc:spChg chg="mod">
          <ac:chgData name="Catherine Lebossé" userId="ed73c8c4-4b80-4d34-8775-49acab88a2c9" providerId="ADAL" clId="{94A790EF-E718-4DBF-9713-D14BEC9DCC7B}" dt="2022-07-28T12:16:22.525" v="52" actId="20577"/>
          <ac:spMkLst>
            <pc:docMk/>
            <pc:sldMk cId="2631124822" sldId="401"/>
            <ac:spMk id="39" creationId="{4A41C992-77B4-4E3C-967D-1B7763BFB6D9}"/>
          </ac:spMkLst>
        </pc:spChg>
      </pc:sldChg>
      <pc:sldChg chg="modSp mod">
        <pc:chgData name="Catherine Lebossé" userId="ed73c8c4-4b80-4d34-8775-49acab88a2c9" providerId="ADAL" clId="{94A790EF-E718-4DBF-9713-D14BEC9DCC7B}" dt="2022-07-28T12:16:22.649" v="53" actId="20577"/>
        <pc:sldMkLst>
          <pc:docMk/>
          <pc:sldMk cId="617564419" sldId="404"/>
        </pc:sldMkLst>
        <pc:spChg chg="mod">
          <ac:chgData name="Catherine Lebossé" userId="ed73c8c4-4b80-4d34-8775-49acab88a2c9" providerId="ADAL" clId="{94A790EF-E718-4DBF-9713-D14BEC9DCC7B}" dt="2022-07-28T12:16:22.649" v="53" actId="20577"/>
          <ac:spMkLst>
            <pc:docMk/>
            <pc:sldMk cId="617564419" sldId="404"/>
            <ac:spMk id="37" creationId="{803EF789-634D-434F-9E19-559A284D27F8}"/>
          </ac:spMkLst>
        </pc:spChg>
      </pc:sldChg>
      <pc:sldChg chg="modSp mod">
        <pc:chgData name="Catherine Lebossé" userId="ed73c8c4-4b80-4d34-8775-49acab88a2c9" providerId="ADAL" clId="{94A790EF-E718-4DBF-9713-D14BEC9DCC7B}" dt="2022-07-28T12:16:22.783" v="54" actId="20577"/>
        <pc:sldMkLst>
          <pc:docMk/>
          <pc:sldMk cId="1664776320" sldId="407"/>
        </pc:sldMkLst>
        <pc:spChg chg="mod">
          <ac:chgData name="Catherine Lebossé" userId="ed73c8c4-4b80-4d34-8775-49acab88a2c9" providerId="ADAL" clId="{94A790EF-E718-4DBF-9713-D14BEC9DCC7B}" dt="2022-07-28T12:16:22.783" v="54" actId="20577"/>
          <ac:spMkLst>
            <pc:docMk/>
            <pc:sldMk cId="1664776320" sldId="407"/>
            <ac:spMk id="37" creationId="{803EF789-634D-434F-9E19-559A284D27F8}"/>
          </ac:spMkLst>
        </pc:spChg>
      </pc:sldChg>
      <pc:sldMasterChg chg="modSldLayout">
        <pc:chgData name="Catherine Lebossé" userId="ed73c8c4-4b80-4d34-8775-49acab88a2c9" providerId="ADAL" clId="{94A790EF-E718-4DBF-9713-D14BEC9DCC7B}" dt="2022-07-28T12:18:59.965" v="76" actId="6549"/>
        <pc:sldMasterMkLst>
          <pc:docMk/>
          <pc:sldMasterMk cId="0" sldId="2147483659"/>
        </pc:sldMasterMkLst>
        <pc:sldLayoutChg chg="modSp mod">
          <pc:chgData name="Catherine Lebossé" userId="ed73c8c4-4b80-4d34-8775-49acab88a2c9" providerId="ADAL" clId="{94A790EF-E718-4DBF-9713-D14BEC9DCC7B}" dt="2022-07-28T12:18:59.965" v="76" actId="6549"/>
          <pc:sldLayoutMkLst>
            <pc:docMk/>
            <pc:sldMasterMk cId="0" sldId="2147483659"/>
            <pc:sldLayoutMk cId="3209820408" sldId="2147483662"/>
          </pc:sldLayoutMkLst>
          <pc:spChg chg="mod">
            <ac:chgData name="Catherine Lebossé" userId="ed73c8c4-4b80-4d34-8775-49acab88a2c9" providerId="ADAL" clId="{94A790EF-E718-4DBF-9713-D14BEC9DCC7B}" dt="2022-07-28T12:18:59.965" v="76" actId="6549"/>
            <ac:spMkLst>
              <pc:docMk/>
              <pc:sldMasterMk cId="0" sldId="2147483659"/>
              <pc:sldLayoutMk cId="3209820408" sldId="2147483662"/>
              <ac:spMk id="22" creationId="{6F9B2632-DEC0-4897-9E1E-6CD4C198AA9A}"/>
            </ac:spMkLst>
          </pc:spChg>
        </pc:sldLayoutChg>
        <pc:sldLayoutChg chg="modSp">
          <pc:chgData name="Catherine Lebossé" userId="ed73c8c4-4b80-4d34-8775-49acab88a2c9" providerId="ADAL" clId="{94A790EF-E718-4DBF-9713-D14BEC9DCC7B}" dt="2022-07-18T19:07:53.810" v="17" actId="14826"/>
          <pc:sldLayoutMkLst>
            <pc:docMk/>
            <pc:sldMasterMk cId="0" sldId="2147483659"/>
            <pc:sldLayoutMk cId="3155389374" sldId="2147483664"/>
          </pc:sldLayoutMkLst>
          <pc:picChg chg="mod">
            <ac:chgData name="Catherine Lebossé" userId="ed73c8c4-4b80-4d34-8775-49acab88a2c9" providerId="ADAL" clId="{94A790EF-E718-4DBF-9713-D14BEC9DCC7B}" dt="2022-07-18T19:07:53.810" v="17" actId="14826"/>
            <ac:picMkLst>
              <pc:docMk/>
              <pc:sldMasterMk cId="0" sldId="2147483659"/>
              <pc:sldLayoutMk cId="3155389374" sldId="2147483664"/>
              <ac:picMk id="21" creationId="{4BEA2A7E-FD4B-4469-89E5-A13F77D3C87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2178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63256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35088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61920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voxpopuli@electionsquebec.qc.ca?subject=Module%207%20-%20Le&#231;on%207.1%20La%20promotion%20du%20conseil%20d'&#233;l&#232;ves"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voxpopuli@electionsquebec.qc.ca?subject=Module%207%20-%20Le&#231;on%207.1%20La%20promotion%20du%20conseil%20d'&#233;l&#232;ves"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mailto:voxpopuli@electionsquebec.qc.ca?subject=Module%207%20-%20Le&#231;on%207.1%20La%20promotion%20du%20conseil%20d'&#233;l&#232;ves"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voxpopuli@electionsquebec.qc.ca?subject=Module%207%20-%20Le&#231;on%207.1%20La%20promotion%20du%20conseil%20d'&#233;l&#232;ve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254306" y="2259660"/>
            <a:ext cx="6439276" cy="15507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Arial"/>
              <a:buNone/>
              <a:defRPr sz="3200">
                <a:latin typeface="Arial Unicode MS" panose="020B0604020202020204" pitchFamily="34" charset="-128"/>
                <a:ea typeface="Arial Unicode MS" panose="020B0604020202020204" pitchFamily="34" charset="-128"/>
                <a:cs typeface="Arial Unicode MS" panose="020B0604020202020204"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2903891" y="4205486"/>
            <a:ext cx="5160017" cy="880763"/>
          </a:xfrm>
          <a:prstGeom prst="rect">
            <a:avLst/>
          </a:prstGeom>
          <a:noFill/>
          <a:ln>
            <a:noFill/>
          </a:ln>
        </p:spPr>
        <p:txBody>
          <a:bodyPr spcFirstLastPara="1" wrap="square" lIns="91425" tIns="45700" rIns="91425" bIns="45700" anchor="ctr" anchorCtr="0">
            <a:noAutofit/>
          </a:bodyPr>
          <a:lstStyle>
            <a:lvl1pPr marL="0" lvl="0" indent="0" algn="ctr">
              <a:lnSpc>
                <a:spcPct val="90000"/>
              </a:lnSpc>
              <a:spcBef>
                <a:spcPts val="1000"/>
              </a:spcBef>
              <a:spcAft>
                <a:spcPts val="0"/>
              </a:spcAft>
              <a:buClr>
                <a:schemeClr val="dk1"/>
              </a:buClr>
              <a:buSzPts val="240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7" name="Rectangle 6">
            <a:extLst>
              <a:ext uri="{FF2B5EF4-FFF2-40B4-BE49-F238E27FC236}">
                <a16:creationId xmlns:a16="http://schemas.microsoft.com/office/drawing/2014/main" id="{6DDDA3A3-947E-487A-81A9-9CD5CE400FED}"/>
              </a:ext>
            </a:extLst>
          </p:cNvPr>
          <p:cNvSpPr/>
          <p:nvPr userDrawn="1"/>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3267E69C-4AB3-40F0-8733-D917D5A49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grpSp>
        <p:nvGrpSpPr>
          <p:cNvPr id="9" name="Groupe 8">
            <a:extLst>
              <a:ext uri="{FF2B5EF4-FFF2-40B4-BE49-F238E27FC236}">
                <a16:creationId xmlns:a16="http://schemas.microsoft.com/office/drawing/2014/main" id="{B5CF49C0-A85F-4C42-9A9A-8D093E74FA33}"/>
              </a:ext>
            </a:extLst>
          </p:cNvPr>
          <p:cNvGrpSpPr/>
          <p:nvPr userDrawn="1"/>
        </p:nvGrpSpPr>
        <p:grpSpPr>
          <a:xfrm>
            <a:off x="4645269" y="3946758"/>
            <a:ext cx="1657350" cy="82317"/>
            <a:chOff x="4505325" y="3946758"/>
            <a:chExt cx="1657350" cy="82317"/>
          </a:xfrm>
        </p:grpSpPr>
        <p:sp>
          <p:nvSpPr>
            <p:cNvPr id="10" name="Rectangle 9">
              <a:extLst>
                <a:ext uri="{FF2B5EF4-FFF2-40B4-BE49-F238E27FC236}">
                  <a16:creationId xmlns:a16="http://schemas.microsoft.com/office/drawing/2014/main" id="{949EC256-4649-45E6-9679-6FE6D0F60607}"/>
                </a:ext>
              </a:extLst>
            </p:cNvPr>
            <p:cNvSpPr/>
            <p:nvPr/>
          </p:nvSpPr>
          <p:spPr>
            <a:xfrm>
              <a:off x="4505325" y="3946758"/>
              <a:ext cx="552450" cy="82317"/>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9B3CC5A4-0971-4FBB-BCCE-CDD48AC6D7AC}"/>
                </a:ext>
              </a:extLst>
            </p:cNvPr>
            <p:cNvSpPr/>
            <p:nvPr/>
          </p:nvSpPr>
          <p:spPr>
            <a:xfrm>
              <a:off x="5057775" y="3946758"/>
              <a:ext cx="552450" cy="82317"/>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4D099A5B-7B17-4B4B-96E4-1ADA08EF4E3A}"/>
                </a:ext>
              </a:extLst>
            </p:cNvPr>
            <p:cNvSpPr/>
            <p:nvPr/>
          </p:nvSpPr>
          <p:spPr>
            <a:xfrm>
              <a:off x="5610225" y="3946759"/>
              <a:ext cx="552450" cy="7660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8" name="Rectangle 17">
            <a:extLst>
              <a:ext uri="{FF2B5EF4-FFF2-40B4-BE49-F238E27FC236}">
                <a16:creationId xmlns:a16="http://schemas.microsoft.com/office/drawing/2014/main" id="{323F053C-81FE-4E91-AFCF-E80C6538E9ED}"/>
              </a:ext>
            </a:extLst>
          </p:cNvPr>
          <p:cNvSpPr/>
          <p:nvPr userDrawn="1"/>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1D1E9D9F-CF0A-4BE3-9AC6-082F84190CB1}"/>
              </a:ext>
            </a:extLst>
          </p:cNvPr>
          <p:cNvSpPr/>
          <p:nvPr userDrawn="1"/>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texte 5">
            <a:extLst>
              <a:ext uri="{FF2B5EF4-FFF2-40B4-BE49-F238E27FC236}">
                <a16:creationId xmlns:a16="http://schemas.microsoft.com/office/drawing/2014/main" id="{AAEF5679-CA03-439C-8170-EC0C0F44F816}"/>
              </a:ext>
            </a:extLst>
          </p:cNvPr>
          <p:cNvSpPr>
            <a:spLocks noGrp="1"/>
          </p:cNvSpPr>
          <p:nvPr>
            <p:ph type="body" sz="quarter" idx="10" hasCustomPrompt="1"/>
          </p:nvPr>
        </p:nvSpPr>
        <p:spPr>
          <a:xfrm>
            <a:off x="1819005" y="6549043"/>
            <a:ext cx="1122015" cy="221582"/>
          </a:xfrm>
        </p:spPr>
        <p:txBody>
          <a:bodyPr anchor="ctr"/>
          <a:lstStyle>
            <a:lvl1pPr marL="0" indent="0">
              <a:spcBef>
                <a:spcPts val="0"/>
              </a:spcBef>
              <a:buNone/>
              <a:defRPr sz="800">
                <a:solidFill>
                  <a:schemeClr val="bg1">
                    <a:lumMod val="65000"/>
                  </a:schemeClr>
                </a:solidFill>
              </a:defRPr>
            </a:lvl1pPr>
            <a:lvl2pPr marL="533400" indent="0">
              <a:buNone/>
              <a:defRPr sz="800">
                <a:solidFill>
                  <a:schemeClr val="bg1">
                    <a:lumMod val="75000"/>
                  </a:schemeClr>
                </a:solidFill>
              </a:defRPr>
            </a:lvl2pPr>
            <a:lvl3pPr marL="1016000" indent="0">
              <a:buNone/>
              <a:defRPr sz="800">
                <a:solidFill>
                  <a:schemeClr val="bg1">
                    <a:lumMod val="75000"/>
                  </a:schemeClr>
                </a:solidFill>
              </a:defRPr>
            </a:lvl3pPr>
            <a:lvl4pPr marL="1485900" indent="0">
              <a:buNone/>
              <a:defRPr sz="800">
                <a:solidFill>
                  <a:schemeClr val="bg1">
                    <a:lumMod val="75000"/>
                  </a:schemeClr>
                </a:solidFill>
              </a:defRPr>
            </a:lvl4pPr>
            <a:lvl5pPr marL="1943100" indent="0">
              <a:buNone/>
              <a:defRPr sz="800">
                <a:solidFill>
                  <a:schemeClr val="bg1">
                    <a:lumMod val="75000"/>
                  </a:schemeClr>
                </a:solidFill>
              </a:defRPr>
            </a:lvl5pPr>
          </a:lstStyle>
          <a:p>
            <a:pPr lvl="0"/>
            <a:r>
              <a:rPr lang="fr-FR" dirty="0"/>
              <a:t>MAJ EB 13-11-2020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9" name="Google Shape;119;p16">
            <a:extLst>
              <a:ext uri="{FF2B5EF4-FFF2-40B4-BE49-F238E27FC236}">
                <a16:creationId xmlns:a16="http://schemas.microsoft.com/office/drawing/2014/main" id="{D58D4ED3-DE69-4070-8275-A8E1F5E3853C}"/>
              </a:ext>
            </a:extLst>
          </p:cNvPr>
          <p:cNvSpPr txBox="1"/>
          <p:nvPr/>
        </p:nvSpPr>
        <p:spPr>
          <a:xfrm>
            <a:off x="2459116" y="1160325"/>
            <a:ext cx="5837985"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A3B4"/>
                </a:solidFill>
                <a:latin typeface="Arial" panose="020B0604020202020204" pitchFamily="34" charset="0"/>
                <a:ea typeface="Arial Unicode MS" panose="020B0604020202020204" pitchFamily="34" charset="-128"/>
                <a:cs typeface="Arial" panose="020B0604020202020204" pitchFamily="34" charset="0"/>
                <a:sym typeface="Arial"/>
              </a:rPr>
              <a:t>La recherche d’une idée de projet</a:t>
            </a:r>
            <a:endParaRPr sz="1600" b="1" i="0" u="none" strike="noStrike" cap="none" dirty="0">
              <a:solidFill>
                <a:srgbClr val="00A3B4"/>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2" name="ZoneTexte 21">
            <a:extLst>
              <a:ext uri="{FF2B5EF4-FFF2-40B4-BE49-F238E27FC236}">
                <a16:creationId xmlns:a16="http://schemas.microsoft.com/office/drawing/2014/main" id="{6F9B2632-DEC0-4897-9E1E-6CD4C198AA9A}"/>
              </a:ext>
            </a:extLst>
          </p:cNvPr>
          <p:cNvSpPr txBox="1"/>
          <p:nvPr userDrawn="1"/>
        </p:nvSpPr>
        <p:spPr>
          <a:xfrm>
            <a:off x="6125593" y="291570"/>
            <a:ext cx="2377882" cy="338554"/>
          </a:xfrm>
          <a:prstGeom prst="rect">
            <a:avLst/>
          </a:prstGeom>
          <a:noFill/>
        </p:spPr>
        <p:txBody>
          <a:bodyPr wrap="square" rtlCol="0">
            <a:spAutoFit/>
          </a:bodyPr>
          <a:lstStyle/>
          <a:p>
            <a:pPr algn="ctr"/>
            <a:r>
              <a:rPr lang="fr-CA" sz="1600" dirty="0">
                <a:solidFill>
                  <a:schemeClr val="bg1"/>
                </a:solidFill>
              </a:rPr>
              <a:t>Module 7 – Leçon 7.1</a:t>
            </a:r>
          </a:p>
        </p:txBody>
      </p:sp>
      <p:sp>
        <p:nvSpPr>
          <p:cNvPr id="23" name="ZoneTexte 22">
            <a:extLst>
              <a:ext uri="{FF2B5EF4-FFF2-40B4-BE49-F238E27FC236}">
                <a16:creationId xmlns:a16="http://schemas.microsoft.com/office/drawing/2014/main" id="{2A0BC586-C220-455F-AD41-020B6AAC220A}"/>
              </a:ext>
            </a:extLst>
          </p:cNvPr>
          <p:cNvSpPr txBox="1"/>
          <p:nvPr userDrawn="1"/>
        </p:nvSpPr>
        <p:spPr>
          <a:xfrm>
            <a:off x="308868" y="5633468"/>
            <a:ext cx="825867" cy="230832"/>
          </a:xfrm>
          <a:prstGeom prst="rect">
            <a:avLst/>
          </a:prstGeom>
          <a:noFill/>
        </p:spPr>
        <p:txBody>
          <a:bodyPr wrap="none" rtlCol="0">
            <a:spAutoFit/>
          </a:bodyPr>
          <a:lstStyle/>
          <a:p>
            <a:r>
              <a:rPr lang="fr-CA" sz="900" b="1" dirty="0">
                <a:hlinkClick r:id="rId3"/>
              </a:rPr>
              <a:t>Par courriel</a:t>
            </a:r>
            <a:endParaRPr lang="fr-CA" sz="900" b="1" dirty="0"/>
          </a:p>
        </p:txBody>
      </p:sp>
      <p:sp>
        <p:nvSpPr>
          <p:cNvPr id="17" name="ZoneTexte 16">
            <a:extLst>
              <a:ext uri="{FF2B5EF4-FFF2-40B4-BE49-F238E27FC236}">
                <a16:creationId xmlns:a16="http://schemas.microsoft.com/office/drawing/2014/main" id="{0E86DDA5-BC2A-416A-AE9D-C5C8D0E333D9}"/>
              </a:ext>
            </a:extLst>
          </p:cNvPr>
          <p:cNvSpPr txBox="1"/>
          <p:nvPr userDrawn="1"/>
        </p:nvSpPr>
        <p:spPr>
          <a:xfrm>
            <a:off x="97465" y="3723142"/>
            <a:ext cx="1282779" cy="1754326"/>
          </a:xfrm>
          <a:prstGeom prst="rect">
            <a:avLst/>
          </a:prstGeom>
          <a:noFill/>
        </p:spPr>
        <p:txBody>
          <a:bodyPr wrap="square" rtlCol="0">
            <a:spAutoFit/>
          </a:bodyPr>
          <a:lstStyle/>
          <a:p>
            <a:pPr algn="ctr"/>
            <a:r>
              <a:rPr lang="fr-FR" sz="900" b="1" i="0" u="none" strike="noStrike" cap="none" dirty="0">
                <a:solidFill>
                  <a:srgbClr val="000000"/>
                </a:solidFill>
                <a:latin typeface="Arial"/>
                <a:ea typeface="Arial"/>
                <a:cs typeface="Arial"/>
                <a:sym typeface="Arial"/>
              </a:rPr>
              <a:t>Si vous avez des commentaires ou des questions, communiquez avec l'équipe de Vox Populi.</a:t>
            </a:r>
          </a:p>
          <a:p>
            <a:pPr algn="ctr"/>
            <a:endParaRPr lang="fr-FR" sz="900" b="1" i="0" u="none" strike="noStrike" cap="none" dirty="0">
              <a:solidFill>
                <a:srgbClr val="000000"/>
              </a:solidFill>
              <a:latin typeface="Arial"/>
              <a:ea typeface="Arial"/>
              <a:cs typeface="Arial"/>
              <a:sym typeface="Arial"/>
            </a:endParaRPr>
          </a:p>
          <a:p>
            <a:pPr algn="ctr"/>
            <a:endParaRPr lang="fr-FR" sz="900" b="1" i="0" u="none" strike="noStrike" cap="none" dirty="0">
              <a:solidFill>
                <a:srgbClr val="000000"/>
              </a:solidFill>
              <a:latin typeface="Arial"/>
              <a:ea typeface="Arial"/>
              <a:cs typeface="Arial"/>
              <a:sym typeface="Arial"/>
            </a:endParaRPr>
          </a:p>
          <a:p>
            <a:pPr algn="ctr"/>
            <a:r>
              <a:rPr lang="fr-FR" sz="900" b="1" i="0" u="none" strike="noStrike" cap="none" dirty="0">
                <a:solidFill>
                  <a:srgbClr val="000000"/>
                </a:solidFill>
                <a:latin typeface="Arial"/>
                <a:ea typeface="Arial"/>
                <a:cs typeface="Arial"/>
                <a:sym typeface="Arial"/>
              </a:rPr>
              <a:t>Téléphone, sans frais :</a:t>
            </a:r>
            <a:br>
              <a:rPr lang="fr-FR" sz="900" b="1" i="0" u="none" strike="noStrike" cap="none" dirty="0">
                <a:solidFill>
                  <a:srgbClr val="000000"/>
                </a:solidFill>
                <a:latin typeface="Arial"/>
                <a:ea typeface="Arial"/>
                <a:cs typeface="Arial"/>
                <a:sym typeface="Arial"/>
              </a:rPr>
            </a:br>
            <a:r>
              <a:rPr lang="fr-FR" sz="900" b="1" i="0" u="none" strike="noStrike" cap="none" dirty="0">
                <a:solidFill>
                  <a:srgbClr val="000000"/>
                </a:solidFill>
                <a:latin typeface="Arial"/>
                <a:ea typeface="Arial"/>
                <a:cs typeface="Arial"/>
                <a:sym typeface="Arial"/>
              </a:rPr>
              <a:t>1 844 644-1090, poste 3440</a:t>
            </a:r>
          </a:p>
        </p:txBody>
      </p:sp>
      <p:grpSp>
        <p:nvGrpSpPr>
          <p:cNvPr id="2" name="Groupe 1">
            <a:extLst>
              <a:ext uri="{FF2B5EF4-FFF2-40B4-BE49-F238E27FC236}">
                <a16:creationId xmlns:a16="http://schemas.microsoft.com/office/drawing/2014/main" id="{97ABFAA7-930B-40FC-8408-63C3DB8BE0F3}"/>
              </a:ext>
            </a:extLst>
          </p:cNvPr>
          <p:cNvGrpSpPr/>
          <p:nvPr userDrawn="1"/>
        </p:nvGrpSpPr>
        <p:grpSpPr>
          <a:xfrm>
            <a:off x="1932525" y="1034284"/>
            <a:ext cx="526590" cy="610845"/>
            <a:chOff x="1454834" y="1048463"/>
            <a:chExt cx="593835" cy="688849"/>
          </a:xfrm>
        </p:grpSpPr>
        <p:sp>
          <p:nvSpPr>
            <p:cNvPr id="20" name="Hexagone 19">
              <a:extLst>
                <a:ext uri="{FF2B5EF4-FFF2-40B4-BE49-F238E27FC236}">
                  <a16:creationId xmlns:a16="http://schemas.microsoft.com/office/drawing/2014/main" id="{BB9E49A3-CC2E-4CA4-AC79-EE3041AA82E4}"/>
                </a:ext>
              </a:extLst>
            </p:cNvPr>
            <p:cNvSpPr/>
            <p:nvPr userDrawn="1"/>
          </p:nvSpPr>
          <p:spPr>
            <a:xfrm rot="16200000">
              <a:off x="1407327" y="1095970"/>
              <a:ext cx="688849" cy="593835"/>
            </a:xfrm>
            <a:prstGeom prst="hexagon">
              <a:avLst/>
            </a:prstGeom>
            <a:solidFill>
              <a:schemeClr val="bg1"/>
            </a:solidFill>
            <a:ln w="28575">
              <a:solidFill>
                <a:srgbClr val="0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a:extLst>
                <a:ext uri="{FF2B5EF4-FFF2-40B4-BE49-F238E27FC236}">
                  <a16:creationId xmlns:a16="http://schemas.microsoft.com/office/drawing/2014/main" id="{6B665DB9-216B-4BA9-80AC-B75B65FDDF00}"/>
                </a:ext>
              </a:extLst>
            </p:cNvPr>
            <p:cNvPicPr>
              <a:picLocks noChangeAspect="1"/>
            </p:cNvPicPr>
            <p:nvPr userDrawn="1"/>
          </p:nvPicPr>
          <p:blipFill>
            <a:blip r:embed="rId4"/>
            <a:stretch>
              <a:fillRect/>
            </a:stretch>
          </p:blipFill>
          <p:spPr>
            <a:xfrm>
              <a:off x="1547771" y="1097210"/>
              <a:ext cx="446799" cy="611724"/>
            </a:xfrm>
            <a:prstGeom prst="rect">
              <a:avLst/>
            </a:prstGeom>
            <a:ln>
              <a:noFill/>
            </a:ln>
          </p:spPr>
        </p:pic>
      </p:grpSp>
    </p:spTree>
    <p:extLst>
      <p:ext uri="{BB962C8B-B14F-4D97-AF65-F5344CB8AC3E}">
        <p14:creationId xmlns:p14="http://schemas.microsoft.com/office/powerpoint/2010/main" val="320982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9" name="Google Shape;119;p16">
            <a:extLst>
              <a:ext uri="{FF2B5EF4-FFF2-40B4-BE49-F238E27FC236}">
                <a16:creationId xmlns:a16="http://schemas.microsoft.com/office/drawing/2014/main" id="{D58D4ED3-DE69-4070-8275-A8E1F5E3853C}"/>
              </a:ext>
            </a:extLst>
          </p:cNvPr>
          <p:cNvSpPr txBox="1"/>
          <p:nvPr/>
        </p:nvSpPr>
        <p:spPr>
          <a:xfrm>
            <a:off x="2451829" y="1160325"/>
            <a:ext cx="5845272"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92BC09"/>
                </a:solidFill>
                <a:latin typeface="Arial" panose="020B0604020202020204" pitchFamily="34" charset="0"/>
                <a:ea typeface="Arial Unicode MS" panose="020B0604020202020204" pitchFamily="34" charset="-128"/>
                <a:cs typeface="Arial" panose="020B0604020202020204" pitchFamily="34" charset="0"/>
                <a:sym typeface="Arial"/>
              </a:rPr>
              <a:t>Les moyens de faire connaître le conseil d’élèves</a:t>
            </a:r>
            <a:endParaRPr sz="1600" b="1" i="0" u="none" strike="noStrike" cap="none" dirty="0">
              <a:solidFill>
                <a:srgbClr val="92BC09"/>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2" name="ZoneTexte 21">
            <a:extLst>
              <a:ext uri="{FF2B5EF4-FFF2-40B4-BE49-F238E27FC236}">
                <a16:creationId xmlns:a16="http://schemas.microsoft.com/office/drawing/2014/main" id="{6F9B2632-DEC0-4897-9E1E-6CD4C198AA9A}"/>
              </a:ext>
            </a:extLst>
          </p:cNvPr>
          <p:cNvSpPr txBox="1"/>
          <p:nvPr userDrawn="1"/>
        </p:nvSpPr>
        <p:spPr>
          <a:xfrm>
            <a:off x="6125593" y="291570"/>
            <a:ext cx="2377882" cy="338554"/>
          </a:xfrm>
          <a:prstGeom prst="rect">
            <a:avLst/>
          </a:prstGeom>
          <a:noFill/>
        </p:spPr>
        <p:txBody>
          <a:bodyPr wrap="square" rtlCol="0">
            <a:spAutoFit/>
          </a:bodyPr>
          <a:lstStyle/>
          <a:p>
            <a:pPr algn="ctr"/>
            <a:r>
              <a:rPr lang="fr-CA" sz="1600" dirty="0">
                <a:solidFill>
                  <a:schemeClr val="bg1"/>
                </a:solidFill>
              </a:rPr>
              <a:t>Module 7 – Leçon 7.1</a:t>
            </a:r>
          </a:p>
        </p:txBody>
      </p:sp>
      <p:sp>
        <p:nvSpPr>
          <p:cNvPr id="17" name="ZoneTexte 16">
            <a:extLst>
              <a:ext uri="{FF2B5EF4-FFF2-40B4-BE49-F238E27FC236}">
                <a16:creationId xmlns:a16="http://schemas.microsoft.com/office/drawing/2014/main" id="{FD0A215E-7391-4053-B016-D33E9EB53E3C}"/>
              </a:ext>
            </a:extLst>
          </p:cNvPr>
          <p:cNvSpPr txBox="1"/>
          <p:nvPr userDrawn="1"/>
        </p:nvSpPr>
        <p:spPr>
          <a:xfrm>
            <a:off x="97465" y="3723142"/>
            <a:ext cx="1282779" cy="1754326"/>
          </a:xfrm>
          <a:prstGeom prst="rect">
            <a:avLst/>
          </a:prstGeom>
          <a:noFill/>
        </p:spPr>
        <p:txBody>
          <a:bodyPr wrap="square" rtlCol="0">
            <a:spAutoFit/>
          </a:bodyPr>
          <a:lstStyle/>
          <a:p>
            <a:pPr algn="ctr"/>
            <a:r>
              <a:rPr lang="fr-FR" sz="900" b="1" i="0" u="none" strike="noStrike" cap="none" dirty="0">
                <a:solidFill>
                  <a:srgbClr val="000000"/>
                </a:solidFill>
                <a:latin typeface="Arial"/>
                <a:ea typeface="Arial"/>
                <a:cs typeface="Arial"/>
                <a:sym typeface="Arial"/>
              </a:rPr>
              <a:t>Si vous avez des commentaires ou des questions, communiquez avec l'équipe de Vox Populi.</a:t>
            </a:r>
          </a:p>
          <a:p>
            <a:pPr algn="ctr"/>
            <a:endParaRPr lang="fr-FR" sz="900" b="1" i="0" u="none" strike="noStrike" cap="none" dirty="0">
              <a:solidFill>
                <a:srgbClr val="000000"/>
              </a:solidFill>
              <a:latin typeface="Arial"/>
              <a:ea typeface="Arial"/>
              <a:cs typeface="Arial"/>
              <a:sym typeface="Arial"/>
            </a:endParaRPr>
          </a:p>
          <a:p>
            <a:pPr algn="ctr"/>
            <a:endParaRPr lang="fr-FR" sz="900" b="1" i="0" u="none" strike="noStrike" cap="none" dirty="0">
              <a:solidFill>
                <a:srgbClr val="000000"/>
              </a:solidFill>
              <a:latin typeface="Arial"/>
              <a:ea typeface="Arial"/>
              <a:cs typeface="Arial"/>
              <a:sym typeface="Arial"/>
            </a:endParaRPr>
          </a:p>
          <a:p>
            <a:pPr algn="ctr"/>
            <a:r>
              <a:rPr lang="fr-FR" sz="900" b="1" i="0" u="none" strike="noStrike" cap="none" dirty="0">
                <a:solidFill>
                  <a:srgbClr val="000000"/>
                </a:solidFill>
                <a:latin typeface="Arial"/>
                <a:ea typeface="Arial"/>
                <a:cs typeface="Arial"/>
                <a:sym typeface="Arial"/>
              </a:rPr>
              <a:t>Téléphone, sans frais :</a:t>
            </a:r>
            <a:br>
              <a:rPr lang="fr-FR" sz="900" b="1" i="0" u="none" strike="noStrike" cap="none" dirty="0">
                <a:solidFill>
                  <a:srgbClr val="000000"/>
                </a:solidFill>
                <a:latin typeface="Arial"/>
                <a:ea typeface="Arial"/>
                <a:cs typeface="Arial"/>
                <a:sym typeface="Arial"/>
              </a:rPr>
            </a:br>
            <a:r>
              <a:rPr lang="fr-FR" sz="900" b="1" i="0" u="none" strike="noStrike" cap="none" dirty="0">
                <a:solidFill>
                  <a:srgbClr val="000000"/>
                </a:solidFill>
                <a:latin typeface="Arial"/>
                <a:ea typeface="Arial"/>
                <a:cs typeface="Arial"/>
                <a:sym typeface="Arial"/>
              </a:rPr>
              <a:t>1 844 644-1090, poste 3440</a:t>
            </a:r>
          </a:p>
        </p:txBody>
      </p:sp>
      <p:grpSp>
        <p:nvGrpSpPr>
          <p:cNvPr id="20" name="Groupe 19">
            <a:extLst>
              <a:ext uri="{FF2B5EF4-FFF2-40B4-BE49-F238E27FC236}">
                <a16:creationId xmlns:a16="http://schemas.microsoft.com/office/drawing/2014/main" id="{E2638567-5CDE-4593-883F-528F17CA0D04}"/>
              </a:ext>
            </a:extLst>
          </p:cNvPr>
          <p:cNvGrpSpPr/>
          <p:nvPr userDrawn="1"/>
        </p:nvGrpSpPr>
        <p:grpSpPr>
          <a:xfrm>
            <a:off x="1901311" y="994171"/>
            <a:ext cx="544682" cy="631832"/>
            <a:chOff x="6471390" y="3489218"/>
            <a:chExt cx="750691" cy="870802"/>
          </a:xfrm>
        </p:grpSpPr>
        <p:pic>
          <p:nvPicPr>
            <p:cNvPr id="21" name="Image 20" descr="Une image contenant texte, graphiques vectoriels, hache, accessoire&#10;&#10;Description générée automatiquement">
              <a:extLst>
                <a:ext uri="{FF2B5EF4-FFF2-40B4-BE49-F238E27FC236}">
                  <a16:creationId xmlns:a16="http://schemas.microsoft.com/office/drawing/2014/main" id="{2F76A69F-83A4-4F8A-B9F5-C489D6B0EA9A}"/>
                </a:ext>
              </a:extLst>
            </p:cNvPr>
            <p:cNvPicPr>
              <a:picLocks noChangeAspect="1"/>
            </p:cNvPicPr>
            <p:nvPr/>
          </p:nvPicPr>
          <p:blipFill>
            <a:blip r:embed="rId3"/>
            <a:stretch>
              <a:fillRect/>
            </a:stretch>
          </p:blipFill>
          <p:spPr>
            <a:xfrm>
              <a:off x="6577763" y="3556955"/>
              <a:ext cx="486343" cy="657599"/>
            </a:xfrm>
            <a:prstGeom prst="rect">
              <a:avLst/>
            </a:prstGeom>
          </p:spPr>
        </p:pic>
        <p:sp>
          <p:nvSpPr>
            <p:cNvPr id="24" name="Hexagone 23">
              <a:extLst>
                <a:ext uri="{FF2B5EF4-FFF2-40B4-BE49-F238E27FC236}">
                  <a16:creationId xmlns:a16="http://schemas.microsoft.com/office/drawing/2014/main" id="{98670CE4-1F99-4A2B-A443-0A575E5D443D}"/>
                </a:ext>
              </a:extLst>
            </p:cNvPr>
            <p:cNvSpPr/>
            <p:nvPr/>
          </p:nvSpPr>
          <p:spPr>
            <a:xfrm rot="16200000">
              <a:off x="6411335" y="3549273"/>
              <a:ext cx="870802" cy="750691"/>
            </a:xfrm>
            <a:prstGeom prst="hexagon">
              <a:avLst/>
            </a:prstGeom>
            <a:noFill/>
            <a:ln w="28575">
              <a:solidFill>
                <a:srgbClr val="92BC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5" name="ZoneTexte 24">
            <a:extLst>
              <a:ext uri="{FF2B5EF4-FFF2-40B4-BE49-F238E27FC236}">
                <a16:creationId xmlns:a16="http://schemas.microsoft.com/office/drawing/2014/main" id="{D8E1248F-C25B-4597-A6D9-2279CBA65930}"/>
              </a:ext>
            </a:extLst>
          </p:cNvPr>
          <p:cNvSpPr txBox="1"/>
          <p:nvPr userDrawn="1"/>
        </p:nvSpPr>
        <p:spPr>
          <a:xfrm>
            <a:off x="308868" y="5633468"/>
            <a:ext cx="825867" cy="230832"/>
          </a:xfrm>
          <a:prstGeom prst="rect">
            <a:avLst/>
          </a:prstGeom>
          <a:noFill/>
        </p:spPr>
        <p:txBody>
          <a:bodyPr wrap="none" rtlCol="0">
            <a:spAutoFit/>
          </a:bodyPr>
          <a:lstStyle/>
          <a:p>
            <a:r>
              <a:rPr lang="fr-CA" sz="900" b="1" dirty="0">
                <a:hlinkClick r:id="rId4"/>
              </a:rPr>
              <a:t>Par courriel</a:t>
            </a:r>
            <a:endParaRPr lang="fr-CA" sz="900" b="1" dirty="0"/>
          </a:p>
        </p:txBody>
      </p:sp>
    </p:spTree>
    <p:extLst>
      <p:ext uri="{BB962C8B-B14F-4D97-AF65-F5344CB8AC3E}">
        <p14:creationId xmlns:p14="http://schemas.microsoft.com/office/powerpoint/2010/main" val="288815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grpSp>
        <p:nvGrpSpPr>
          <p:cNvPr id="25" name="Groupe 24">
            <a:extLst>
              <a:ext uri="{FF2B5EF4-FFF2-40B4-BE49-F238E27FC236}">
                <a16:creationId xmlns:a16="http://schemas.microsoft.com/office/drawing/2014/main" id="{B868A000-A8ED-425A-B7F8-C78D1D57AD66}"/>
              </a:ext>
            </a:extLst>
          </p:cNvPr>
          <p:cNvGrpSpPr/>
          <p:nvPr userDrawn="1"/>
        </p:nvGrpSpPr>
        <p:grpSpPr>
          <a:xfrm>
            <a:off x="1895475" y="997894"/>
            <a:ext cx="538263" cy="624385"/>
            <a:chOff x="4467308" y="4744632"/>
            <a:chExt cx="750691" cy="870802"/>
          </a:xfrm>
        </p:grpSpPr>
        <p:pic>
          <p:nvPicPr>
            <p:cNvPr id="26" name="Image 25" descr="Une image contenant texte, clipart, graphiques vectoriels&#10;&#10;Description générée automatiquement">
              <a:extLst>
                <a:ext uri="{FF2B5EF4-FFF2-40B4-BE49-F238E27FC236}">
                  <a16:creationId xmlns:a16="http://schemas.microsoft.com/office/drawing/2014/main" id="{3F22069C-6E20-49B6-B559-26644426301F}"/>
                </a:ext>
              </a:extLst>
            </p:cNvPr>
            <p:cNvPicPr>
              <a:picLocks noChangeAspect="1"/>
            </p:cNvPicPr>
            <p:nvPr/>
          </p:nvPicPr>
          <p:blipFill>
            <a:blip r:embed="rId2"/>
            <a:stretch>
              <a:fillRect/>
            </a:stretch>
          </p:blipFill>
          <p:spPr>
            <a:xfrm>
              <a:off x="4631139" y="4847020"/>
              <a:ext cx="423029" cy="666024"/>
            </a:xfrm>
            <a:prstGeom prst="rect">
              <a:avLst/>
            </a:prstGeom>
          </p:spPr>
        </p:pic>
        <p:sp>
          <p:nvSpPr>
            <p:cNvPr id="27" name="Hexagone 26">
              <a:extLst>
                <a:ext uri="{FF2B5EF4-FFF2-40B4-BE49-F238E27FC236}">
                  <a16:creationId xmlns:a16="http://schemas.microsoft.com/office/drawing/2014/main" id="{D206B274-2A09-4111-AE2A-9A6F17124682}"/>
                </a:ext>
              </a:extLst>
            </p:cNvPr>
            <p:cNvSpPr/>
            <p:nvPr/>
          </p:nvSpPr>
          <p:spPr>
            <a:xfrm rot="16200000">
              <a:off x="4407253" y="4804687"/>
              <a:ext cx="870802" cy="750691"/>
            </a:xfrm>
            <a:prstGeom prst="hexagon">
              <a:avLst/>
            </a:prstGeom>
            <a:noFill/>
            <a:ln w="28575">
              <a:solidFill>
                <a:srgbClr val="9E0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9" name="Google Shape;119;p16">
            <a:extLst>
              <a:ext uri="{FF2B5EF4-FFF2-40B4-BE49-F238E27FC236}">
                <a16:creationId xmlns:a16="http://schemas.microsoft.com/office/drawing/2014/main" id="{D58D4ED3-DE69-4070-8275-A8E1F5E3853C}"/>
              </a:ext>
            </a:extLst>
          </p:cNvPr>
          <p:cNvSpPr txBox="1"/>
          <p:nvPr/>
        </p:nvSpPr>
        <p:spPr>
          <a:xfrm>
            <a:off x="2451829" y="1160325"/>
            <a:ext cx="5845272"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9E0A54"/>
                </a:solidFill>
                <a:latin typeface="Arial" panose="020B0604020202020204" pitchFamily="34" charset="0"/>
                <a:ea typeface="Arial Unicode MS" panose="020B0604020202020204" pitchFamily="34" charset="-128"/>
                <a:cs typeface="Arial" panose="020B0604020202020204" pitchFamily="34" charset="0"/>
                <a:sym typeface="Arial"/>
              </a:rPr>
              <a:t>Faire </a:t>
            </a:r>
            <a:r>
              <a:rPr lang="fr-CA" sz="1600" b="1" i="0" u="none" strike="noStrike" cap="none" dirty="0" err="1">
                <a:solidFill>
                  <a:srgbClr val="9E0A54"/>
                </a:solidFill>
                <a:latin typeface="Arial" panose="020B0604020202020204" pitchFamily="34" charset="0"/>
                <a:ea typeface="Arial Unicode MS" panose="020B0604020202020204" pitchFamily="34" charset="-128"/>
                <a:cs typeface="Arial" panose="020B0604020202020204" pitchFamily="34" charset="0"/>
                <a:sym typeface="Arial"/>
              </a:rPr>
              <a:t>REconnaître</a:t>
            </a:r>
            <a:r>
              <a:rPr lang="fr-CA" sz="1600" b="1" i="0" u="none" strike="noStrike" cap="none" dirty="0">
                <a:solidFill>
                  <a:srgbClr val="9E0A54"/>
                </a:solidFill>
                <a:latin typeface="Arial" panose="020B0604020202020204" pitchFamily="34" charset="0"/>
                <a:ea typeface="Arial Unicode MS" panose="020B0604020202020204" pitchFamily="34" charset="-128"/>
                <a:cs typeface="Arial" panose="020B0604020202020204" pitchFamily="34" charset="0"/>
                <a:sym typeface="Arial"/>
              </a:rPr>
              <a:t> le conseil d’élèves</a:t>
            </a:r>
            <a:endParaRPr sz="1600" b="1" i="0" u="none" strike="noStrike" cap="none" dirty="0">
              <a:solidFill>
                <a:srgbClr val="9E0A54"/>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2" name="ZoneTexte 21">
            <a:extLst>
              <a:ext uri="{FF2B5EF4-FFF2-40B4-BE49-F238E27FC236}">
                <a16:creationId xmlns:a16="http://schemas.microsoft.com/office/drawing/2014/main" id="{6F9B2632-DEC0-4897-9E1E-6CD4C198AA9A}"/>
              </a:ext>
            </a:extLst>
          </p:cNvPr>
          <p:cNvSpPr txBox="1"/>
          <p:nvPr userDrawn="1"/>
        </p:nvSpPr>
        <p:spPr>
          <a:xfrm>
            <a:off x="6125593" y="291570"/>
            <a:ext cx="2377882" cy="338554"/>
          </a:xfrm>
          <a:prstGeom prst="rect">
            <a:avLst/>
          </a:prstGeom>
          <a:noFill/>
        </p:spPr>
        <p:txBody>
          <a:bodyPr wrap="square" rtlCol="0">
            <a:spAutoFit/>
          </a:bodyPr>
          <a:lstStyle/>
          <a:p>
            <a:pPr algn="ctr"/>
            <a:r>
              <a:rPr lang="fr-CA" sz="1600" dirty="0">
                <a:solidFill>
                  <a:schemeClr val="bg1"/>
                </a:solidFill>
              </a:rPr>
              <a:t>Module 7 – Leçon 7.1</a:t>
            </a:r>
          </a:p>
        </p:txBody>
      </p:sp>
      <p:sp>
        <p:nvSpPr>
          <p:cNvPr id="17" name="ZoneTexte 16">
            <a:extLst>
              <a:ext uri="{FF2B5EF4-FFF2-40B4-BE49-F238E27FC236}">
                <a16:creationId xmlns:a16="http://schemas.microsoft.com/office/drawing/2014/main" id="{FD0A215E-7391-4053-B016-D33E9EB53E3C}"/>
              </a:ext>
            </a:extLst>
          </p:cNvPr>
          <p:cNvSpPr txBox="1"/>
          <p:nvPr userDrawn="1"/>
        </p:nvSpPr>
        <p:spPr>
          <a:xfrm>
            <a:off x="97465" y="3723142"/>
            <a:ext cx="1282779" cy="1754326"/>
          </a:xfrm>
          <a:prstGeom prst="rect">
            <a:avLst/>
          </a:prstGeom>
          <a:noFill/>
        </p:spPr>
        <p:txBody>
          <a:bodyPr wrap="square" rtlCol="0">
            <a:spAutoFit/>
          </a:bodyPr>
          <a:lstStyle/>
          <a:p>
            <a:pPr algn="ctr"/>
            <a:r>
              <a:rPr lang="fr-FR" sz="900" b="1" i="0" u="none" strike="noStrike" cap="none" dirty="0">
                <a:solidFill>
                  <a:srgbClr val="000000"/>
                </a:solidFill>
                <a:latin typeface="Arial"/>
                <a:ea typeface="Arial"/>
                <a:cs typeface="Arial"/>
                <a:sym typeface="Arial"/>
              </a:rPr>
              <a:t>Si vous avez des commentaires ou des questions, communiquez avec l'équipe de Vox Populi.</a:t>
            </a:r>
          </a:p>
          <a:p>
            <a:pPr algn="ctr"/>
            <a:endParaRPr lang="fr-FR" sz="900" b="1" i="0" u="none" strike="noStrike" cap="none" dirty="0">
              <a:solidFill>
                <a:srgbClr val="000000"/>
              </a:solidFill>
              <a:latin typeface="Arial"/>
              <a:ea typeface="Arial"/>
              <a:cs typeface="Arial"/>
              <a:sym typeface="Arial"/>
            </a:endParaRPr>
          </a:p>
          <a:p>
            <a:pPr algn="ctr"/>
            <a:endParaRPr lang="fr-FR" sz="900" b="1" i="0" u="none" strike="noStrike" cap="none" dirty="0">
              <a:solidFill>
                <a:srgbClr val="000000"/>
              </a:solidFill>
              <a:latin typeface="Arial"/>
              <a:ea typeface="Arial"/>
              <a:cs typeface="Arial"/>
              <a:sym typeface="Arial"/>
            </a:endParaRPr>
          </a:p>
          <a:p>
            <a:pPr algn="ctr"/>
            <a:r>
              <a:rPr lang="fr-FR" sz="900" b="1" i="0" u="none" strike="noStrike" cap="none" dirty="0">
                <a:solidFill>
                  <a:srgbClr val="000000"/>
                </a:solidFill>
                <a:latin typeface="Arial"/>
                <a:ea typeface="Arial"/>
                <a:cs typeface="Arial"/>
                <a:sym typeface="Arial"/>
              </a:rPr>
              <a:t>Téléphone, sans frais :</a:t>
            </a:r>
            <a:br>
              <a:rPr lang="fr-FR" sz="900" b="1" i="0" u="none" strike="noStrike" cap="none" dirty="0">
                <a:solidFill>
                  <a:srgbClr val="000000"/>
                </a:solidFill>
                <a:latin typeface="Arial"/>
                <a:ea typeface="Arial"/>
                <a:cs typeface="Arial"/>
                <a:sym typeface="Arial"/>
              </a:rPr>
            </a:br>
            <a:r>
              <a:rPr lang="fr-FR" sz="900" b="1" i="0" u="none" strike="noStrike" cap="none" dirty="0">
                <a:solidFill>
                  <a:srgbClr val="000000"/>
                </a:solidFill>
                <a:latin typeface="Arial"/>
                <a:ea typeface="Arial"/>
                <a:cs typeface="Arial"/>
                <a:sym typeface="Arial"/>
              </a:rPr>
              <a:t>1 844 644-1090, poste 3440</a:t>
            </a:r>
          </a:p>
        </p:txBody>
      </p:sp>
      <p:sp>
        <p:nvSpPr>
          <p:cNvPr id="20" name="ZoneTexte 19">
            <a:extLst>
              <a:ext uri="{FF2B5EF4-FFF2-40B4-BE49-F238E27FC236}">
                <a16:creationId xmlns:a16="http://schemas.microsoft.com/office/drawing/2014/main" id="{9062B4E7-12EA-4C2A-9257-75DFD631C99A}"/>
              </a:ext>
            </a:extLst>
          </p:cNvPr>
          <p:cNvSpPr txBox="1"/>
          <p:nvPr userDrawn="1"/>
        </p:nvSpPr>
        <p:spPr>
          <a:xfrm>
            <a:off x="308868" y="5633468"/>
            <a:ext cx="825867" cy="230832"/>
          </a:xfrm>
          <a:prstGeom prst="rect">
            <a:avLst/>
          </a:prstGeom>
          <a:noFill/>
        </p:spPr>
        <p:txBody>
          <a:bodyPr wrap="none" rtlCol="0">
            <a:spAutoFit/>
          </a:bodyPr>
          <a:lstStyle/>
          <a:p>
            <a:r>
              <a:rPr lang="fr-CA" sz="900" b="1" dirty="0">
                <a:hlinkClick r:id="rId4"/>
              </a:rPr>
              <a:t>Par courriel</a:t>
            </a:r>
            <a:endParaRPr lang="fr-CA" sz="900" b="1" dirty="0"/>
          </a:p>
        </p:txBody>
      </p:sp>
    </p:spTree>
    <p:extLst>
      <p:ext uri="{BB962C8B-B14F-4D97-AF65-F5344CB8AC3E}">
        <p14:creationId xmlns:p14="http://schemas.microsoft.com/office/powerpoint/2010/main" val="248363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2" name="ZoneTexte 21">
            <a:extLst>
              <a:ext uri="{FF2B5EF4-FFF2-40B4-BE49-F238E27FC236}">
                <a16:creationId xmlns:a16="http://schemas.microsoft.com/office/drawing/2014/main" id="{6F9B2632-DEC0-4897-9E1E-6CD4C198AA9A}"/>
              </a:ext>
            </a:extLst>
          </p:cNvPr>
          <p:cNvSpPr txBox="1"/>
          <p:nvPr userDrawn="1"/>
        </p:nvSpPr>
        <p:spPr>
          <a:xfrm>
            <a:off x="6125593" y="291570"/>
            <a:ext cx="2377882" cy="338554"/>
          </a:xfrm>
          <a:prstGeom prst="rect">
            <a:avLst/>
          </a:prstGeom>
          <a:noFill/>
        </p:spPr>
        <p:txBody>
          <a:bodyPr wrap="square" rtlCol="0">
            <a:spAutoFit/>
          </a:bodyPr>
          <a:lstStyle/>
          <a:p>
            <a:pPr algn="ctr"/>
            <a:r>
              <a:rPr lang="fr-CA" sz="1600" dirty="0">
                <a:solidFill>
                  <a:schemeClr val="bg1"/>
                </a:solidFill>
              </a:rPr>
              <a:t>Module 7 – Leçon 7.1</a:t>
            </a:r>
          </a:p>
        </p:txBody>
      </p:sp>
      <p:sp>
        <p:nvSpPr>
          <p:cNvPr id="19" name="ZoneTexte 18">
            <a:extLst>
              <a:ext uri="{FF2B5EF4-FFF2-40B4-BE49-F238E27FC236}">
                <a16:creationId xmlns:a16="http://schemas.microsoft.com/office/drawing/2014/main" id="{572A2452-A209-47D6-9718-2C57416AD393}"/>
              </a:ext>
            </a:extLst>
          </p:cNvPr>
          <p:cNvSpPr txBox="1"/>
          <p:nvPr userDrawn="1"/>
        </p:nvSpPr>
        <p:spPr>
          <a:xfrm>
            <a:off x="97465" y="3723142"/>
            <a:ext cx="1282779" cy="1754326"/>
          </a:xfrm>
          <a:prstGeom prst="rect">
            <a:avLst/>
          </a:prstGeom>
          <a:noFill/>
        </p:spPr>
        <p:txBody>
          <a:bodyPr wrap="square" rtlCol="0">
            <a:spAutoFit/>
          </a:bodyPr>
          <a:lstStyle/>
          <a:p>
            <a:pPr algn="ctr"/>
            <a:r>
              <a:rPr lang="fr-FR" sz="900" b="1" i="0" u="none" strike="noStrike" cap="none" dirty="0">
                <a:solidFill>
                  <a:srgbClr val="000000"/>
                </a:solidFill>
                <a:latin typeface="Arial"/>
                <a:ea typeface="Arial"/>
                <a:cs typeface="Arial"/>
                <a:sym typeface="Arial"/>
              </a:rPr>
              <a:t>Si vous avez des commentaires ou des questions, communiquez avec l'équipe de Vox Populi.</a:t>
            </a:r>
          </a:p>
          <a:p>
            <a:pPr algn="ctr"/>
            <a:endParaRPr lang="fr-FR" sz="900" b="1" i="0" u="none" strike="noStrike" cap="none" dirty="0">
              <a:solidFill>
                <a:srgbClr val="000000"/>
              </a:solidFill>
              <a:latin typeface="Arial"/>
              <a:ea typeface="Arial"/>
              <a:cs typeface="Arial"/>
              <a:sym typeface="Arial"/>
            </a:endParaRPr>
          </a:p>
          <a:p>
            <a:pPr algn="ctr"/>
            <a:endParaRPr lang="fr-FR" sz="900" b="1" i="0" u="none" strike="noStrike" cap="none" dirty="0">
              <a:solidFill>
                <a:srgbClr val="000000"/>
              </a:solidFill>
              <a:latin typeface="Arial"/>
              <a:ea typeface="Arial"/>
              <a:cs typeface="Arial"/>
              <a:sym typeface="Arial"/>
            </a:endParaRPr>
          </a:p>
          <a:p>
            <a:pPr algn="ctr"/>
            <a:r>
              <a:rPr lang="fr-FR" sz="900" b="1" i="0" u="none" strike="noStrike" cap="none" dirty="0">
                <a:solidFill>
                  <a:srgbClr val="000000"/>
                </a:solidFill>
                <a:latin typeface="Arial"/>
                <a:ea typeface="Arial"/>
                <a:cs typeface="Arial"/>
                <a:sym typeface="Arial"/>
              </a:rPr>
              <a:t>Téléphone, sans frais :</a:t>
            </a:r>
            <a:br>
              <a:rPr lang="fr-FR" sz="900" b="1" i="0" u="none" strike="noStrike" cap="none" dirty="0">
                <a:solidFill>
                  <a:srgbClr val="000000"/>
                </a:solidFill>
                <a:latin typeface="Arial"/>
                <a:ea typeface="Arial"/>
                <a:cs typeface="Arial"/>
                <a:sym typeface="Arial"/>
              </a:rPr>
            </a:br>
            <a:r>
              <a:rPr lang="fr-FR" sz="900" b="1" i="0" u="none" strike="noStrike" cap="none" dirty="0">
                <a:solidFill>
                  <a:srgbClr val="000000"/>
                </a:solidFill>
                <a:latin typeface="Arial"/>
                <a:ea typeface="Arial"/>
                <a:cs typeface="Arial"/>
                <a:sym typeface="Arial"/>
              </a:rPr>
              <a:t>1 844 644-1090, poste 3440</a:t>
            </a:r>
          </a:p>
        </p:txBody>
      </p:sp>
      <p:sp>
        <p:nvSpPr>
          <p:cNvPr id="17" name="ZoneTexte 16">
            <a:extLst>
              <a:ext uri="{FF2B5EF4-FFF2-40B4-BE49-F238E27FC236}">
                <a16:creationId xmlns:a16="http://schemas.microsoft.com/office/drawing/2014/main" id="{D5A970FD-4D72-45C1-8868-D712C03F416A}"/>
              </a:ext>
            </a:extLst>
          </p:cNvPr>
          <p:cNvSpPr txBox="1"/>
          <p:nvPr userDrawn="1"/>
        </p:nvSpPr>
        <p:spPr>
          <a:xfrm>
            <a:off x="308868" y="5633468"/>
            <a:ext cx="825867" cy="230832"/>
          </a:xfrm>
          <a:prstGeom prst="rect">
            <a:avLst/>
          </a:prstGeom>
          <a:noFill/>
        </p:spPr>
        <p:txBody>
          <a:bodyPr wrap="none" rtlCol="0">
            <a:spAutoFit/>
          </a:bodyPr>
          <a:lstStyle/>
          <a:p>
            <a:r>
              <a:rPr lang="fr-CA" sz="900" b="1" dirty="0">
                <a:hlinkClick r:id="rId3"/>
              </a:rPr>
              <a:t>Par courriel</a:t>
            </a:r>
            <a:endParaRPr lang="fr-CA" sz="900" b="1" dirty="0"/>
          </a:p>
        </p:txBody>
      </p:sp>
    </p:spTree>
    <p:extLst>
      <p:ext uri="{BB962C8B-B14F-4D97-AF65-F5344CB8AC3E}">
        <p14:creationId xmlns:p14="http://schemas.microsoft.com/office/powerpoint/2010/main" val="305840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5B23CE17-1C38-4FE3-AFF2-AD27013A0F20}"/>
              </a:ext>
            </a:extLst>
          </p:cNvPr>
          <p:cNvSpPr txBox="1"/>
          <p:nvPr userDrawn="1"/>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 name="Bouton d’action : accueil 1">
            <a:hlinkClick r:id="" action="ppaction://noaction" highlightClick="1"/>
            <a:extLst>
              <a:ext uri="{FF2B5EF4-FFF2-40B4-BE49-F238E27FC236}">
                <a16:creationId xmlns:a16="http://schemas.microsoft.com/office/drawing/2014/main" id="{5B58A637-3C19-44D6-86CA-DA37A3EC7437}"/>
              </a:ext>
            </a:extLst>
          </p:cNvPr>
          <p:cNvSpPr/>
          <p:nvPr userDrawn="1"/>
        </p:nvSpPr>
        <p:spPr>
          <a:xfrm>
            <a:off x="1932525" y="6206653"/>
            <a:ext cx="324196" cy="349356"/>
          </a:xfrm>
          <a:prstGeom prst="actionButtonHome">
            <a:avLst/>
          </a:prstGeom>
          <a:solidFill>
            <a:srgbClr val="B8C7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CA"/>
          </a:p>
        </p:txBody>
      </p:sp>
      <p:sp>
        <p:nvSpPr>
          <p:cNvPr id="17" name="ZoneTexte 16">
            <a:extLst>
              <a:ext uri="{FF2B5EF4-FFF2-40B4-BE49-F238E27FC236}">
                <a16:creationId xmlns:a16="http://schemas.microsoft.com/office/drawing/2014/main" id="{B2F16F7D-EE2D-490E-AF5B-8AA864A48FCF}"/>
              </a:ext>
            </a:extLst>
          </p:cNvPr>
          <p:cNvSpPr txBox="1"/>
          <p:nvPr userDrawn="1"/>
        </p:nvSpPr>
        <p:spPr>
          <a:xfrm>
            <a:off x="2256721" y="6196665"/>
            <a:ext cx="1500632" cy="369332"/>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Retourner à la liste de tâches suggérées.</a:t>
            </a:r>
          </a:p>
        </p:txBody>
      </p:sp>
      <p:sp>
        <p:nvSpPr>
          <p:cNvPr id="3" name="Bouton d’action : avant ou précédent 2">
            <a:hlinkClick r:id="" action="ppaction://hlinkshowjump?jump=nextslide" highlightClick="1"/>
            <a:extLst>
              <a:ext uri="{FF2B5EF4-FFF2-40B4-BE49-F238E27FC236}">
                <a16:creationId xmlns:a16="http://schemas.microsoft.com/office/drawing/2014/main" id="{955BC67A-6439-48F9-B9DE-4663BC8AC617}"/>
              </a:ext>
            </a:extLst>
          </p:cNvPr>
          <p:cNvSpPr/>
          <p:nvPr userDrawn="1"/>
        </p:nvSpPr>
        <p:spPr>
          <a:xfrm>
            <a:off x="8195050" y="6233841"/>
            <a:ext cx="308424" cy="294981"/>
          </a:xfrm>
          <a:prstGeom prst="actionButtonForwardNext">
            <a:avLst/>
          </a:prstGeom>
          <a:solidFill>
            <a:srgbClr val="B8C7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CA"/>
          </a:p>
        </p:txBody>
      </p:sp>
      <p:sp>
        <p:nvSpPr>
          <p:cNvPr id="19" name="ZoneTexte 18">
            <a:extLst>
              <a:ext uri="{FF2B5EF4-FFF2-40B4-BE49-F238E27FC236}">
                <a16:creationId xmlns:a16="http://schemas.microsoft.com/office/drawing/2014/main" id="{7064EE8A-4B84-4210-97BD-EE1428B02114}"/>
              </a:ext>
            </a:extLst>
          </p:cNvPr>
          <p:cNvSpPr txBox="1"/>
          <p:nvPr userDrawn="1"/>
        </p:nvSpPr>
        <p:spPr>
          <a:xfrm>
            <a:off x="7211287" y="6196665"/>
            <a:ext cx="980845" cy="369332"/>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Passer à la page suivante</a:t>
            </a:r>
          </a:p>
        </p:txBody>
      </p:sp>
      <p:grpSp>
        <p:nvGrpSpPr>
          <p:cNvPr id="21" name="Groupe 20">
            <a:extLst>
              <a:ext uri="{FF2B5EF4-FFF2-40B4-BE49-F238E27FC236}">
                <a16:creationId xmlns:a16="http://schemas.microsoft.com/office/drawing/2014/main" id="{63A13A57-772A-41B0-90CF-33DBE3BA84B5}"/>
              </a:ext>
            </a:extLst>
          </p:cNvPr>
          <p:cNvGrpSpPr/>
          <p:nvPr userDrawn="1"/>
        </p:nvGrpSpPr>
        <p:grpSpPr>
          <a:xfrm>
            <a:off x="1928836" y="1075571"/>
            <a:ext cx="3155504" cy="434523"/>
            <a:chOff x="1955212" y="1075571"/>
            <a:chExt cx="3155504" cy="434523"/>
          </a:xfrm>
        </p:grpSpPr>
        <p:grpSp>
          <p:nvGrpSpPr>
            <p:cNvPr id="22" name="Groupe 21">
              <a:extLst>
                <a:ext uri="{FF2B5EF4-FFF2-40B4-BE49-F238E27FC236}">
                  <a16:creationId xmlns:a16="http://schemas.microsoft.com/office/drawing/2014/main" id="{2D055935-D860-4FA7-9FE7-9CA0FCF86DE4}"/>
                </a:ext>
              </a:extLst>
            </p:cNvPr>
            <p:cNvGrpSpPr/>
            <p:nvPr/>
          </p:nvGrpSpPr>
          <p:grpSpPr>
            <a:xfrm>
              <a:off x="1955212" y="1075571"/>
              <a:ext cx="377846" cy="434523"/>
              <a:chOff x="3068182" y="4329027"/>
              <a:chExt cx="377846" cy="434523"/>
            </a:xfrm>
          </p:grpSpPr>
          <p:sp>
            <p:nvSpPr>
              <p:cNvPr id="25" name="Forme libre : forme 24">
                <a:extLst>
                  <a:ext uri="{FF2B5EF4-FFF2-40B4-BE49-F238E27FC236}">
                    <a16:creationId xmlns:a16="http://schemas.microsoft.com/office/drawing/2014/main" id="{CC7053A4-50FA-4867-ADC5-15E6646896AE}"/>
                  </a:ext>
                </a:extLst>
              </p:cNvPr>
              <p:cNvSpPr/>
              <p:nvPr/>
            </p:nvSpPr>
            <p:spPr bwMode="auto">
              <a:xfrm>
                <a:off x="3068182" y="4329027"/>
                <a:ext cx="377846" cy="434523"/>
              </a:xfrm>
              <a:custGeom>
                <a:avLst/>
                <a:gdLst>
                  <a:gd name="connsiteX0" fmla="*/ 233362 w 476250"/>
                  <a:gd name="connsiteY0" fmla="*/ 0 h 547688"/>
                  <a:gd name="connsiteX1" fmla="*/ 476250 w 476250"/>
                  <a:gd name="connsiteY1" fmla="*/ 119063 h 547688"/>
                  <a:gd name="connsiteX2" fmla="*/ 466725 w 476250"/>
                  <a:gd name="connsiteY2" fmla="*/ 442913 h 547688"/>
                  <a:gd name="connsiteX3" fmla="*/ 228600 w 476250"/>
                  <a:gd name="connsiteY3" fmla="*/ 547688 h 547688"/>
                  <a:gd name="connsiteX4" fmla="*/ 0 w 476250"/>
                  <a:gd name="connsiteY4" fmla="*/ 409575 h 547688"/>
                  <a:gd name="connsiteX5" fmla="*/ 4762 w 476250"/>
                  <a:gd name="connsiteY5" fmla="*/ 109538 h 547688"/>
                  <a:gd name="connsiteX6" fmla="*/ 233362 w 476250"/>
                  <a:gd name="connsiteY6" fmla="*/ 0 h 5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547688">
                    <a:moveTo>
                      <a:pt x="233362" y="0"/>
                    </a:moveTo>
                    <a:lnTo>
                      <a:pt x="476250" y="119063"/>
                    </a:lnTo>
                    <a:lnTo>
                      <a:pt x="466725" y="442913"/>
                    </a:lnTo>
                    <a:lnTo>
                      <a:pt x="228600" y="547688"/>
                    </a:lnTo>
                    <a:lnTo>
                      <a:pt x="0" y="409575"/>
                    </a:lnTo>
                    <a:cubicBezTo>
                      <a:pt x="1587" y="309563"/>
                      <a:pt x="3175" y="209550"/>
                      <a:pt x="4762" y="109538"/>
                    </a:cubicBezTo>
                    <a:lnTo>
                      <a:pt x="233362" y="0"/>
                    </a:lnTo>
                    <a:close/>
                  </a:path>
                </a:pathLst>
              </a:custGeom>
              <a:solidFill>
                <a:schemeClr val="bg1"/>
              </a:solidFill>
              <a:ln w="38100" cap="flat" cmpd="sng" algn="ctr">
                <a:solidFill>
                  <a:srgbClr val="00B6B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200" b="0" i="0" u="none" strike="noStrike" cap="none" normalizeH="0" baseline="0" dirty="0">
                  <a:ln>
                    <a:noFill/>
                  </a:ln>
                  <a:solidFill>
                    <a:schemeClr val="tx1"/>
                  </a:solidFill>
                  <a:effectLst/>
                  <a:latin typeface="Times" pitchFamily="93" charset="0"/>
                </a:endParaRPr>
              </a:p>
            </p:txBody>
          </p:sp>
          <p:sp>
            <p:nvSpPr>
              <p:cNvPr id="26" name="ZoneTexte 25">
                <a:extLst>
                  <a:ext uri="{FF2B5EF4-FFF2-40B4-BE49-F238E27FC236}">
                    <a16:creationId xmlns:a16="http://schemas.microsoft.com/office/drawing/2014/main" id="{5B0F6B37-1054-4B82-B3AA-7BE745B3A018}"/>
                  </a:ext>
                </a:extLst>
              </p:cNvPr>
              <p:cNvSpPr txBox="1"/>
              <p:nvPr/>
            </p:nvSpPr>
            <p:spPr>
              <a:xfrm>
                <a:off x="3100652" y="4392400"/>
                <a:ext cx="312907" cy="307777"/>
              </a:xfrm>
              <a:prstGeom prst="rect">
                <a:avLst/>
              </a:prstGeom>
              <a:noFill/>
            </p:spPr>
            <p:txBody>
              <a:bodyPr wrap="square" rtlCol="0" anchor="ctr">
                <a:spAutoFit/>
              </a:bodyPr>
              <a:lstStyle/>
              <a:p>
                <a:pPr algn="ctr"/>
                <a:r>
                  <a:rPr lang="en-CA" b="1" dirty="0">
                    <a:solidFill>
                      <a:srgbClr val="00B6BD"/>
                    </a:solidFill>
                    <a:latin typeface="Arial" panose="020B0604020202020204" pitchFamily="34" charset="0"/>
                    <a:cs typeface="Arial" panose="020B0604020202020204" pitchFamily="34" charset="0"/>
                  </a:rPr>
                  <a:t>1</a:t>
                </a:r>
                <a:endParaRPr lang="fr-CA" b="1" dirty="0">
                  <a:solidFill>
                    <a:srgbClr val="00B6BD"/>
                  </a:solidFill>
                  <a:latin typeface="Arial" panose="020B0604020202020204" pitchFamily="34" charset="0"/>
                  <a:cs typeface="Arial" panose="020B0604020202020204" pitchFamily="34" charset="0"/>
                </a:endParaRPr>
              </a:p>
            </p:txBody>
          </p:sp>
        </p:grpSp>
        <p:sp>
          <p:nvSpPr>
            <p:cNvPr id="24" name="Google Shape;119;p16">
              <a:extLst>
                <a:ext uri="{FF2B5EF4-FFF2-40B4-BE49-F238E27FC236}">
                  <a16:creationId xmlns:a16="http://schemas.microsoft.com/office/drawing/2014/main" id="{CEA67C7A-6599-4B58-8015-CD80BCBCBD2B}"/>
                </a:ext>
              </a:extLst>
            </p:cNvPr>
            <p:cNvSpPr txBox="1"/>
            <p:nvPr/>
          </p:nvSpPr>
          <p:spPr>
            <a:xfrm>
              <a:off x="2365527"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Préparer les élections</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27" name="ZoneTexte 26">
            <a:extLst>
              <a:ext uri="{FF2B5EF4-FFF2-40B4-BE49-F238E27FC236}">
                <a16:creationId xmlns:a16="http://schemas.microsoft.com/office/drawing/2014/main" id="{5C42AE5B-E5A4-4CE5-AF0F-A9786A78BB48}"/>
              </a:ext>
            </a:extLst>
          </p:cNvPr>
          <p:cNvSpPr txBox="1"/>
          <p:nvPr userDrawn="1"/>
        </p:nvSpPr>
        <p:spPr>
          <a:xfrm>
            <a:off x="6289923" y="291570"/>
            <a:ext cx="2213551" cy="338554"/>
          </a:xfrm>
          <a:prstGeom prst="rect">
            <a:avLst/>
          </a:prstGeom>
          <a:noFill/>
        </p:spPr>
        <p:txBody>
          <a:bodyPr wrap="square" rtlCol="0">
            <a:spAutoFit/>
          </a:bodyPr>
          <a:lstStyle/>
          <a:p>
            <a:pPr algn="ctr"/>
            <a:r>
              <a:rPr lang="fr-CA" sz="1600" dirty="0">
                <a:solidFill>
                  <a:schemeClr val="bg1"/>
                </a:solidFill>
              </a:rPr>
              <a:t>Module 4 – Leçon 4.1</a:t>
            </a:r>
          </a:p>
        </p:txBody>
      </p:sp>
    </p:spTree>
    <p:extLst>
      <p:ext uri="{BB962C8B-B14F-4D97-AF65-F5344CB8AC3E}">
        <p14:creationId xmlns:p14="http://schemas.microsoft.com/office/powerpoint/2010/main" val="229786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5B23CE17-1C38-4FE3-AFF2-AD27013A0F20}"/>
              </a:ext>
            </a:extLst>
          </p:cNvPr>
          <p:cNvSpPr txBox="1"/>
          <p:nvPr userDrawn="1"/>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 name="Bouton d’action : accueil 1">
            <a:hlinkClick r:id="" action="ppaction://noaction" highlightClick="1"/>
            <a:extLst>
              <a:ext uri="{FF2B5EF4-FFF2-40B4-BE49-F238E27FC236}">
                <a16:creationId xmlns:a16="http://schemas.microsoft.com/office/drawing/2014/main" id="{5B58A637-3C19-44D6-86CA-DA37A3EC7437}"/>
              </a:ext>
            </a:extLst>
          </p:cNvPr>
          <p:cNvSpPr/>
          <p:nvPr userDrawn="1"/>
        </p:nvSpPr>
        <p:spPr>
          <a:xfrm>
            <a:off x="1932525" y="6206653"/>
            <a:ext cx="324196" cy="349356"/>
          </a:xfrm>
          <a:prstGeom prst="actionButtonHome">
            <a:avLst/>
          </a:prstGeom>
          <a:solidFill>
            <a:srgbClr val="B8C7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CA"/>
          </a:p>
        </p:txBody>
      </p:sp>
      <p:sp>
        <p:nvSpPr>
          <p:cNvPr id="17" name="ZoneTexte 16">
            <a:extLst>
              <a:ext uri="{FF2B5EF4-FFF2-40B4-BE49-F238E27FC236}">
                <a16:creationId xmlns:a16="http://schemas.microsoft.com/office/drawing/2014/main" id="{B2F16F7D-EE2D-490E-AF5B-8AA864A48FCF}"/>
              </a:ext>
            </a:extLst>
          </p:cNvPr>
          <p:cNvSpPr txBox="1"/>
          <p:nvPr userDrawn="1"/>
        </p:nvSpPr>
        <p:spPr>
          <a:xfrm>
            <a:off x="2256721" y="6196665"/>
            <a:ext cx="1500632" cy="369332"/>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Retourner à la liste de tâches suggérées.</a:t>
            </a:r>
          </a:p>
        </p:txBody>
      </p:sp>
      <p:sp>
        <p:nvSpPr>
          <p:cNvPr id="4" name="Bouton d’action : fin 3">
            <a:hlinkClick r:id="" action="ppaction://noaction" highlightClick="1"/>
            <a:extLst>
              <a:ext uri="{FF2B5EF4-FFF2-40B4-BE49-F238E27FC236}">
                <a16:creationId xmlns:a16="http://schemas.microsoft.com/office/drawing/2014/main" id="{43949506-D896-4EF7-90F8-9CB6B55008AE}"/>
              </a:ext>
            </a:extLst>
          </p:cNvPr>
          <p:cNvSpPr/>
          <p:nvPr userDrawn="1"/>
        </p:nvSpPr>
        <p:spPr>
          <a:xfrm>
            <a:off x="8179277" y="6241187"/>
            <a:ext cx="324197" cy="280288"/>
          </a:xfrm>
          <a:prstGeom prst="actionButtonEnd">
            <a:avLst/>
          </a:prstGeom>
          <a:solidFill>
            <a:srgbClr val="B8C7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CA"/>
          </a:p>
        </p:txBody>
      </p:sp>
      <p:sp>
        <p:nvSpPr>
          <p:cNvPr id="21" name="ZoneTexte 20">
            <a:extLst>
              <a:ext uri="{FF2B5EF4-FFF2-40B4-BE49-F238E27FC236}">
                <a16:creationId xmlns:a16="http://schemas.microsoft.com/office/drawing/2014/main" id="{275893A1-9EB4-48CA-B7E3-D3283CE79FCB}"/>
              </a:ext>
            </a:extLst>
          </p:cNvPr>
          <p:cNvSpPr txBox="1"/>
          <p:nvPr userDrawn="1"/>
        </p:nvSpPr>
        <p:spPr>
          <a:xfrm>
            <a:off x="7211287" y="6196665"/>
            <a:ext cx="980845" cy="369332"/>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Passer à la page suivante</a:t>
            </a:r>
          </a:p>
        </p:txBody>
      </p:sp>
      <p:grpSp>
        <p:nvGrpSpPr>
          <p:cNvPr id="22" name="Groupe 21">
            <a:extLst>
              <a:ext uri="{FF2B5EF4-FFF2-40B4-BE49-F238E27FC236}">
                <a16:creationId xmlns:a16="http://schemas.microsoft.com/office/drawing/2014/main" id="{F2A2F2AE-843B-4629-9CA2-2EFF3A087D21}"/>
              </a:ext>
            </a:extLst>
          </p:cNvPr>
          <p:cNvGrpSpPr/>
          <p:nvPr userDrawn="1"/>
        </p:nvGrpSpPr>
        <p:grpSpPr>
          <a:xfrm>
            <a:off x="1928836" y="1075571"/>
            <a:ext cx="3155504" cy="434523"/>
            <a:chOff x="1955212" y="1075571"/>
            <a:chExt cx="3155504" cy="434523"/>
          </a:xfrm>
        </p:grpSpPr>
        <p:grpSp>
          <p:nvGrpSpPr>
            <p:cNvPr id="24" name="Groupe 23">
              <a:extLst>
                <a:ext uri="{FF2B5EF4-FFF2-40B4-BE49-F238E27FC236}">
                  <a16:creationId xmlns:a16="http://schemas.microsoft.com/office/drawing/2014/main" id="{47AACF12-1FB8-4951-9230-DCB6A1DC8BF9}"/>
                </a:ext>
              </a:extLst>
            </p:cNvPr>
            <p:cNvGrpSpPr/>
            <p:nvPr/>
          </p:nvGrpSpPr>
          <p:grpSpPr>
            <a:xfrm>
              <a:off x="1955212" y="1075571"/>
              <a:ext cx="377846" cy="434523"/>
              <a:chOff x="3068182" y="4329027"/>
              <a:chExt cx="377846" cy="434523"/>
            </a:xfrm>
          </p:grpSpPr>
          <p:sp>
            <p:nvSpPr>
              <p:cNvPr id="26" name="Forme libre : forme 25">
                <a:extLst>
                  <a:ext uri="{FF2B5EF4-FFF2-40B4-BE49-F238E27FC236}">
                    <a16:creationId xmlns:a16="http://schemas.microsoft.com/office/drawing/2014/main" id="{542CB6A5-A8B8-47D1-83F3-F3CC3AD08BBD}"/>
                  </a:ext>
                </a:extLst>
              </p:cNvPr>
              <p:cNvSpPr/>
              <p:nvPr/>
            </p:nvSpPr>
            <p:spPr bwMode="auto">
              <a:xfrm>
                <a:off x="3068182" y="4329027"/>
                <a:ext cx="377846" cy="434523"/>
              </a:xfrm>
              <a:custGeom>
                <a:avLst/>
                <a:gdLst>
                  <a:gd name="connsiteX0" fmla="*/ 233362 w 476250"/>
                  <a:gd name="connsiteY0" fmla="*/ 0 h 547688"/>
                  <a:gd name="connsiteX1" fmla="*/ 476250 w 476250"/>
                  <a:gd name="connsiteY1" fmla="*/ 119063 h 547688"/>
                  <a:gd name="connsiteX2" fmla="*/ 466725 w 476250"/>
                  <a:gd name="connsiteY2" fmla="*/ 442913 h 547688"/>
                  <a:gd name="connsiteX3" fmla="*/ 228600 w 476250"/>
                  <a:gd name="connsiteY3" fmla="*/ 547688 h 547688"/>
                  <a:gd name="connsiteX4" fmla="*/ 0 w 476250"/>
                  <a:gd name="connsiteY4" fmla="*/ 409575 h 547688"/>
                  <a:gd name="connsiteX5" fmla="*/ 4762 w 476250"/>
                  <a:gd name="connsiteY5" fmla="*/ 109538 h 547688"/>
                  <a:gd name="connsiteX6" fmla="*/ 233362 w 476250"/>
                  <a:gd name="connsiteY6" fmla="*/ 0 h 5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547688">
                    <a:moveTo>
                      <a:pt x="233362" y="0"/>
                    </a:moveTo>
                    <a:lnTo>
                      <a:pt x="476250" y="119063"/>
                    </a:lnTo>
                    <a:lnTo>
                      <a:pt x="466725" y="442913"/>
                    </a:lnTo>
                    <a:lnTo>
                      <a:pt x="228600" y="547688"/>
                    </a:lnTo>
                    <a:lnTo>
                      <a:pt x="0" y="409575"/>
                    </a:lnTo>
                    <a:cubicBezTo>
                      <a:pt x="1587" y="309563"/>
                      <a:pt x="3175" y="209550"/>
                      <a:pt x="4762" y="109538"/>
                    </a:cubicBezTo>
                    <a:lnTo>
                      <a:pt x="233362" y="0"/>
                    </a:lnTo>
                    <a:close/>
                  </a:path>
                </a:pathLst>
              </a:custGeom>
              <a:solidFill>
                <a:schemeClr val="bg1"/>
              </a:solidFill>
              <a:ln w="38100" cap="flat" cmpd="sng" algn="ctr">
                <a:solidFill>
                  <a:srgbClr val="00B6B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1200" b="0" i="0" u="none" strike="noStrike" cap="none" normalizeH="0" baseline="0" dirty="0">
                  <a:ln>
                    <a:noFill/>
                  </a:ln>
                  <a:solidFill>
                    <a:schemeClr val="tx1"/>
                  </a:solidFill>
                  <a:effectLst/>
                  <a:latin typeface="Times" pitchFamily="93" charset="0"/>
                </a:endParaRPr>
              </a:p>
            </p:txBody>
          </p:sp>
          <p:sp>
            <p:nvSpPr>
              <p:cNvPr id="27" name="ZoneTexte 26">
                <a:extLst>
                  <a:ext uri="{FF2B5EF4-FFF2-40B4-BE49-F238E27FC236}">
                    <a16:creationId xmlns:a16="http://schemas.microsoft.com/office/drawing/2014/main" id="{A02FF910-CCA9-4F3E-A78C-CAE73BE0142A}"/>
                  </a:ext>
                </a:extLst>
              </p:cNvPr>
              <p:cNvSpPr txBox="1"/>
              <p:nvPr/>
            </p:nvSpPr>
            <p:spPr>
              <a:xfrm>
                <a:off x="3100652" y="4392400"/>
                <a:ext cx="312907" cy="307777"/>
              </a:xfrm>
              <a:prstGeom prst="rect">
                <a:avLst/>
              </a:prstGeom>
              <a:noFill/>
            </p:spPr>
            <p:txBody>
              <a:bodyPr wrap="square" rtlCol="0" anchor="ctr">
                <a:spAutoFit/>
              </a:bodyPr>
              <a:lstStyle/>
              <a:p>
                <a:pPr algn="ctr"/>
                <a:r>
                  <a:rPr lang="en-CA" b="1" dirty="0">
                    <a:solidFill>
                      <a:srgbClr val="00B6BD"/>
                    </a:solidFill>
                    <a:latin typeface="Arial" panose="020B0604020202020204" pitchFamily="34" charset="0"/>
                    <a:cs typeface="Arial" panose="020B0604020202020204" pitchFamily="34" charset="0"/>
                  </a:rPr>
                  <a:t>1</a:t>
                </a:r>
                <a:endParaRPr lang="fr-CA" b="1" dirty="0">
                  <a:solidFill>
                    <a:srgbClr val="00B6BD"/>
                  </a:solidFill>
                  <a:latin typeface="Arial" panose="020B0604020202020204" pitchFamily="34" charset="0"/>
                  <a:cs typeface="Arial" panose="020B0604020202020204" pitchFamily="34" charset="0"/>
                </a:endParaRPr>
              </a:p>
            </p:txBody>
          </p:sp>
        </p:grpSp>
        <p:sp>
          <p:nvSpPr>
            <p:cNvPr id="25" name="Google Shape;119;p16">
              <a:extLst>
                <a:ext uri="{FF2B5EF4-FFF2-40B4-BE49-F238E27FC236}">
                  <a16:creationId xmlns:a16="http://schemas.microsoft.com/office/drawing/2014/main" id="{F1FF95F5-244B-4E0D-89CC-0FA08693A13B}"/>
                </a:ext>
              </a:extLst>
            </p:cNvPr>
            <p:cNvSpPr txBox="1"/>
            <p:nvPr/>
          </p:nvSpPr>
          <p:spPr>
            <a:xfrm>
              <a:off x="2365527" y="1143072"/>
              <a:ext cx="2745189" cy="29952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rPr>
                <a:t>Préparer les élections</a:t>
              </a:r>
              <a:endParaRPr sz="1600" b="1" i="0" u="none" strike="noStrike" cap="none" dirty="0">
                <a:solidFill>
                  <a:srgbClr val="00B6BD"/>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28" name="ZoneTexte 27">
            <a:extLst>
              <a:ext uri="{FF2B5EF4-FFF2-40B4-BE49-F238E27FC236}">
                <a16:creationId xmlns:a16="http://schemas.microsoft.com/office/drawing/2014/main" id="{B1F2ED71-3D5C-4B81-B02F-C0B4EE344A15}"/>
              </a:ext>
            </a:extLst>
          </p:cNvPr>
          <p:cNvSpPr txBox="1"/>
          <p:nvPr userDrawn="1"/>
        </p:nvSpPr>
        <p:spPr>
          <a:xfrm>
            <a:off x="6289923" y="291570"/>
            <a:ext cx="2213551" cy="338554"/>
          </a:xfrm>
          <a:prstGeom prst="rect">
            <a:avLst/>
          </a:prstGeom>
          <a:noFill/>
        </p:spPr>
        <p:txBody>
          <a:bodyPr wrap="square" rtlCol="0">
            <a:spAutoFit/>
          </a:bodyPr>
          <a:lstStyle/>
          <a:p>
            <a:pPr algn="ctr"/>
            <a:r>
              <a:rPr lang="fr-CA" sz="1600" dirty="0">
                <a:solidFill>
                  <a:schemeClr val="bg1"/>
                </a:solidFill>
              </a:rPr>
              <a:t>Module 4 – Leçon 4.1</a:t>
            </a:r>
          </a:p>
        </p:txBody>
      </p:sp>
    </p:spTree>
    <p:extLst>
      <p:ext uri="{BB962C8B-B14F-4D97-AF65-F5344CB8AC3E}">
        <p14:creationId xmlns:p14="http://schemas.microsoft.com/office/powerpoint/2010/main" val="330113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1_Diapositive de titre">
    <p:spTree>
      <p:nvGrpSpPr>
        <p:cNvPr id="1" name="Shape 11"/>
        <p:cNvGrpSpPr/>
        <p:nvPr/>
      </p:nvGrpSpPr>
      <p:grpSpPr>
        <a:xfrm>
          <a:off x="0" y="0"/>
          <a:ext cx="0" cy="0"/>
          <a:chOff x="0" y="0"/>
          <a:chExt cx="0" cy="0"/>
        </a:xfrm>
      </p:grpSpPr>
      <p:sp>
        <p:nvSpPr>
          <p:cNvPr id="7" name="Rectangle 6">
            <a:extLst>
              <a:ext uri="{FF2B5EF4-FFF2-40B4-BE49-F238E27FC236}">
                <a16:creationId xmlns:a16="http://schemas.microsoft.com/office/drawing/2014/main" id="{6DDDA3A3-947E-487A-81A9-9CD5CE400FED}"/>
              </a:ext>
            </a:extLst>
          </p:cNvPr>
          <p:cNvSpPr/>
          <p:nvPr userDrawn="1"/>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3267E69C-4AB3-40F0-8733-D917D5A492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sp>
        <p:nvSpPr>
          <p:cNvPr id="18" name="Rectangle 17">
            <a:extLst>
              <a:ext uri="{FF2B5EF4-FFF2-40B4-BE49-F238E27FC236}">
                <a16:creationId xmlns:a16="http://schemas.microsoft.com/office/drawing/2014/main" id="{323F053C-81FE-4E91-AFCF-E80C6538E9ED}"/>
              </a:ext>
            </a:extLst>
          </p:cNvPr>
          <p:cNvSpPr/>
          <p:nvPr userDrawn="1"/>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1D1E9D9F-CF0A-4BE3-9AC6-082F84190CB1}"/>
              </a:ext>
            </a:extLst>
          </p:cNvPr>
          <p:cNvSpPr/>
          <p:nvPr userDrawn="1"/>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1FCBCD8B-E135-48FB-81CF-D91A918D66C5}"/>
              </a:ext>
            </a:extLst>
          </p:cNvPr>
          <p:cNvSpPr/>
          <p:nvPr userDrawn="1">
            <p:custDataLst>
              <p:tags r:id="rId1"/>
            </p:custDataLst>
          </p:nvPr>
        </p:nvSpPr>
        <p:spPr>
          <a:xfrm>
            <a:off x="1800225" y="95688"/>
            <a:ext cx="7248082" cy="6683778"/>
          </a:xfrm>
          <a:prstGeom prst="rect">
            <a:avLst/>
          </a:prstGeom>
          <a:solidFill>
            <a:srgbClr val="E6E7E8"/>
          </a:solid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5" name="Image 14">
            <a:extLst>
              <a:ext uri="{FF2B5EF4-FFF2-40B4-BE49-F238E27FC236}">
                <a16:creationId xmlns:a16="http://schemas.microsoft.com/office/drawing/2014/main" id="{3D2ED0BA-C72F-4B5B-80FD-82FE29BC790B}"/>
              </a:ext>
            </a:extLst>
          </p:cNvPr>
          <p:cNvPicPr>
            <a:picLocks noChangeAspect="1"/>
          </p:cNvPicPr>
          <p:nvPr userDrawn="1">
            <p:custDataLst>
              <p:tags r:id="rId2"/>
            </p:custDataLst>
          </p:nvPr>
        </p:nvPicPr>
        <p:blipFill rotWithShape="1">
          <a:blip r:embed="rId6">
            <a:extLst>
              <a:ext uri="{28A0092B-C50C-407E-A947-70E740481C1C}">
                <a14:useLocalDpi xmlns:a14="http://schemas.microsoft.com/office/drawing/2010/main" val="0"/>
              </a:ext>
            </a:extLst>
          </a:blip>
          <a:srcRect t="758"/>
          <a:stretch/>
        </p:blipFill>
        <p:spPr>
          <a:xfrm>
            <a:off x="1810691" y="2877671"/>
            <a:ext cx="7218565" cy="3888622"/>
          </a:xfrm>
          <a:prstGeom prst="rect">
            <a:avLst/>
          </a:prstGeom>
        </p:spPr>
      </p:pic>
      <p:pic>
        <p:nvPicPr>
          <p:cNvPr id="21" name="Image 20">
            <a:extLst>
              <a:ext uri="{FF2B5EF4-FFF2-40B4-BE49-F238E27FC236}">
                <a16:creationId xmlns:a16="http://schemas.microsoft.com/office/drawing/2014/main" id="{4BEA2A7E-FD4B-4469-89E5-A13F77D3C870}"/>
              </a:ext>
            </a:extLst>
          </p:cNvPr>
          <p:cNvPicPr>
            <a:picLocks noChangeAspect="1"/>
          </p:cNvPicPr>
          <p:nvPr userDrawn="1">
            <p:custDataLst>
              <p:tags r:id="rId3"/>
            </p:custDataLst>
          </p:nvPr>
        </p:nvPicPr>
        <p:blipFill>
          <a:blip r:embed="rId7"/>
          <a:srcRect/>
          <a:stretch/>
        </p:blipFill>
        <p:spPr>
          <a:xfrm>
            <a:off x="3016758" y="3421171"/>
            <a:ext cx="4808012" cy="1796251"/>
          </a:xfrm>
          <a:prstGeom prst="rect">
            <a:avLst/>
          </a:prstGeom>
        </p:spPr>
      </p:pic>
      <p:sp>
        <p:nvSpPr>
          <p:cNvPr id="2" name="ZoneTexte 1">
            <a:extLst>
              <a:ext uri="{FF2B5EF4-FFF2-40B4-BE49-F238E27FC236}">
                <a16:creationId xmlns:a16="http://schemas.microsoft.com/office/drawing/2014/main" id="{F1990F52-9B51-45B3-A6EC-450DCDAB3F04}"/>
              </a:ext>
            </a:extLst>
          </p:cNvPr>
          <p:cNvSpPr txBox="1"/>
          <p:nvPr userDrawn="1"/>
        </p:nvSpPr>
        <p:spPr>
          <a:xfrm>
            <a:off x="3774522" y="2915820"/>
            <a:ext cx="3309955" cy="400110"/>
          </a:xfrm>
          <a:prstGeom prst="rect">
            <a:avLst/>
          </a:prstGeom>
          <a:noFill/>
        </p:spPr>
        <p:txBody>
          <a:bodyPr wrap="square" rtlCol="0">
            <a:spAutoFit/>
          </a:bodyPr>
          <a:lstStyle/>
          <a:p>
            <a:r>
              <a:rPr lang="fr-CA" sz="2000" dirty="0"/>
              <a:t>Une initiative conjointe de :</a:t>
            </a:r>
          </a:p>
        </p:txBody>
      </p:sp>
    </p:spTree>
    <p:extLst>
      <p:ext uri="{BB962C8B-B14F-4D97-AF65-F5344CB8AC3E}">
        <p14:creationId xmlns:p14="http://schemas.microsoft.com/office/powerpoint/2010/main" val="315538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62" r:id="rId2"/>
    <p:sldLayoutId id="2147483666" r:id="rId3"/>
    <p:sldLayoutId id="2147483667" r:id="rId4"/>
    <p:sldLayoutId id="2147483665" r:id="rId5"/>
    <p:sldLayoutId id="2147483660" r:id="rId6"/>
    <p:sldLayoutId id="2147483661" r:id="rId7"/>
    <p:sldLayoutId id="2147483664" r:id="rId8"/>
    <p:sldLayoutId id="2147483653" r:id="rId9"/>
    <p:sldLayoutId id="2147483654" r:id="rId10"/>
    <p:sldLayoutId id="2147483655" r:id="rId11"/>
    <p:sldLayoutId id="2147483656" r:id="rId12"/>
    <p:sldLayoutId id="2147483657" r:id="rId13"/>
    <p:sldLayoutId id="214748365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voxpopuli.quebec/formations/module9_decouvrir.php" TargetMode="External"/><Relationship Id="rId5" Type="http://schemas.openxmlformats.org/officeDocument/2006/relationships/hyperlink" Target="https://voxpopuli.quebec/doc/PriorisationIdeeProjet_Vox%20populi.pdf" TargetMode="External"/><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hyperlink" Target="https://voxpopuli.quebec/formations/module4_organiser.php" TargetMode="Externa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12.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slideLayout" Target="../slideLayouts/slideLayout3.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2" Type="http://schemas.openxmlformats.org/officeDocument/2006/relationships/tags" Target="../tags/tag63.xml"/><Relationship Id="rId16" Type="http://schemas.openxmlformats.org/officeDocument/2006/relationships/image" Target="../media/image12.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slideLayout" Target="../slideLayouts/slideLayout3.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s/_rels/slide2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6" Type="http://schemas.openxmlformats.org/officeDocument/2006/relationships/image" Target="../media/image12.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slideLayout" Target="../slideLayouts/slideLayout3.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s/_rels/slide22.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2" Type="http://schemas.openxmlformats.org/officeDocument/2006/relationships/tags" Target="../tags/tag91.xml"/><Relationship Id="rId16" Type="http://schemas.openxmlformats.org/officeDocument/2006/relationships/image" Target="../media/image12.pn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slideLayout" Target="../slideLayouts/slideLayout3.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23.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2" Type="http://schemas.openxmlformats.org/officeDocument/2006/relationships/tags" Target="../tags/tag105.xml"/><Relationship Id="rId16" Type="http://schemas.openxmlformats.org/officeDocument/2006/relationships/image" Target="../media/image12.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slideLayout" Target="../slideLayouts/slideLayout3.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24.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6" Type="http://schemas.openxmlformats.org/officeDocument/2006/relationships/image" Target="../media/image12.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slideLayout" Target="../slideLayouts/slideLayout3.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s>
</file>

<file path=ppt/slides/_rels/slide25.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tags" Target="../tags/tag143.xml"/><Relationship Id="rId2" Type="http://schemas.openxmlformats.org/officeDocument/2006/relationships/tags" Target="../tags/tag133.xml"/><Relationship Id="rId16" Type="http://schemas.openxmlformats.org/officeDocument/2006/relationships/image" Target="../media/image12.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slideLayout" Target="../slideLayouts/slideLayout3.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s>
</file>

<file path=ppt/slides/_rels/slide26.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2" Type="http://schemas.openxmlformats.org/officeDocument/2006/relationships/tags" Target="../tags/tag147.xml"/><Relationship Id="rId16" Type="http://schemas.openxmlformats.org/officeDocument/2006/relationships/image" Target="../media/image12.pn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slideLayout" Target="../slideLayouts/slideLayout3.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s/_rels/slide27.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2" Type="http://schemas.openxmlformats.org/officeDocument/2006/relationships/tags" Target="../tags/tag161.xml"/><Relationship Id="rId16" Type="http://schemas.openxmlformats.org/officeDocument/2006/relationships/image" Target="../media/image12.png"/><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slideLayout" Target="../slideLayouts/slideLayout3.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s>
</file>

<file path=ppt/slides/_rels/slide28.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2" Type="http://schemas.openxmlformats.org/officeDocument/2006/relationships/tags" Target="../tags/tag175.xml"/><Relationship Id="rId16" Type="http://schemas.openxmlformats.org/officeDocument/2006/relationships/image" Target="../media/image12.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slideLayout" Target="../slideLayouts/slideLayout3.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s/_rels/slide29.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2" Type="http://schemas.openxmlformats.org/officeDocument/2006/relationships/tags" Target="../tags/tag189.xml"/><Relationship Id="rId16" Type="http://schemas.openxmlformats.org/officeDocument/2006/relationships/image" Target="../media/image12.png"/><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slideLayout" Target="../slideLayouts/slideLayout3.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3.xml"/><Relationship Id="rId1" Type="http://schemas.openxmlformats.org/officeDocument/2006/relationships/tags" Target="../tags/tag20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tags" Target="../tags/tag204.xml"/></Relationships>
</file>

<file path=ppt/slides/_rels/slide32.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2.xml"/><Relationship Id="rId1" Type="http://schemas.openxmlformats.org/officeDocument/2006/relationships/tags" Target="../tags/tag211.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15.xml"/><Relationship Id="rId7" Type="http://schemas.openxmlformats.org/officeDocument/2006/relationships/image" Target="../media/image14.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5.xml"/><Relationship Id="rId5" Type="http://schemas.openxmlformats.org/officeDocument/2006/relationships/tags" Target="../tags/tag217.xml"/><Relationship Id="rId10" Type="http://schemas.openxmlformats.org/officeDocument/2006/relationships/image" Target="../media/image10.png"/><Relationship Id="rId4" Type="http://schemas.openxmlformats.org/officeDocument/2006/relationships/tags" Target="../tags/tag216.xml"/><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image" Target="../media/image4.pn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3.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image" Target="../media/image2.png"/><Relationship Id="rId5" Type="http://schemas.openxmlformats.org/officeDocument/2006/relationships/tags" Target="../tags/tag222.xml"/><Relationship Id="rId10" Type="http://schemas.openxmlformats.org/officeDocument/2006/relationships/hyperlink" Target="http://voxpopuli.quebec/formation_responsable.php" TargetMode="External"/><Relationship Id="rId4" Type="http://schemas.openxmlformats.org/officeDocument/2006/relationships/tags" Target="../tags/tag221.xml"/><Relationship Id="rId9"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slideLayout" Target="../slideLayouts/slideLayout5.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hyperlink" Target="https://voxpopuli.quebec/doc/PortraitNotreEcole_Vox%20populi.pdf" TargetMode="Externa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voxpopuli.quebec/formations/module9_decouvrir.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EF7A3-72F9-4AE7-ACAF-7FBBC4762389}"/>
              </a:ext>
            </a:extLst>
          </p:cNvPr>
          <p:cNvSpPr>
            <a:spLocks noGrp="1"/>
          </p:cNvSpPr>
          <p:nvPr>
            <p:ph type="ctrTitle"/>
            <p:custDataLst>
              <p:tags r:id="rId1"/>
            </p:custDataLst>
          </p:nvPr>
        </p:nvSpPr>
        <p:spPr/>
        <p:txBody>
          <a:bodyPr/>
          <a:lstStyle/>
          <a:p>
            <a:r>
              <a:rPr lang="en-CA" dirty="0"/>
              <a:t>Module 7</a:t>
            </a:r>
            <a:br>
              <a:rPr lang="en-CA" dirty="0"/>
            </a:br>
            <a:r>
              <a:rPr lang="en-CA" dirty="0" err="1"/>
              <a:t>Promouvoir</a:t>
            </a:r>
            <a:r>
              <a:rPr lang="en-CA" dirty="0"/>
              <a:t> le conseil </a:t>
            </a:r>
            <a:r>
              <a:rPr lang="en-CA" dirty="0" err="1"/>
              <a:t>d’élèves</a:t>
            </a:r>
            <a:r>
              <a:rPr lang="en-CA" dirty="0"/>
              <a:t> dans son milieu</a:t>
            </a:r>
            <a:endParaRPr lang="fr-CA" dirty="0"/>
          </a:p>
        </p:txBody>
      </p:sp>
      <p:sp>
        <p:nvSpPr>
          <p:cNvPr id="3" name="Sous-titre 2">
            <a:extLst>
              <a:ext uri="{FF2B5EF4-FFF2-40B4-BE49-F238E27FC236}">
                <a16:creationId xmlns:a16="http://schemas.microsoft.com/office/drawing/2014/main" id="{9E33D533-1801-4DA7-96EA-0FEF8643B23D}"/>
              </a:ext>
            </a:extLst>
          </p:cNvPr>
          <p:cNvSpPr>
            <a:spLocks noGrp="1"/>
          </p:cNvSpPr>
          <p:nvPr>
            <p:ph type="subTitle" idx="1"/>
            <p:custDataLst>
              <p:tags r:id="rId2"/>
            </p:custDataLst>
          </p:nvPr>
        </p:nvSpPr>
        <p:spPr>
          <a:xfrm>
            <a:off x="2903891" y="4205486"/>
            <a:ext cx="5160017" cy="880763"/>
          </a:xfrm>
        </p:spPr>
        <p:txBody>
          <a:bodyPr/>
          <a:lstStyle/>
          <a:p>
            <a:r>
              <a:rPr lang="en-CA" dirty="0" err="1"/>
              <a:t>Leçon</a:t>
            </a:r>
            <a:r>
              <a:rPr lang="en-CA" dirty="0"/>
              <a:t> 7.1</a:t>
            </a:r>
            <a:br>
              <a:rPr lang="en-CA" dirty="0"/>
            </a:br>
            <a:r>
              <a:rPr lang="en-CA" dirty="0"/>
              <a:t>La promotion</a:t>
            </a:r>
            <a:br>
              <a:rPr lang="en-CA" dirty="0"/>
            </a:br>
            <a:r>
              <a:rPr lang="en-CA" dirty="0"/>
              <a:t>du conseil </a:t>
            </a:r>
            <a:r>
              <a:rPr lang="en-CA" dirty="0" err="1"/>
              <a:t>d’élèves</a:t>
            </a:r>
            <a:endParaRPr lang="fr-CA" dirty="0"/>
          </a:p>
        </p:txBody>
      </p:sp>
      <p:sp>
        <p:nvSpPr>
          <p:cNvPr id="4" name="Espace réservé du texte 3">
            <a:extLst>
              <a:ext uri="{FF2B5EF4-FFF2-40B4-BE49-F238E27FC236}">
                <a16:creationId xmlns:a16="http://schemas.microsoft.com/office/drawing/2014/main" id="{7A6B5E15-7052-4839-8A44-E885F803B11E}"/>
              </a:ext>
            </a:extLst>
          </p:cNvPr>
          <p:cNvSpPr>
            <a:spLocks noGrp="1"/>
          </p:cNvSpPr>
          <p:nvPr>
            <p:ph type="body" sz="quarter" idx="10"/>
            <p:custDataLst>
              <p:tags r:id="rId3"/>
            </p:custDataLst>
          </p:nvPr>
        </p:nvSpPr>
        <p:spPr>
          <a:xfrm>
            <a:off x="1819005" y="6549043"/>
            <a:ext cx="1122015" cy="221582"/>
          </a:xfrm>
        </p:spPr>
        <p:txBody>
          <a:bodyPr/>
          <a:lstStyle/>
          <a:p>
            <a:r>
              <a:rPr lang="fr-CA" dirty="0"/>
              <a:t>MAJ CL 17-07-2022</a:t>
            </a:r>
          </a:p>
        </p:txBody>
      </p:sp>
    </p:spTree>
    <p:extLst>
      <p:ext uri="{BB962C8B-B14F-4D97-AF65-F5344CB8AC3E}">
        <p14:creationId xmlns:p14="http://schemas.microsoft.com/office/powerpoint/2010/main" val="105378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754274" cy="1598590"/>
          </a:xfrm>
        </p:spPr>
        <p:txBody>
          <a:bodyPr/>
          <a:lstStyle/>
          <a:p>
            <a:r>
              <a:rPr lang="fr-CA" b="1" dirty="0"/>
              <a:t>La cueillette d’idées</a:t>
            </a:r>
            <a:br>
              <a:rPr lang="fr-CA" dirty="0"/>
            </a:br>
            <a:r>
              <a:rPr lang="fr-CA" dirty="0"/>
              <a:t>La </a:t>
            </a:r>
            <a:r>
              <a:rPr lang="fr-CA" b="1" dirty="0"/>
              <a:t>boîte à suggestions </a:t>
            </a:r>
            <a:r>
              <a:rPr lang="fr-CA" dirty="0"/>
              <a:t>est un moyen efficace de recueillir des idées à condition qu’elle soit utilisée de façon optimale. L’équipe de Vox populi vous partage quelques pratiques gagnantes en provenance des écoles :</a:t>
            </a:r>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154877" y="3429000"/>
            <a:ext cx="6667586" cy="6800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Placer la boîte à un endroit bien visible et très passant ou dans chacune des classes.</a:t>
            </a:r>
          </a:p>
          <a:p>
            <a:pPr marL="285750" indent="-285750">
              <a:lnSpc>
                <a:spcPct val="100000"/>
              </a:lnSpc>
              <a:spcAft>
                <a:spcPts val="1200"/>
              </a:spcAft>
              <a:buFont typeface="Arial" panose="020B0604020202020204" pitchFamily="34" charset="0"/>
              <a:buChar char="•"/>
            </a:pPr>
            <a:r>
              <a:rPr lang="fr-CA" sz="1600" dirty="0"/>
              <a:t>Préciser sur la boîte la nature des suggestions attendues en posant une question. (ex. : Quelle amélioration souhaitez-vous apporter à la cour d’école?)</a:t>
            </a:r>
          </a:p>
          <a:p>
            <a:pPr marL="285750" indent="-285750">
              <a:lnSpc>
                <a:spcPct val="100000"/>
              </a:lnSpc>
              <a:spcAft>
                <a:spcPts val="1200"/>
              </a:spcAft>
              <a:buFont typeface="Arial" panose="020B0604020202020204" pitchFamily="34" charset="0"/>
              <a:buChar char="•"/>
            </a:pPr>
            <a:r>
              <a:rPr lang="fr-CA" sz="1600" dirty="0"/>
              <a:t>Indiquer sur la boîte la période durant laquelle les idées seront recueillies. (ex. : du 1</a:t>
            </a:r>
            <a:r>
              <a:rPr lang="fr-CA" sz="1600" baseline="30000" dirty="0"/>
              <a:t>er</a:t>
            </a:r>
            <a:r>
              <a:rPr lang="fr-CA" sz="1600" dirty="0"/>
              <a:t> au 15 avril ou jusqu’au 15 avril à 12 h)</a:t>
            </a:r>
          </a:p>
          <a:p>
            <a:pPr marL="285750" indent="-285750">
              <a:lnSpc>
                <a:spcPct val="100000"/>
              </a:lnSpc>
              <a:spcAft>
                <a:spcPts val="1200"/>
              </a:spcAft>
              <a:buFont typeface="Arial" panose="020B0604020202020204" pitchFamily="34" charset="0"/>
              <a:buChar char="•"/>
            </a:pPr>
            <a:r>
              <a:rPr lang="fr-CA" sz="1600" dirty="0"/>
              <a:t>Retirer la boîte lorsque la période de consultation est terminée. Elle pourra être réutilisée ultérieurement pour une nouvelle question. Cela évitera qu’on l’oublie.</a:t>
            </a:r>
          </a:p>
        </p:txBody>
      </p:sp>
    </p:spTree>
    <p:extLst>
      <p:ext uri="{BB962C8B-B14F-4D97-AF65-F5344CB8AC3E}">
        <p14:creationId xmlns:p14="http://schemas.microsoft.com/office/powerpoint/2010/main" val="202278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754274" cy="1598590"/>
          </a:xfrm>
        </p:spPr>
        <p:txBody>
          <a:bodyPr/>
          <a:lstStyle/>
          <a:p>
            <a:r>
              <a:rPr lang="fr-CA" b="1" dirty="0"/>
              <a:t>La cueillette d’idées</a:t>
            </a:r>
            <a:br>
              <a:rPr lang="fr-CA" dirty="0"/>
            </a:br>
            <a:r>
              <a:rPr lang="fr-CA" dirty="0"/>
              <a:t>La </a:t>
            </a:r>
            <a:r>
              <a:rPr lang="fr-CA" b="1" dirty="0"/>
              <a:t>tournée des classes </a:t>
            </a:r>
            <a:r>
              <a:rPr lang="fr-CA" dirty="0"/>
              <a:t>peut être effectuée à la fois pour recueillir de l’information ou pour transmettre de l’information. Quelle que soit l’intention, l’équipe de Vox populi invite les membres du conseil à :</a:t>
            </a:r>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183453" y="3488267"/>
            <a:ext cx="6754274" cy="27649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Demander l’autorisation à la direction et aux enseignants.</a:t>
            </a:r>
            <a:br>
              <a:rPr lang="fr-CA" sz="1600" dirty="0"/>
            </a:br>
            <a:r>
              <a:rPr lang="fr-CA" sz="1600" dirty="0"/>
              <a:t>(déterminer ensemble le meilleur moment)</a:t>
            </a:r>
          </a:p>
          <a:p>
            <a:pPr marL="285750" indent="-285750">
              <a:lnSpc>
                <a:spcPct val="100000"/>
              </a:lnSpc>
              <a:spcAft>
                <a:spcPts val="1200"/>
              </a:spcAft>
              <a:buFont typeface="Arial" panose="020B0604020202020204" pitchFamily="34" charset="0"/>
              <a:buChar char="•"/>
            </a:pPr>
            <a:r>
              <a:rPr lang="fr-CA" sz="1600" dirty="0"/>
              <a:t>Préparer le message ou la question qu’on veut poser.</a:t>
            </a:r>
            <a:br>
              <a:rPr lang="fr-CA" sz="1600" dirty="0"/>
            </a:br>
            <a:r>
              <a:rPr lang="fr-CA" sz="1600" dirty="0"/>
              <a:t>(se pratiquer avant avec les membres du conseil d’élèves)</a:t>
            </a:r>
          </a:p>
          <a:p>
            <a:pPr marL="285750" indent="-285750">
              <a:lnSpc>
                <a:spcPct val="100000"/>
              </a:lnSpc>
              <a:spcAft>
                <a:spcPts val="1200"/>
              </a:spcAft>
              <a:buFont typeface="Arial" panose="020B0604020202020204" pitchFamily="34" charset="0"/>
              <a:buChar char="•"/>
            </a:pPr>
            <a:r>
              <a:rPr lang="fr-CA" sz="1600" dirty="0"/>
              <a:t>Annoncer à l’avance, si possible, la tournée de classe et son objectif.</a:t>
            </a:r>
          </a:p>
          <a:p>
            <a:pPr marL="285750" indent="-285750">
              <a:lnSpc>
                <a:spcPct val="100000"/>
              </a:lnSpc>
              <a:spcAft>
                <a:spcPts val="1200"/>
              </a:spcAft>
              <a:buFont typeface="Arial" panose="020B0604020202020204" pitchFamily="34" charset="0"/>
              <a:buChar char="•"/>
            </a:pPr>
            <a:r>
              <a:rPr lang="fr-CA" sz="1600" dirty="0"/>
              <a:t>Choisir un moment approprié où les élèves de la classe sont attentifs.</a:t>
            </a:r>
          </a:p>
          <a:p>
            <a:pPr marL="285750" indent="-285750">
              <a:lnSpc>
                <a:spcPct val="100000"/>
              </a:lnSpc>
              <a:spcAft>
                <a:spcPts val="1200"/>
              </a:spcAft>
              <a:buFont typeface="Arial" panose="020B0604020202020204" pitchFamily="34" charset="0"/>
              <a:buChar char="•"/>
            </a:pPr>
            <a:r>
              <a:rPr lang="fr-CA" sz="1600" dirty="0"/>
              <a:t>Prévoir le nécessaire pour prendre des notes (idées, commentaires).</a:t>
            </a:r>
          </a:p>
        </p:txBody>
      </p:sp>
    </p:spTree>
    <p:extLst>
      <p:ext uri="{BB962C8B-B14F-4D97-AF65-F5344CB8AC3E}">
        <p14:creationId xmlns:p14="http://schemas.microsoft.com/office/powerpoint/2010/main" val="126664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754274" cy="1598590"/>
          </a:xfrm>
        </p:spPr>
        <p:txBody>
          <a:bodyPr/>
          <a:lstStyle/>
          <a:p>
            <a:r>
              <a:rPr lang="fr-CA" b="1" dirty="0"/>
              <a:t>La cueillette d’idées</a:t>
            </a:r>
            <a:br>
              <a:rPr lang="fr-CA" dirty="0"/>
            </a:br>
            <a:r>
              <a:rPr lang="fr-CA" dirty="0"/>
              <a:t>Le </a:t>
            </a:r>
            <a:r>
              <a:rPr lang="fr-CA" b="1" dirty="0"/>
              <a:t>sondag</a:t>
            </a:r>
            <a:r>
              <a:rPr lang="fr-CA" dirty="0"/>
              <a:t>e est un moyen intéressant pour recueillir des idées, encore faut-il que les personnes sollicitées y répondent. Voici quelques pratiques gagnantes pour augmenter le taux de réponses observées par l’équipe de Vox populi dans les écoles qui réalisent des sondages :</a:t>
            </a:r>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301985" y="3957301"/>
            <a:ext cx="6667586" cy="23676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Utiliser une application de sondage en ligne.</a:t>
            </a:r>
          </a:p>
          <a:p>
            <a:pPr marL="285750" indent="-285750">
              <a:lnSpc>
                <a:spcPct val="100000"/>
              </a:lnSpc>
              <a:spcAft>
                <a:spcPts val="1200"/>
              </a:spcAft>
              <a:buFont typeface="Arial" panose="020B0604020202020204" pitchFamily="34" charset="0"/>
              <a:buChar char="•"/>
            </a:pPr>
            <a:r>
              <a:rPr lang="fr-CA" sz="1600" dirty="0"/>
              <a:t>Lors de l’envoi par courriel, accompagner le sondage d’une capsule vidéo présentant les membres du conseil et l’objectif du sondage.</a:t>
            </a:r>
          </a:p>
          <a:p>
            <a:pPr marL="285750" indent="-285750">
              <a:lnSpc>
                <a:spcPct val="100000"/>
              </a:lnSpc>
              <a:spcAft>
                <a:spcPts val="1200"/>
              </a:spcAft>
              <a:buFont typeface="Arial" panose="020B0604020202020204" pitchFamily="34" charset="0"/>
              <a:buChar char="•"/>
            </a:pPr>
            <a:r>
              <a:rPr lang="fr-CA" sz="1600" dirty="0"/>
              <a:t>Sonder les gens en personne dans un endroit et à un moment où c’est achalandé.</a:t>
            </a:r>
          </a:p>
          <a:p>
            <a:pPr marL="285750" indent="-285750">
              <a:lnSpc>
                <a:spcPct val="100000"/>
              </a:lnSpc>
              <a:spcAft>
                <a:spcPts val="1200"/>
              </a:spcAft>
              <a:buFont typeface="Arial" panose="020B0604020202020204" pitchFamily="34" charset="0"/>
              <a:buChar char="•"/>
            </a:pPr>
            <a:r>
              <a:rPr lang="fr-CA" sz="1600" dirty="0"/>
              <a:t>Remercier les élèves pour leur participation dans un message général ou par le biais des représentants de classe. </a:t>
            </a:r>
          </a:p>
        </p:txBody>
      </p:sp>
    </p:spTree>
    <p:extLst>
      <p:ext uri="{BB962C8B-B14F-4D97-AF65-F5344CB8AC3E}">
        <p14:creationId xmlns:p14="http://schemas.microsoft.com/office/powerpoint/2010/main" val="96447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754274" cy="1598590"/>
          </a:xfrm>
        </p:spPr>
        <p:txBody>
          <a:bodyPr/>
          <a:lstStyle/>
          <a:p>
            <a:r>
              <a:rPr lang="fr-CA" b="1" dirty="0"/>
              <a:t>La cueillette d’idées</a:t>
            </a:r>
            <a:br>
              <a:rPr lang="fr-CA" dirty="0"/>
            </a:br>
            <a:r>
              <a:rPr lang="fr-CA" dirty="0"/>
              <a:t>Quel que soit le moyen choisi, les idées recueillies permettront aux membres du conseil d’élèves de mieux comprendre les besoins du milieu. Ils seront en mesure de prendre des décisions éclairées et de mettre en place des projets mobilisateurs. </a:t>
            </a:r>
            <a:br>
              <a:rPr lang="fr-CA" dirty="0"/>
            </a:br>
            <a:br>
              <a:rPr lang="fr-CA" dirty="0"/>
            </a:br>
            <a:r>
              <a:rPr lang="fr-CA" dirty="0"/>
              <a:t>Afin de permettre aux autres élèves de l’école de suivre les travaux du conseil d’élèves, il peut être intéressant de leur faire part des résultats de la cueillette d’idées et de leur mentionner ce que vous allez faire ensuite. De cette façon, tous les jeunes de l’école se sentent impliqués dans le processus décisionnel.</a:t>
            </a:r>
          </a:p>
        </p:txBody>
      </p:sp>
    </p:spTree>
    <p:extLst>
      <p:ext uri="{BB962C8B-B14F-4D97-AF65-F5344CB8AC3E}">
        <p14:creationId xmlns:p14="http://schemas.microsoft.com/office/powerpoint/2010/main" val="45781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754274" cy="1598590"/>
          </a:xfrm>
        </p:spPr>
        <p:txBody>
          <a:bodyPr/>
          <a:lstStyle/>
          <a:p>
            <a:r>
              <a:rPr lang="fr-CA" b="1" dirty="0"/>
              <a:t>La validation des idées</a:t>
            </a:r>
            <a:br>
              <a:rPr lang="fr-CA" dirty="0"/>
            </a:br>
            <a:r>
              <a:rPr lang="fr-CA" dirty="0"/>
              <a:t>Comment valider les idées?</a:t>
            </a:r>
            <a:br>
              <a:rPr lang="fr-CA" dirty="0"/>
            </a:br>
            <a:r>
              <a:rPr lang="fr-CA" dirty="0"/>
              <a:t>Si la cueillette a été efficace, les idées recueillies sont sans doute nombreuses. Les membres du conseil devront faire le tri. Voici les principales étapes pour trier les idées :</a:t>
            </a:r>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251185" y="3813368"/>
            <a:ext cx="6667586" cy="28536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Inscrire chacune des idées sur un papillon adhésif sans porter de jugement.</a:t>
            </a:r>
          </a:p>
          <a:p>
            <a:pPr marL="285750" indent="-285750">
              <a:lnSpc>
                <a:spcPct val="100000"/>
              </a:lnSpc>
              <a:spcAft>
                <a:spcPts val="1200"/>
              </a:spcAft>
              <a:buFont typeface="Arial" panose="020B0604020202020204" pitchFamily="34" charset="0"/>
              <a:buChar char="•"/>
            </a:pPr>
            <a:r>
              <a:rPr lang="fr-CA" sz="1600" dirty="0"/>
              <a:t>Regrouper les idées similaires ou qui concernent le même irritant en catégories.</a:t>
            </a:r>
          </a:p>
          <a:p>
            <a:pPr marL="285750" indent="-285750">
              <a:lnSpc>
                <a:spcPct val="100000"/>
              </a:lnSpc>
              <a:spcAft>
                <a:spcPts val="1200"/>
              </a:spcAft>
              <a:buFont typeface="Arial" panose="020B0604020202020204" pitchFamily="34" charset="0"/>
              <a:buChar char="•"/>
            </a:pPr>
            <a:r>
              <a:rPr lang="fr-CA" sz="1600" dirty="0"/>
              <a:t>Résumer chaque catégorie en une seule idée de projet.</a:t>
            </a:r>
          </a:p>
          <a:p>
            <a:pPr marL="285750" indent="-285750">
              <a:lnSpc>
                <a:spcPct val="100000"/>
              </a:lnSpc>
              <a:spcAft>
                <a:spcPts val="1200"/>
              </a:spcAft>
              <a:buFont typeface="Arial" panose="020B0604020202020204" pitchFamily="34" charset="0"/>
              <a:buChar char="•"/>
            </a:pPr>
            <a:r>
              <a:rPr lang="fr-CA" sz="1600" dirty="0"/>
              <a:t>Procéder à la priorisation des idées à l’aide de l’outil </a:t>
            </a:r>
            <a:r>
              <a:rPr lang="fr-CA" sz="1600" dirty="0">
                <a:hlinkClick r:id="rId5"/>
              </a:rPr>
              <a:t>La priorisation d’une idée de projet</a:t>
            </a:r>
            <a:r>
              <a:rPr lang="fr-CA" sz="1600" dirty="0"/>
              <a:t>. Pour procéder, référez-vous à la leçon </a:t>
            </a:r>
            <a:r>
              <a:rPr lang="fr-CA" sz="1600" i="1" dirty="0"/>
              <a:t>9.1.2 – Clarification </a:t>
            </a:r>
            <a:r>
              <a:rPr lang="fr-CA" sz="1600" dirty="0"/>
              <a:t>du </a:t>
            </a:r>
            <a:r>
              <a:rPr lang="fr-CA" sz="1600" dirty="0">
                <a:hlinkClick r:id="rId6"/>
              </a:rPr>
              <a:t>Module 9 – Découvrir la démarche de réalisation d’un projet collectif</a:t>
            </a:r>
            <a:r>
              <a:rPr lang="fr-CA" sz="1600" dirty="0"/>
              <a:t> </a:t>
            </a:r>
          </a:p>
        </p:txBody>
      </p:sp>
    </p:spTree>
    <p:extLst>
      <p:ext uri="{BB962C8B-B14F-4D97-AF65-F5344CB8AC3E}">
        <p14:creationId xmlns:p14="http://schemas.microsoft.com/office/powerpoint/2010/main" val="170581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667586" cy="4639838"/>
          </a:xfrm>
        </p:spPr>
        <p:txBody>
          <a:bodyPr/>
          <a:lstStyle/>
          <a:p>
            <a:r>
              <a:rPr lang="fr-CA" b="1" dirty="0"/>
              <a:t>La validation des idées</a:t>
            </a:r>
            <a:br>
              <a:rPr lang="fr-CA" dirty="0"/>
            </a:br>
            <a:r>
              <a:rPr lang="fr-CA" dirty="0"/>
              <a:t>À ce stade, le conseil pourrait choisir de mettre en œuvre une ou des idées de projets parmi celles qui arrivent en tête de la liste des priorités. Toutefois, les membres du conseil pourraient choisir de pousser plus loin leur rôle de représentation et de consulter à nouveau les élèves de l’école afin de déterminer l’idée de projet qu’ils considèrent comme la plus intéressante. Différents moyens permettent de voter pour l’idée de projet à mettre en œuvre : </a:t>
            </a:r>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293518" y="4871706"/>
            <a:ext cx="6667586" cy="1448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Sondage en ligne</a:t>
            </a:r>
          </a:p>
          <a:p>
            <a:pPr marL="285750" indent="-285750">
              <a:lnSpc>
                <a:spcPct val="100000"/>
              </a:lnSpc>
              <a:spcAft>
                <a:spcPts val="1200"/>
              </a:spcAft>
              <a:buFont typeface="Arial" panose="020B0604020202020204" pitchFamily="34" charset="0"/>
              <a:buChar char="•"/>
            </a:pPr>
            <a:r>
              <a:rPr lang="fr-CA" sz="1600" dirty="0"/>
              <a:t>Sondage en personne dans un endroit et à un moment achalandé</a:t>
            </a:r>
          </a:p>
          <a:p>
            <a:pPr marL="285750" indent="-285750">
              <a:lnSpc>
                <a:spcPct val="100000"/>
              </a:lnSpc>
              <a:spcAft>
                <a:spcPts val="1200"/>
              </a:spcAft>
              <a:buFont typeface="Arial" panose="020B0604020202020204" pitchFamily="34" charset="0"/>
              <a:buChar char="•"/>
            </a:pPr>
            <a:r>
              <a:rPr lang="fr-CA" sz="1600" dirty="0"/>
              <a:t>Boîte à suggestions (cette fois, on indique sur la boîte toutes les idées de projets et l’on récolte leur vote dans la boîte à suggestions)</a:t>
            </a:r>
          </a:p>
        </p:txBody>
      </p:sp>
    </p:spTree>
    <p:extLst>
      <p:ext uri="{BB962C8B-B14F-4D97-AF65-F5344CB8AC3E}">
        <p14:creationId xmlns:p14="http://schemas.microsoft.com/office/powerpoint/2010/main" val="41418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Pourquoi est-ce important de faire connaître le conseil d’élèves dans l’école? Un conseil d’élèves connu dans une école comporte de nombreux avantages :</a:t>
            </a:r>
            <a:br>
              <a:rPr lang="fr-CA" dirty="0"/>
            </a:br>
            <a:endParaRPr lang="fr-CA" dirty="0"/>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225785" y="3068301"/>
            <a:ext cx="6667586" cy="5520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Augmente la mobilisation des membres du conseil d’élèves</a:t>
            </a:r>
          </a:p>
          <a:p>
            <a:pPr marL="285750" indent="-285750">
              <a:lnSpc>
                <a:spcPct val="100000"/>
              </a:lnSpc>
              <a:spcAft>
                <a:spcPts val="1200"/>
              </a:spcAft>
              <a:buFont typeface="Arial" panose="020B0604020202020204" pitchFamily="34" charset="0"/>
              <a:buChar char="•"/>
            </a:pPr>
            <a:r>
              <a:rPr lang="fr-CA" sz="1600" dirty="0"/>
              <a:t>Augmente la sollicitation du conseil d’élèves lors de la prise de décisions d’autres instances (ex. : conseil d’établissement, comité de parents, comité développement durable…)</a:t>
            </a:r>
          </a:p>
          <a:p>
            <a:pPr marL="285750" indent="-285750">
              <a:lnSpc>
                <a:spcPct val="100000"/>
              </a:lnSpc>
              <a:spcAft>
                <a:spcPts val="1200"/>
              </a:spcAft>
              <a:buFont typeface="Arial" panose="020B0604020202020204" pitchFamily="34" charset="0"/>
              <a:buChar char="•"/>
            </a:pPr>
            <a:r>
              <a:rPr lang="fr-CA" sz="1600" dirty="0"/>
              <a:t>Augmente la participation des élèves de l’école aux activités et aux projets initiés par le conseil</a:t>
            </a:r>
          </a:p>
          <a:p>
            <a:pPr marL="285750" indent="-285750">
              <a:lnSpc>
                <a:spcPct val="100000"/>
              </a:lnSpc>
              <a:spcAft>
                <a:spcPts val="1200"/>
              </a:spcAft>
              <a:buFont typeface="Arial" panose="020B0604020202020204" pitchFamily="34" charset="0"/>
              <a:buChar char="•"/>
            </a:pPr>
            <a:r>
              <a:rPr lang="fr-CA" sz="1600" dirty="0"/>
              <a:t>Favorise la participation lors du processus électoral</a:t>
            </a:r>
          </a:p>
          <a:p>
            <a:pPr marL="285750" indent="-285750">
              <a:lnSpc>
                <a:spcPct val="100000"/>
              </a:lnSpc>
              <a:spcAft>
                <a:spcPts val="1200"/>
              </a:spcAft>
              <a:buFont typeface="Arial" panose="020B0604020202020204" pitchFamily="34" charset="0"/>
              <a:buChar char="•"/>
            </a:pPr>
            <a:r>
              <a:rPr lang="fr-CA" sz="1600" dirty="0"/>
              <a:t>Favorise l’intégration du conseil à l’ensemble de l’école</a:t>
            </a:r>
          </a:p>
          <a:p>
            <a:pPr marL="285750" indent="-285750">
              <a:lnSpc>
                <a:spcPct val="100000"/>
              </a:lnSpc>
              <a:spcAft>
                <a:spcPts val="1200"/>
              </a:spcAft>
              <a:buFont typeface="Arial" panose="020B0604020202020204" pitchFamily="34" charset="0"/>
              <a:buChar char="•"/>
            </a:pPr>
            <a:r>
              <a:rPr lang="fr-CA" sz="1600" dirty="0"/>
              <a:t>Facilite la collaboration avec les adultes de l’école</a:t>
            </a:r>
          </a:p>
          <a:p>
            <a:pPr marL="285750" indent="-285750">
              <a:lnSpc>
                <a:spcPct val="100000"/>
              </a:lnSpc>
              <a:spcAft>
                <a:spcPts val="1200"/>
              </a:spcAft>
              <a:buFont typeface="Arial" panose="020B0604020202020204" pitchFamily="34" charset="0"/>
              <a:buChar char="•"/>
            </a:pPr>
            <a:r>
              <a:rPr lang="fr-CA" sz="1600" dirty="0"/>
              <a:t>Favorise le rayonnement dans la communauté</a:t>
            </a:r>
          </a:p>
        </p:txBody>
      </p:sp>
    </p:spTree>
    <p:extLst>
      <p:ext uri="{BB962C8B-B14F-4D97-AF65-F5344CB8AC3E}">
        <p14:creationId xmlns:p14="http://schemas.microsoft.com/office/powerpoint/2010/main" val="262117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Comment faire connaître le conseil d’élèves dans l’école? Différents moyens permettent de le faire connaître. L’équipe de Vox populi vous suggère de combiner différents moyens afin d’augmenter sa visibilité.</a:t>
            </a:r>
            <a:br>
              <a:rPr lang="fr-CA" dirty="0"/>
            </a:br>
            <a:br>
              <a:rPr lang="fr-CA" dirty="0"/>
            </a:br>
            <a:r>
              <a:rPr lang="fr-CA" dirty="0"/>
              <a:t>Le premier moyen est bien sûr l’assermentation des membres du conseil. Pour explorer cette piste, consulter la leçon 4.3 – Assermenter les personnes élues du </a:t>
            </a:r>
            <a:r>
              <a:rPr lang="fr-CA" dirty="0">
                <a:hlinkClick r:id="rId3"/>
              </a:rPr>
              <a:t>Module 4 – Organiser les élections dans l’école</a:t>
            </a:r>
            <a:r>
              <a:rPr lang="fr-CA" dirty="0"/>
              <a:t>.</a:t>
            </a:r>
            <a:br>
              <a:rPr lang="fr-CA" dirty="0"/>
            </a:br>
            <a:br>
              <a:rPr lang="fr-CA" dirty="0"/>
            </a:br>
            <a:r>
              <a:rPr lang="fr-CA" dirty="0"/>
              <a:t>Consulter la diapositive suivante pour découvrir d’autres moyens de faire connaître le conseil d’élèves dans l’école.</a:t>
            </a:r>
            <a:br>
              <a:rPr lang="fr-CA" dirty="0"/>
            </a:br>
            <a:endParaRPr lang="fr-CA" dirty="0"/>
          </a:p>
        </p:txBody>
      </p:sp>
    </p:spTree>
    <p:extLst>
      <p:ext uri="{BB962C8B-B14F-4D97-AF65-F5344CB8AC3E}">
        <p14:creationId xmlns:p14="http://schemas.microsoft.com/office/powerpoint/2010/main" val="94308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Consulter les diapositives suivantes pour en apprendre davantage sur chacun des moyens de faire connaître le conseil d’élèves dans l’école.</a:t>
            </a:r>
            <a:br>
              <a:rPr lang="fr-CA" dirty="0"/>
            </a:br>
            <a:endParaRPr lang="fr-CA" dirty="0"/>
          </a:p>
        </p:txBody>
      </p:sp>
      <p:pic>
        <p:nvPicPr>
          <p:cNvPr id="3" name="Image 2">
            <a:extLst>
              <a:ext uri="{FF2B5EF4-FFF2-40B4-BE49-F238E27FC236}">
                <a16:creationId xmlns:a16="http://schemas.microsoft.com/office/drawing/2014/main" id="{8DACDA85-2512-4D8C-8933-C718CC9849FC}"/>
              </a:ext>
            </a:extLst>
          </p:cNvPr>
          <p:cNvPicPr>
            <a:picLocks noChangeAspect="1"/>
          </p:cNvPicPr>
          <p:nvPr>
            <p:custDataLst>
              <p:tags r:id="rId2"/>
            </p:custDataLst>
          </p:nvPr>
        </p:nvPicPr>
        <p:blipFill rotWithShape="1">
          <a:blip r:embed="rId4"/>
          <a:srcRect t="4418"/>
          <a:stretch/>
        </p:blipFill>
        <p:spPr>
          <a:xfrm>
            <a:off x="1991792" y="2643447"/>
            <a:ext cx="6135027" cy="3491408"/>
          </a:xfrm>
          <a:prstGeom prst="rect">
            <a:avLst/>
          </a:prstGeom>
          <a:ln>
            <a:solidFill>
              <a:schemeClr val="tx1"/>
            </a:solidFill>
          </a:ln>
        </p:spPr>
      </p:pic>
    </p:spTree>
    <p:extLst>
      <p:ext uri="{BB962C8B-B14F-4D97-AF65-F5344CB8AC3E}">
        <p14:creationId xmlns:p14="http://schemas.microsoft.com/office/powerpoint/2010/main" val="50998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3850222" y="4056165"/>
            <a:ext cx="4809058" cy="2316398"/>
          </a:xfrm>
          <a:prstGeom prst="wedgeRoundRectCallout">
            <a:avLst>
              <a:gd name="adj1" fmla="val -42745"/>
              <a:gd name="adj2" fmla="val -71712"/>
              <a:gd name="adj3" fmla="val 16667"/>
            </a:avLst>
          </a:prstGeom>
          <a:solidFill>
            <a:schemeClr val="bg1"/>
          </a:solidFill>
          <a:ln w="38100">
            <a:solidFill>
              <a:srgbClr val="00A8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b="1" dirty="0">
              <a:solidFill>
                <a:schemeClr val="tx1"/>
              </a:solidFill>
            </a:endParaRPr>
          </a:p>
          <a:p>
            <a:pPr lvl="1"/>
            <a:r>
              <a:rPr lang="fr-CA" sz="1800" b="1" dirty="0">
                <a:solidFill>
                  <a:schemeClr val="tx1"/>
                </a:solidFill>
              </a:rPr>
              <a:t>Affiche promotionnelle</a:t>
            </a:r>
          </a:p>
          <a:p>
            <a:pPr lvl="2"/>
            <a:r>
              <a:rPr lang="fr-CA" sz="1800" dirty="0">
                <a:solidFill>
                  <a:schemeClr val="tx1"/>
                </a:solidFill>
              </a:rPr>
              <a:t>Le conseil peut se faire un slogan et produire une affiche pour promouvoir le conseil dans l’école.</a:t>
            </a:r>
          </a:p>
          <a:p>
            <a:pPr algn="ctr">
              <a:spcBef>
                <a:spcPts val="600"/>
              </a:spcBef>
              <a:spcAft>
                <a:spcPts val="600"/>
              </a:spcAft>
            </a:pPr>
            <a:endParaRPr lang="fr-CA" dirty="0"/>
          </a:p>
        </p:txBody>
      </p:sp>
    </p:spTree>
    <p:extLst>
      <p:ext uri="{BB962C8B-B14F-4D97-AF65-F5344CB8AC3E}">
        <p14:creationId xmlns:p14="http://schemas.microsoft.com/office/powerpoint/2010/main" val="111599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Pour coordonner un conseil d’élèves, </a:t>
            </a:r>
            <a:br>
              <a:rPr lang="fr-CA" dirty="0"/>
            </a:br>
            <a:r>
              <a:rPr lang="fr-CA" dirty="0"/>
              <a:t>vous devez effectuer certaines activités :</a:t>
            </a:r>
          </a:p>
        </p:txBody>
      </p:sp>
      <p:grpSp>
        <p:nvGrpSpPr>
          <p:cNvPr id="10" name="Groupe 9">
            <a:extLst>
              <a:ext uri="{FF2B5EF4-FFF2-40B4-BE49-F238E27FC236}">
                <a16:creationId xmlns:a16="http://schemas.microsoft.com/office/drawing/2014/main" id="{9FC30C14-6EAD-4B78-A997-4BCCBADC84D7}"/>
              </a:ext>
            </a:extLst>
          </p:cNvPr>
          <p:cNvGrpSpPr/>
          <p:nvPr>
            <p:custDataLst>
              <p:tags r:id="rId2"/>
            </p:custDataLst>
          </p:nvPr>
        </p:nvGrpSpPr>
        <p:grpSpPr>
          <a:xfrm>
            <a:off x="2434533" y="4427331"/>
            <a:ext cx="5578138" cy="294815"/>
            <a:chOff x="4741591" y="5062576"/>
            <a:chExt cx="5578138" cy="294815"/>
          </a:xfrm>
        </p:grpSpPr>
        <p:sp>
          <p:nvSpPr>
            <p:cNvPr id="11" name="Rectangle 10">
              <a:extLst>
                <a:ext uri="{FF2B5EF4-FFF2-40B4-BE49-F238E27FC236}">
                  <a16:creationId xmlns:a16="http://schemas.microsoft.com/office/drawing/2014/main" id="{3438D919-E4B4-4C5E-8F79-288FB7E8C280}"/>
                </a:ext>
              </a:extLst>
            </p:cNvPr>
            <p:cNvSpPr/>
            <p:nvPr/>
          </p:nvSpPr>
          <p:spPr>
            <a:xfrm>
              <a:off x="4741591" y="5062576"/>
              <a:ext cx="1814813" cy="294815"/>
            </a:xfrm>
            <a:prstGeom prst="rect">
              <a:avLst/>
            </a:prstGeom>
            <a:gradFill flip="none" rotWithShape="1">
              <a:gsLst>
                <a:gs pos="90000">
                  <a:srgbClr val="C34986"/>
                </a:gs>
                <a:gs pos="62000">
                  <a:srgbClr val="AC3973"/>
                </a:gs>
                <a:gs pos="0">
                  <a:srgbClr val="80115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En préparation</a:t>
              </a:r>
            </a:p>
          </p:txBody>
        </p:sp>
        <p:sp>
          <p:nvSpPr>
            <p:cNvPr id="12" name="Rectangle 11">
              <a:extLst>
                <a:ext uri="{FF2B5EF4-FFF2-40B4-BE49-F238E27FC236}">
                  <a16:creationId xmlns:a16="http://schemas.microsoft.com/office/drawing/2014/main" id="{DB958BAB-7112-43D1-832E-80BC6FBEB322}"/>
                </a:ext>
              </a:extLst>
            </p:cNvPr>
            <p:cNvSpPr/>
            <p:nvPr/>
          </p:nvSpPr>
          <p:spPr>
            <a:xfrm>
              <a:off x="6556404" y="5062576"/>
              <a:ext cx="3763325" cy="294815"/>
            </a:xfrm>
            <a:prstGeom prst="rect">
              <a:avLst/>
            </a:prstGeom>
            <a:gradFill flip="none" rotWithShape="1">
              <a:gsLst>
                <a:gs pos="41000">
                  <a:srgbClr val="00B6BD"/>
                </a:gs>
                <a:gs pos="4000">
                  <a:srgbClr val="00E3EE"/>
                </a:gs>
                <a:gs pos="72000">
                  <a:srgbClr val="00A8B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En action</a:t>
              </a:r>
            </a:p>
          </p:txBody>
        </p:sp>
      </p:grpSp>
      <p:sp>
        <p:nvSpPr>
          <p:cNvPr id="13" name="Légende encadrée 2 36">
            <a:extLst>
              <a:ext uri="{FF2B5EF4-FFF2-40B4-BE49-F238E27FC236}">
                <a16:creationId xmlns:a16="http://schemas.microsoft.com/office/drawing/2014/main" id="{E47C2A5E-0BE8-4F32-A248-B11B73122E19}"/>
              </a:ext>
            </a:extLst>
          </p:cNvPr>
          <p:cNvSpPr/>
          <p:nvPr>
            <p:custDataLst>
              <p:tags r:id="rId3"/>
            </p:custDataLst>
          </p:nvPr>
        </p:nvSpPr>
        <p:spPr>
          <a:xfrm flipH="1">
            <a:off x="2028995" y="2842288"/>
            <a:ext cx="1695058" cy="1335163"/>
          </a:xfrm>
          <a:prstGeom prst="borderCallout2">
            <a:avLst>
              <a:gd name="adj1" fmla="val 58116"/>
              <a:gd name="adj2" fmla="val -3864"/>
              <a:gd name="adj3" fmla="val 57221"/>
              <a:gd name="adj4" fmla="val -11639"/>
              <a:gd name="adj5" fmla="val 116254"/>
              <a:gd name="adj6" fmla="val -5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En préparation, avant le début des travaux avec le conseil d’élèves</a:t>
            </a:r>
            <a:endParaRPr lang="fr-FR" sz="1600" dirty="0">
              <a:solidFill>
                <a:schemeClr val="tx1"/>
              </a:solidFill>
            </a:endParaRPr>
          </a:p>
        </p:txBody>
      </p:sp>
      <p:sp>
        <p:nvSpPr>
          <p:cNvPr id="14" name="Légende encadrée 2 37">
            <a:extLst>
              <a:ext uri="{FF2B5EF4-FFF2-40B4-BE49-F238E27FC236}">
                <a16:creationId xmlns:a16="http://schemas.microsoft.com/office/drawing/2014/main" id="{B8008B22-799A-4BDE-B8BF-9AED8843D021}"/>
              </a:ext>
            </a:extLst>
          </p:cNvPr>
          <p:cNvSpPr/>
          <p:nvPr>
            <p:custDataLst>
              <p:tags r:id="rId4"/>
            </p:custDataLst>
          </p:nvPr>
        </p:nvSpPr>
        <p:spPr>
          <a:xfrm>
            <a:off x="4994278" y="2842288"/>
            <a:ext cx="1695058" cy="1335163"/>
          </a:xfrm>
          <a:prstGeom prst="borderCallout2">
            <a:avLst>
              <a:gd name="adj1" fmla="val 58116"/>
              <a:gd name="adj2" fmla="val -3864"/>
              <a:gd name="adj3" fmla="val 57221"/>
              <a:gd name="adj4" fmla="val -11639"/>
              <a:gd name="adj5" fmla="val 116254"/>
              <a:gd name="adj6" fmla="val -589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En action, pendant </a:t>
            </a:r>
            <a:br>
              <a:rPr lang="fr-FR" sz="1600" dirty="0">
                <a:solidFill>
                  <a:schemeClr val="tx1"/>
                </a:solidFill>
                <a:sym typeface="Calibri"/>
              </a:rPr>
            </a:br>
            <a:r>
              <a:rPr lang="fr-FR" sz="1600" dirty="0">
                <a:solidFill>
                  <a:schemeClr val="tx1"/>
                </a:solidFill>
                <a:sym typeface="Calibri"/>
              </a:rPr>
              <a:t>les travaux </a:t>
            </a:r>
            <a:br>
              <a:rPr lang="fr-FR" sz="1600" dirty="0">
                <a:solidFill>
                  <a:schemeClr val="tx1"/>
                </a:solidFill>
                <a:sym typeface="Calibri"/>
              </a:rPr>
            </a:br>
            <a:r>
              <a:rPr lang="fr-FR" sz="1600" dirty="0">
                <a:solidFill>
                  <a:schemeClr val="tx1"/>
                </a:solidFill>
                <a:sym typeface="Calibri"/>
              </a:rPr>
              <a:t>avec le conseil d’élèves</a:t>
            </a:r>
            <a:endParaRPr lang="fr-FR" sz="1600" dirty="0">
              <a:solidFill>
                <a:schemeClr val="tx1"/>
              </a:solidFill>
            </a:endParaRPr>
          </a:p>
        </p:txBody>
      </p:sp>
      <p:sp>
        <p:nvSpPr>
          <p:cNvPr id="3" name="Rectangle 2">
            <a:extLst>
              <a:ext uri="{FF2B5EF4-FFF2-40B4-BE49-F238E27FC236}">
                <a16:creationId xmlns:a16="http://schemas.microsoft.com/office/drawing/2014/main" id="{D49096B1-B5C7-400E-B107-A82D29C87A92}"/>
              </a:ext>
            </a:extLst>
          </p:cNvPr>
          <p:cNvSpPr/>
          <p:nvPr>
            <p:custDataLst>
              <p:tags r:id="rId5"/>
            </p:custDataLst>
          </p:nvPr>
        </p:nvSpPr>
        <p:spPr>
          <a:xfrm>
            <a:off x="3653115" y="5162639"/>
            <a:ext cx="3129768" cy="1264651"/>
          </a:xfrm>
          <a:prstGeom prst="rect">
            <a:avLst/>
          </a:prstGeom>
          <a:gradFill flip="none" rotWithShape="1">
            <a:gsLst>
              <a:gs pos="0">
                <a:srgbClr val="9E0A54">
                  <a:tint val="66000"/>
                  <a:satMod val="160000"/>
                </a:srgbClr>
              </a:gs>
              <a:gs pos="50000">
                <a:srgbClr val="9E0A54">
                  <a:tint val="44500"/>
                  <a:satMod val="160000"/>
                </a:srgbClr>
              </a:gs>
              <a:gs pos="100000">
                <a:srgbClr val="9E0A54">
                  <a:tint val="23500"/>
                  <a:satMod val="160000"/>
                </a:srgbClr>
              </a:gs>
            </a:gsLst>
            <a:lin ang="2700000" scaled="1"/>
            <a:tileRect/>
          </a:gradFill>
          <a:ln w="9525">
            <a:solidFill>
              <a:srgbClr val="9E0A5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sym typeface="Calibri"/>
              </a:rPr>
              <a:t>Promouvoir le conseil d’élèves dans son milieu fait partie des activités que vous devez effectuer tout au long de l’année scolaire.</a:t>
            </a:r>
          </a:p>
        </p:txBody>
      </p:sp>
      <p:sp>
        <p:nvSpPr>
          <p:cNvPr id="7" name="Flèche : droite 6">
            <a:extLst>
              <a:ext uri="{FF2B5EF4-FFF2-40B4-BE49-F238E27FC236}">
                <a16:creationId xmlns:a16="http://schemas.microsoft.com/office/drawing/2014/main" id="{7D0FD54F-3E3D-45CC-B0F0-390BA2937BCD}"/>
              </a:ext>
            </a:extLst>
          </p:cNvPr>
          <p:cNvSpPr/>
          <p:nvPr>
            <p:custDataLst>
              <p:tags r:id="rId6"/>
            </p:custDataLst>
          </p:nvPr>
        </p:nvSpPr>
        <p:spPr>
          <a:xfrm>
            <a:off x="2434534" y="4822716"/>
            <a:ext cx="5578138" cy="178684"/>
          </a:xfrm>
          <a:prstGeom prst="rightArrow">
            <a:avLst/>
          </a:prstGeom>
          <a:solidFill>
            <a:srgbClr val="92B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962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Bulle narrative : rectangle à coins arrondis 37">
            <a:extLst>
              <a:ext uri="{FF2B5EF4-FFF2-40B4-BE49-F238E27FC236}">
                <a16:creationId xmlns:a16="http://schemas.microsoft.com/office/drawing/2014/main" id="{E6B260FB-8C53-449C-8C4E-2423BB158EF6}"/>
              </a:ext>
            </a:extLst>
          </p:cNvPr>
          <p:cNvSpPr/>
          <p:nvPr>
            <p:custDataLst>
              <p:tags r:id="rId14"/>
            </p:custDataLst>
          </p:nvPr>
        </p:nvSpPr>
        <p:spPr>
          <a:xfrm>
            <a:off x="3506089" y="3518425"/>
            <a:ext cx="4809058" cy="2893288"/>
          </a:xfrm>
          <a:prstGeom prst="wedgeRoundRectCallout">
            <a:avLst>
              <a:gd name="adj1" fmla="val -62023"/>
              <a:gd name="adj2" fmla="val -18298"/>
              <a:gd name="adj3" fmla="val 16667"/>
            </a:avLst>
          </a:prstGeom>
          <a:solidFill>
            <a:schemeClr val="bg1"/>
          </a:solidFill>
          <a:ln w="38100">
            <a:solidFill>
              <a:srgbClr val="9E0A5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b="1" dirty="0">
              <a:solidFill>
                <a:schemeClr val="tx1"/>
              </a:solidFill>
            </a:endParaRPr>
          </a:p>
          <a:p>
            <a:r>
              <a:rPr lang="fr-CA" sz="1800" b="1" dirty="0">
                <a:solidFill>
                  <a:schemeClr val="tx1"/>
                </a:solidFill>
              </a:rPr>
              <a:t>Photos des membres du conseil</a:t>
            </a:r>
          </a:p>
          <a:p>
            <a:r>
              <a:rPr lang="fr-CA" sz="1800" dirty="0">
                <a:solidFill>
                  <a:schemeClr val="tx1"/>
                </a:solidFill>
              </a:rPr>
              <a:t>Lorsque les membres du conseil sont élus, photographiez chacun des membres afin de concevoir une mosaïque où l’on retrouve les noms de chacun ainsi que le niveau qu’il représente.</a:t>
            </a:r>
          </a:p>
          <a:p>
            <a:pPr algn="ctr">
              <a:spcBef>
                <a:spcPts val="600"/>
              </a:spcBef>
              <a:spcAft>
                <a:spcPts val="600"/>
              </a:spcAft>
            </a:pPr>
            <a:endParaRPr lang="fr-CA" dirty="0"/>
          </a:p>
        </p:txBody>
      </p:sp>
    </p:spTree>
    <p:extLst>
      <p:ext uri="{BB962C8B-B14F-4D97-AF65-F5344CB8AC3E}">
        <p14:creationId xmlns:p14="http://schemas.microsoft.com/office/powerpoint/2010/main" val="249483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Bulle narrative : rectangle à coins arrondis 38">
            <a:extLst>
              <a:ext uri="{FF2B5EF4-FFF2-40B4-BE49-F238E27FC236}">
                <a16:creationId xmlns:a16="http://schemas.microsoft.com/office/drawing/2014/main" id="{4A41C992-77B4-4E3C-967D-1B7763BFB6D9}"/>
              </a:ext>
            </a:extLst>
          </p:cNvPr>
          <p:cNvSpPr/>
          <p:nvPr>
            <p:custDataLst>
              <p:tags r:id="rId14"/>
            </p:custDataLst>
          </p:nvPr>
        </p:nvSpPr>
        <p:spPr>
          <a:xfrm>
            <a:off x="3528945" y="3232780"/>
            <a:ext cx="4920683" cy="3197663"/>
          </a:xfrm>
          <a:prstGeom prst="wedgeRoundRectCallout">
            <a:avLst>
              <a:gd name="adj1" fmla="val -56341"/>
              <a:gd name="adj2" fmla="val 22288"/>
              <a:gd name="adj3" fmla="val 16667"/>
            </a:avLst>
          </a:prstGeom>
          <a:solidFill>
            <a:schemeClr val="bg1"/>
          </a:solidFill>
          <a:ln w="38100">
            <a:solidFill>
              <a:srgbClr val="00A3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Signe distinctif</a:t>
            </a:r>
          </a:p>
          <a:p>
            <a:r>
              <a:rPr lang="fr-CA" sz="1800" dirty="0">
                <a:solidFill>
                  <a:schemeClr val="tx1"/>
                </a:solidFill>
              </a:rPr>
              <a:t>Le conseil peut se doter d’un signe distinctif. Les membres peuvent l’arborer lors des journées de rencontre ou dans les événements de manière à les faire connaître et rappeler l’existence du conseil tout au long de l’année. Voici quelques exemples de signes distinctifs observés sur le terrain par l’équipe Vox populi : chandail, dossard, brassard, macaron, épinglette…</a:t>
            </a:r>
          </a:p>
          <a:p>
            <a:pPr algn="ctr">
              <a:spcBef>
                <a:spcPts val="600"/>
              </a:spcBef>
              <a:spcAft>
                <a:spcPts val="600"/>
              </a:spcAft>
            </a:pPr>
            <a:endParaRPr lang="fr-CA" dirty="0"/>
          </a:p>
        </p:txBody>
      </p:sp>
    </p:spTree>
    <p:extLst>
      <p:ext uri="{BB962C8B-B14F-4D97-AF65-F5344CB8AC3E}">
        <p14:creationId xmlns:p14="http://schemas.microsoft.com/office/powerpoint/2010/main" val="263112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663445" y="4409562"/>
            <a:ext cx="4809058" cy="2234314"/>
          </a:xfrm>
          <a:prstGeom prst="wedgeRoundRectCallout">
            <a:avLst>
              <a:gd name="adj1" fmla="val 23804"/>
              <a:gd name="adj2" fmla="val -72768"/>
              <a:gd name="adj3" fmla="val 16667"/>
            </a:avLst>
          </a:prstGeom>
          <a:solidFill>
            <a:schemeClr val="bg1"/>
          </a:solidFill>
          <a:ln w="38100">
            <a:solidFill>
              <a:srgbClr val="9E0A5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Intercom</a:t>
            </a:r>
          </a:p>
          <a:p>
            <a:r>
              <a:rPr lang="fr-CA" sz="1800" dirty="0">
                <a:solidFill>
                  <a:schemeClr val="tx1"/>
                </a:solidFill>
              </a:rPr>
              <a:t>Ce moyen peut être intéressant pour annoncer les événements à venir (tournée de classes, collecte de fonds, sondage…). Il peut également être utilisé pour souligner les bons coups du conseil d’élèves et chacune de ses réalisations.</a:t>
            </a:r>
          </a:p>
          <a:p>
            <a:pPr algn="ctr">
              <a:spcBef>
                <a:spcPts val="600"/>
              </a:spcBef>
              <a:spcAft>
                <a:spcPts val="600"/>
              </a:spcAft>
            </a:pPr>
            <a:endParaRPr lang="fr-CA" dirty="0"/>
          </a:p>
        </p:txBody>
      </p:sp>
    </p:spTree>
    <p:extLst>
      <p:ext uri="{BB962C8B-B14F-4D97-AF65-F5344CB8AC3E}">
        <p14:creationId xmlns:p14="http://schemas.microsoft.com/office/powerpoint/2010/main" val="346606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5196506" y="3391325"/>
            <a:ext cx="3526149" cy="3124108"/>
          </a:xfrm>
          <a:prstGeom prst="wedgeRoundRectCallout">
            <a:avLst>
              <a:gd name="adj1" fmla="val -65040"/>
              <a:gd name="adj2" fmla="val -17301"/>
              <a:gd name="adj3" fmla="val 16667"/>
            </a:avLst>
          </a:prstGeom>
          <a:solidFill>
            <a:schemeClr val="bg1"/>
          </a:solidFill>
          <a:ln w="38100">
            <a:solidFill>
              <a:srgbClr val="92BC0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Journal étudiant</a:t>
            </a:r>
          </a:p>
          <a:p>
            <a:r>
              <a:rPr lang="fr-CA" sz="1800" dirty="0">
                <a:solidFill>
                  <a:schemeClr val="tx1"/>
                </a:solidFill>
              </a:rPr>
              <a:t>Collaborer avec le journal étudiant peut être très intéressant pour faire connaître les membres du conseil d’élèves, partager de l’information, publier un sondage ou une question, faire connaître les réalisations et les bons coups.</a:t>
            </a:r>
          </a:p>
          <a:p>
            <a:pPr algn="ctr">
              <a:spcBef>
                <a:spcPts val="600"/>
              </a:spcBef>
              <a:spcAft>
                <a:spcPts val="600"/>
              </a:spcAft>
            </a:pPr>
            <a:endParaRPr lang="fr-CA" dirty="0"/>
          </a:p>
        </p:txBody>
      </p:sp>
    </p:spTree>
    <p:extLst>
      <p:ext uri="{BB962C8B-B14F-4D97-AF65-F5344CB8AC3E}">
        <p14:creationId xmlns:p14="http://schemas.microsoft.com/office/powerpoint/2010/main" val="160664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545637" y="3229018"/>
            <a:ext cx="6709363" cy="1821052"/>
          </a:xfrm>
          <a:prstGeom prst="wedgeRoundRectCallout">
            <a:avLst>
              <a:gd name="adj1" fmla="val -9745"/>
              <a:gd name="adj2" fmla="val 71411"/>
              <a:gd name="adj3" fmla="val 16667"/>
            </a:avLst>
          </a:prstGeom>
          <a:solidFill>
            <a:schemeClr val="bg1"/>
          </a:solidFill>
          <a:ln w="38100">
            <a:solidFill>
              <a:srgbClr val="9E0A5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Réseaux sociaux</a:t>
            </a:r>
          </a:p>
          <a:p>
            <a:r>
              <a:rPr lang="fr-CA" sz="1800" dirty="0">
                <a:solidFill>
                  <a:schemeClr val="tx1"/>
                </a:solidFill>
              </a:rPr>
              <a:t>Ceux-ci peuvent être utilisés pour faire connaître les membres du conseil d’élèves, partager les bons coups et rendre les documents de travail du conseil accessibles : ordre du jour, compte-rendu, projets en cours…</a:t>
            </a:r>
          </a:p>
          <a:p>
            <a:pPr algn="ctr">
              <a:spcBef>
                <a:spcPts val="600"/>
              </a:spcBef>
              <a:spcAft>
                <a:spcPts val="600"/>
              </a:spcAft>
            </a:pPr>
            <a:endParaRPr lang="fr-CA" dirty="0"/>
          </a:p>
        </p:txBody>
      </p:sp>
    </p:spTree>
    <p:extLst>
      <p:ext uri="{BB962C8B-B14F-4D97-AF65-F5344CB8AC3E}">
        <p14:creationId xmlns:p14="http://schemas.microsoft.com/office/powerpoint/2010/main" val="617564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492447" y="3073401"/>
            <a:ext cx="4013760" cy="3200400"/>
          </a:xfrm>
          <a:prstGeom prst="wedgeRoundRectCallout">
            <a:avLst>
              <a:gd name="adj1" fmla="val 64030"/>
              <a:gd name="adj2" fmla="val -37303"/>
              <a:gd name="adj3" fmla="val 16667"/>
            </a:avLst>
          </a:prstGeom>
          <a:solidFill>
            <a:schemeClr val="bg1"/>
          </a:solidFill>
          <a:ln w="38100">
            <a:solidFill>
              <a:srgbClr val="92BC0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Tournée des classes</a:t>
            </a:r>
          </a:p>
          <a:p>
            <a:r>
              <a:rPr lang="fr-CA" sz="1800" dirty="0">
                <a:solidFill>
                  <a:schemeClr val="tx1"/>
                </a:solidFill>
              </a:rPr>
              <a:t>Celle-ci a été présentée comme un moyen de recueillir des idées dans l’école, mais c’est aussi une façon de faire connaître le conseil et ses réalisations. Elle peut également servir lors de la promotion du conseil en début d’année et du processus électoral.</a:t>
            </a:r>
          </a:p>
          <a:p>
            <a:pPr algn="ctr">
              <a:spcBef>
                <a:spcPts val="600"/>
              </a:spcBef>
              <a:spcAft>
                <a:spcPts val="600"/>
              </a:spcAft>
            </a:pPr>
            <a:endParaRPr lang="fr-CA" dirty="0"/>
          </a:p>
        </p:txBody>
      </p:sp>
    </p:spTree>
    <p:extLst>
      <p:ext uri="{BB962C8B-B14F-4D97-AF65-F5344CB8AC3E}">
        <p14:creationId xmlns:p14="http://schemas.microsoft.com/office/powerpoint/2010/main" val="120812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484854" y="2243666"/>
            <a:ext cx="3333333" cy="4402667"/>
          </a:xfrm>
          <a:prstGeom prst="wedgeRoundRectCallout">
            <a:avLst>
              <a:gd name="adj1" fmla="val 60110"/>
              <a:gd name="adj2" fmla="val 13326"/>
              <a:gd name="adj3" fmla="val 16667"/>
            </a:avLst>
          </a:prstGeom>
          <a:solidFill>
            <a:schemeClr val="bg1"/>
          </a:solidFill>
          <a:ln w="38100">
            <a:solidFill>
              <a:srgbClr val="00A3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Radio étudiante</a:t>
            </a:r>
          </a:p>
          <a:p>
            <a:r>
              <a:rPr lang="fr-CA" sz="1800" dirty="0">
                <a:solidFill>
                  <a:schemeClr val="tx1"/>
                </a:solidFill>
              </a:rPr>
              <a:t>Collaborer avec la radio étudiante favorise la proximité avec les élèves de l’école. Faire connaître les membres du conseil d’élèves, partager de l’information ou les bons coups est intéressant, mais pourquoi ne pas faire une ligne ouverte sur les projets en cours au conseil? Les élèves de l’école auraient l’occasion de s’exprimer en temps réel.</a:t>
            </a:r>
          </a:p>
          <a:p>
            <a:pPr algn="ctr">
              <a:spcBef>
                <a:spcPts val="600"/>
              </a:spcBef>
              <a:spcAft>
                <a:spcPts val="600"/>
              </a:spcAft>
            </a:pPr>
            <a:endParaRPr lang="fr-CA" dirty="0"/>
          </a:p>
        </p:txBody>
      </p:sp>
    </p:spTree>
    <p:extLst>
      <p:ext uri="{BB962C8B-B14F-4D97-AF65-F5344CB8AC3E}">
        <p14:creationId xmlns:p14="http://schemas.microsoft.com/office/powerpoint/2010/main" val="7448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595658" y="2566240"/>
            <a:ext cx="4976163" cy="3974259"/>
          </a:xfrm>
          <a:prstGeom prst="wedgeRoundRectCallout">
            <a:avLst>
              <a:gd name="adj1" fmla="val 60621"/>
              <a:gd name="adj2" fmla="val 25203"/>
              <a:gd name="adj3" fmla="val 16667"/>
            </a:avLst>
          </a:prstGeom>
          <a:solidFill>
            <a:schemeClr val="bg1"/>
          </a:solidFill>
          <a:ln w="38100">
            <a:solidFill>
              <a:srgbClr val="92BC0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Vox pop</a:t>
            </a:r>
          </a:p>
          <a:p>
            <a:r>
              <a:rPr lang="fr-CA" sz="1800" dirty="0">
                <a:solidFill>
                  <a:schemeClr val="tx1"/>
                </a:solidFill>
              </a:rPr>
              <a:t>Pourquoi ne pas interroger au hasard des personnes qui fréquentent l’école (jeunes et adultes) en leur posant des questions diverses sur le conseil d’élèves ? Vous pourrez en faire un montage et l’utiliser ensuite pour promouvoir le conseil d’élèves. Voici des exemples de questions : Depuis combien d’années avons-nous un conseil d’élèves? Pouvez-vous me nommer un projet réalisé par le conseil d’élèves de l’école? Qui est le ou la secrétaire cette année? ...)</a:t>
            </a:r>
          </a:p>
          <a:p>
            <a:pPr algn="ctr">
              <a:spcBef>
                <a:spcPts val="600"/>
              </a:spcBef>
              <a:spcAft>
                <a:spcPts val="600"/>
              </a:spcAft>
            </a:pPr>
            <a:endParaRPr lang="fr-CA" dirty="0"/>
          </a:p>
        </p:txBody>
      </p:sp>
    </p:spTree>
    <p:extLst>
      <p:ext uri="{BB962C8B-B14F-4D97-AF65-F5344CB8AC3E}">
        <p14:creationId xmlns:p14="http://schemas.microsoft.com/office/powerpoint/2010/main" val="166477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897756" y="2956966"/>
            <a:ext cx="4976163" cy="2136508"/>
          </a:xfrm>
          <a:prstGeom prst="wedgeRoundRectCallout">
            <a:avLst>
              <a:gd name="adj1" fmla="val 59600"/>
              <a:gd name="adj2" fmla="val -25118"/>
              <a:gd name="adj3" fmla="val 16667"/>
            </a:avLst>
          </a:prstGeom>
          <a:solidFill>
            <a:schemeClr val="bg1"/>
          </a:solidFill>
          <a:ln w="38100">
            <a:solidFill>
              <a:srgbClr val="00A3B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Sondage</a:t>
            </a:r>
          </a:p>
          <a:p>
            <a:r>
              <a:rPr lang="fr-CA" sz="1800" dirty="0">
                <a:solidFill>
                  <a:schemeClr val="tx1"/>
                </a:solidFill>
              </a:rPr>
              <a:t>Il est possible de sonder les gens en ligne ou en personne. Il peut s’agir d’un jeu-questionnaire de culture générale sur le conseil ou alors des questionnements pour prendre le pouls du terrain sur des sujets liés au conseil. </a:t>
            </a:r>
          </a:p>
          <a:p>
            <a:pPr algn="ctr">
              <a:spcBef>
                <a:spcPts val="600"/>
              </a:spcBef>
              <a:spcAft>
                <a:spcPts val="600"/>
              </a:spcAft>
            </a:pPr>
            <a:endParaRPr lang="fr-CA" dirty="0"/>
          </a:p>
        </p:txBody>
      </p:sp>
    </p:spTree>
    <p:extLst>
      <p:ext uri="{BB962C8B-B14F-4D97-AF65-F5344CB8AC3E}">
        <p14:creationId xmlns:p14="http://schemas.microsoft.com/office/powerpoint/2010/main" val="205143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Vous pouvez adapter chacun de ces moyens à votre réalité.</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16"/>
          <a:srcRect t="4418"/>
          <a:stretch/>
        </p:blipFill>
        <p:spPr>
          <a:xfrm>
            <a:off x="1991792" y="2643447"/>
            <a:ext cx="6135027" cy="3491408"/>
          </a:xfrm>
          <a:prstGeom prst="rect">
            <a:avLst/>
          </a:prstGeom>
          <a:ln>
            <a:solidFill>
              <a:schemeClr val="tx1"/>
            </a:solidFill>
          </a:ln>
        </p:spPr>
      </p:pic>
      <p:sp>
        <p:nvSpPr>
          <p:cNvPr id="15" name="Bouton d’action : vide 14">
            <a:hlinkClick r:id="" action="ppaction://noaction" highlightClick="1"/>
            <a:extLst>
              <a:ext uri="{FF2B5EF4-FFF2-40B4-BE49-F238E27FC236}">
                <a16:creationId xmlns:a16="http://schemas.microsoft.com/office/drawing/2014/main" id="{360BB4FB-B8AC-443D-BBF2-B733EB81BC22}"/>
              </a:ext>
            </a:extLst>
          </p:cNvPr>
          <p:cNvSpPr/>
          <p:nvPr>
            <p:custDataLst>
              <p:tags r:id="rId3"/>
            </p:custDataLst>
          </p:nvPr>
        </p:nvSpPr>
        <p:spPr>
          <a:xfrm>
            <a:off x="2880360" y="2643447"/>
            <a:ext cx="1691640" cy="1197033"/>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Bouton d’action : vide 15">
            <a:hlinkClick r:id="" action="ppaction://noaction" highlightClick="1"/>
            <a:extLst>
              <a:ext uri="{FF2B5EF4-FFF2-40B4-BE49-F238E27FC236}">
                <a16:creationId xmlns:a16="http://schemas.microsoft.com/office/drawing/2014/main" id="{6BB77BBD-24D5-4E23-B72E-06DFC58DBC8B}"/>
              </a:ext>
            </a:extLst>
          </p:cNvPr>
          <p:cNvSpPr/>
          <p:nvPr>
            <p:custDataLst>
              <p:tags r:id="rId4"/>
            </p:custDataLst>
          </p:nvPr>
        </p:nvSpPr>
        <p:spPr>
          <a:xfrm>
            <a:off x="2016850" y="4001661"/>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Bouton d’action : vide 16">
            <a:hlinkClick r:id="" action="ppaction://noaction" highlightClick="1"/>
            <a:extLst>
              <a:ext uri="{FF2B5EF4-FFF2-40B4-BE49-F238E27FC236}">
                <a16:creationId xmlns:a16="http://schemas.microsoft.com/office/drawing/2014/main" id="{746D48A5-3671-4EF5-A559-727AFA1605F6}"/>
              </a:ext>
            </a:extLst>
          </p:cNvPr>
          <p:cNvSpPr/>
          <p:nvPr>
            <p:custDataLst>
              <p:tags r:id="rId5"/>
            </p:custDataLst>
          </p:nvPr>
        </p:nvSpPr>
        <p:spPr>
          <a:xfrm>
            <a:off x="2314601" y="5253447"/>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Bouton d’action : vide 17">
            <a:hlinkClick r:id="" action="ppaction://noaction" highlightClick="1"/>
            <a:extLst>
              <a:ext uri="{FF2B5EF4-FFF2-40B4-BE49-F238E27FC236}">
                <a16:creationId xmlns:a16="http://schemas.microsoft.com/office/drawing/2014/main" id="{1DCD79D5-1619-4CFB-8845-0737CC91A1DD}"/>
              </a:ext>
            </a:extLst>
          </p:cNvPr>
          <p:cNvSpPr/>
          <p:nvPr>
            <p:custDataLst>
              <p:tags r:id="rId6"/>
            </p:custDataLst>
          </p:nvPr>
        </p:nvSpPr>
        <p:spPr>
          <a:xfrm>
            <a:off x="3547542" y="5387464"/>
            <a:ext cx="1056208"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Bouton d’action : vide 18">
            <a:hlinkClick r:id="" action="ppaction://noaction" highlightClick="1"/>
            <a:extLst>
              <a:ext uri="{FF2B5EF4-FFF2-40B4-BE49-F238E27FC236}">
                <a16:creationId xmlns:a16="http://schemas.microsoft.com/office/drawing/2014/main" id="{7D9839DE-904C-4A1A-916A-9C3D7091C233}"/>
              </a:ext>
            </a:extLst>
          </p:cNvPr>
          <p:cNvSpPr/>
          <p:nvPr>
            <p:custDataLst>
              <p:tags r:id="rId7"/>
            </p:custDataLst>
          </p:nvPr>
        </p:nvSpPr>
        <p:spPr>
          <a:xfrm>
            <a:off x="3817490" y="4281119"/>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Bouton d’action : vide 19">
            <a:hlinkClick r:id="" action="ppaction://noaction" highlightClick="1"/>
            <a:extLst>
              <a:ext uri="{FF2B5EF4-FFF2-40B4-BE49-F238E27FC236}">
                <a16:creationId xmlns:a16="http://schemas.microsoft.com/office/drawing/2014/main" id="{648EFD9F-D9E8-4784-AF33-981D13EEC4CC}"/>
              </a:ext>
            </a:extLst>
          </p:cNvPr>
          <p:cNvSpPr/>
          <p:nvPr>
            <p:custDataLst>
              <p:tags r:id="rId8"/>
            </p:custDataLst>
          </p:nvPr>
        </p:nvSpPr>
        <p:spPr>
          <a:xfrm>
            <a:off x="5006862" y="4607796"/>
            <a:ext cx="1061097" cy="747391"/>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Bouton d’action : vide 20">
            <a:hlinkClick r:id="" action="ppaction://noaction" highlightClick="1"/>
            <a:extLst>
              <a:ext uri="{FF2B5EF4-FFF2-40B4-BE49-F238E27FC236}">
                <a16:creationId xmlns:a16="http://schemas.microsoft.com/office/drawing/2014/main" id="{746E8498-578D-465D-AF5E-DEED165EF130}"/>
              </a:ext>
            </a:extLst>
          </p:cNvPr>
          <p:cNvSpPr/>
          <p:nvPr>
            <p:custDataLst>
              <p:tags r:id="rId9"/>
            </p:custDataLst>
          </p:nvPr>
        </p:nvSpPr>
        <p:spPr>
          <a:xfrm>
            <a:off x="4646488" y="3466675"/>
            <a:ext cx="1061097" cy="665706"/>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Bouton d’action : vide 21">
            <a:hlinkClick r:id="" action="ppaction://noaction" highlightClick="1"/>
            <a:extLst>
              <a:ext uri="{FF2B5EF4-FFF2-40B4-BE49-F238E27FC236}">
                <a16:creationId xmlns:a16="http://schemas.microsoft.com/office/drawing/2014/main" id="{9FF42435-E86A-4482-BF21-C7914CD88064}"/>
              </a:ext>
            </a:extLst>
          </p:cNvPr>
          <p:cNvSpPr/>
          <p:nvPr>
            <p:custDataLst>
              <p:tags r:id="rId10"/>
            </p:custDataLst>
          </p:nvPr>
        </p:nvSpPr>
        <p:spPr>
          <a:xfrm>
            <a:off x="5818861" y="2691196"/>
            <a:ext cx="1185189"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Bouton d’action : vide 22">
            <a:hlinkClick r:id="" action="ppaction://noaction" highlightClick="1"/>
            <a:extLst>
              <a:ext uri="{FF2B5EF4-FFF2-40B4-BE49-F238E27FC236}">
                <a16:creationId xmlns:a16="http://schemas.microsoft.com/office/drawing/2014/main" id="{FDCB6E02-7881-46FE-B8BC-22EB96BD2C84}"/>
              </a:ext>
            </a:extLst>
          </p:cNvPr>
          <p:cNvSpPr/>
          <p:nvPr>
            <p:custDataLst>
              <p:tags r:id="rId11"/>
            </p:custDataLst>
          </p:nvPr>
        </p:nvSpPr>
        <p:spPr>
          <a:xfrm>
            <a:off x="6254751" y="3996227"/>
            <a:ext cx="1343612"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Bouton d’action : vide 23">
            <a:hlinkClick r:id="" action="ppaction://noaction" highlightClick="1"/>
            <a:extLst>
              <a:ext uri="{FF2B5EF4-FFF2-40B4-BE49-F238E27FC236}">
                <a16:creationId xmlns:a16="http://schemas.microsoft.com/office/drawing/2014/main" id="{6834A7FE-7FFE-4B99-A896-0E8F4A38C318}"/>
              </a:ext>
            </a:extLst>
          </p:cNvPr>
          <p:cNvSpPr/>
          <p:nvPr>
            <p:custDataLst>
              <p:tags r:id="rId12"/>
            </p:custDataLst>
          </p:nvPr>
        </p:nvSpPr>
        <p:spPr>
          <a:xfrm>
            <a:off x="6877046" y="5301257"/>
            <a:ext cx="1061098" cy="673625"/>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Bouton d’action : vide 24">
            <a:hlinkClick r:id="" action="ppaction://noaction" highlightClick="1"/>
            <a:extLst>
              <a:ext uri="{FF2B5EF4-FFF2-40B4-BE49-F238E27FC236}">
                <a16:creationId xmlns:a16="http://schemas.microsoft.com/office/drawing/2014/main" id="{6E80CE2B-D63C-47DC-8CC6-CE1F9FAC7D9A}"/>
              </a:ext>
            </a:extLst>
          </p:cNvPr>
          <p:cNvSpPr/>
          <p:nvPr>
            <p:custDataLst>
              <p:tags r:id="rId13"/>
            </p:custDataLst>
          </p:nvPr>
        </p:nvSpPr>
        <p:spPr>
          <a:xfrm>
            <a:off x="7115325" y="2797203"/>
            <a:ext cx="980657" cy="871154"/>
          </a:xfrm>
          <a:prstGeom prst="actionButtonBlank">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Bulle narrative : rectangle à coins arrondis 36">
            <a:extLst>
              <a:ext uri="{FF2B5EF4-FFF2-40B4-BE49-F238E27FC236}">
                <a16:creationId xmlns:a16="http://schemas.microsoft.com/office/drawing/2014/main" id="{803EF789-634D-434F-9E19-559A284D27F8}"/>
              </a:ext>
            </a:extLst>
          </p:cNvPr>
          <p:cNvSpPr/>
          <p:nvPr>
            <p:custDataLst>
              <p:tags r:id="rId14"/>
            </p:custDataLst>
          </p:nvPr>
        </p:nvSpPr>
        <p:spPr>
          <a:xfrm>
            <a:off x="1615137" y="3126773"/>
            <a:ext cx="4558039" cy="3146014"/>
          </a:xfrm>
          <a:prstGeom prst="wedgeRoundRectCallout">
            <a:avLst>
              <a:gd name="adj1" fmla="val 64058"/>
              <a:gd name="adj2" fmla="val 1929"/>
              <a:gd name="adj3" fmla="val 16667"/>
            </a:avLst>
          </a:prstGeom>
          <a:solidFill>
            <a:schemeClr val="bg1"/>
          </a:solidFill>
          <a:ln w="38100">
            <a:solidFill>
              <a:srgbClr val="9E0A5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800" b="1" dirty="0">
                <a:solidFill>
                  <a:schemeClr val="tx1"/>
                </a:solidFill>
              </a:rPr>
              <a:t>Boîte à suggestions</a:t>
            </a:r>
          </a:p>
          <a:p>
            <a:r>
              <a:rPr lang="fr-CA" sz="1800" dirty="0">
                <a:solidFill>
                  <a:schemeClr val="tx1"/>
                </a:solidFill>
              </a:rPr>
              <a:t>La boîte à suggestions peut être utile pour questionner les élèves de l’école en cours d’année sur un projet ou un sujet en particulier; afin de garder le conseil vivant. Quel que soit l’objectif, la boîte doit être placée dans un endroit stratégique, pour une période donnée précisant l’objectif de la cueillette d’information et la date limite.</a:t>
            </a:r>
          </a:p>
          <a:p>
            <a:pPr algn="ctr">
              <a:spcBef>
                <a:spcPts val="600"/>
              </a:spcBef>
              <a:spcAft>
                <a:spcPts val="600"/>
              </a:spcAft>
            </a:pPr>
            <a:endParaRPr lang="fr-CA" dirty="0"/>
          </a:p>
        </p:txBody>
      </p:sp>
    </p:spTree>
    <p:extLst>
      <p:ext uri="{BB962C8B-B14F-4D97-AF65-F5344CB8AC3E}">
        <p14:creationId xmlns:p14="http://schemas.microsoft.com/office/powerpoint/2010/main" val="154779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5" y="1830410"/>
            <a:ext cx="6570949" cy="813037"/>
          </a:xfrm>
        </p:spPr>
        <p:txBody>
          <a:bodyPr/>
          <a:lstStyle/>
          <a:p>
            <a:r>
              <a:rPr lang="fr-CA" dirty="0"/>
              <a:t>Tout au long de l’année, la personne responsable du conseil ou ses membres peuvent promouvoir le conseil d’élèves auprès :</a:t>
            </a:r>
          </a:p>
        </p:txBody>
      </p:sp>
      <p:sp>
        <p:nvSpPr>
          <p:cNvPr id="15" name="Titre 1">
            <a:extLst>
              <a:ext uri="{FF2B5EF4-FFF2-40B4-BE49-F238E27FC236}">
                <a16:creationId xmlns:a16="http://schemas.microsoft.com/office/drawing/2014/main" id="{6D0C8AFB-AC35-4F4B-9C66-30A9E012BDDF}"/>
              </a:ext>
            </a:extLst>
          </p:cNvPr>
          <p:cNvSpPr txBox="1">
            <a:spLocks/>
          </p:cNvSpPr>
          <p:nvPr>
            <p:custDataLst>
              <p:tags r:id="rId2"/>
            </p:custDataLst>
          </p:nvPr>
        </p:nvSpPr>
        <p:spPr>
          <a:xfrm>
            <a:off x="3974541" y="2800737"/>
            <a:ext cx="4776945" cy="5520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14000"/>
              </a:lnSpc>
              <a:spcAft>
                <a:spcPts val="1200"/>
              </a:spcAft>
              <a:buFont typeface="Arial" panose="020B0604020202020204" pitchFamily="34" charset="0"/>
              <a:buChar char="•"/>
            </a:pPr>
            <a:r>
              <a:rPr lang="fr-CA" sz="1600" dirty="0"/>
              <a:t>Des élèves de l’école</a:t>
            </a:r>
          </a:p>
          <a:p>
            <a:pPr marL="285750" indent="-285750">
              <a:lnSpc>
                <a:spcPct val="114000"/>
              </a:lnSpc>
              <a:spcAft>
                <a:spcPts val="1200"/>
              </a:spcAft>
              <a:buFont typeface="Arial" panose="020B0604020202020204" pitchFamily="34" charset="0"/>
              <a:buChar char="•"/>
            </a:pPr>
            <a:r>
              <a:rPr lang="fr-CA" sz="1600" dirty="0"/>
              <a:t>De la direction</a:t>
            </a:r>
          </a:p>
          <a:p>
            <a:pPr marL="285750" indent="-285750">
              <a:lnSpc>
                <a:spcPct val="114000"/>
              </a:lnSpc>
              <a:spcAft>
                <a:spcPts val="1200"/>
              </a:spcAft>
              <a:buFont typeface="Arial" panose="020B0604020202020204" pitchFamily="34" charset="0"/>
              <a:buChar char="•"/>
            </a:pPr>
            <a:r>
              <a:rPr lang="fr-CA" sz="1600" dirty="0"/>
              <a:t>De l’équipe-école</a:t>
            </a:r>
          </a:p>
          <a:p>
            <a:pPr marL="285750" indent="-285750">
              <a:lnSpc>
                <a:spcPct val="114000"/>
              </a:lnSpc>
              <a:spcAft>
                <a:spcPts val="1200"/>
              </a:spcAft>
              <a:buFont typeface="Arial" panose="020B0604020202020204" pitchFamily="34" charset="0"/>
              <a:buChar char="•"/>
            </a:pPr>
            <a:r>
              <a:rPr lang="fr-CA" sz="1600" dirty="0"/>
              <a:t>Des parents</a:t>
            </a:r>
          </a:p>
          <a:p>
            <a:pPr marL="285750" indent="-285750">
              <a:lnSpc>
                <a:spcPct val="114000"/>
              </a:lnSpc>
              <a:spcAft>
                <a:spcPts val="1200"/>
              </a:spcAft>
              <a:buFont typeface="Arial" panose="020B0604020202020204" pitchFamily="34" charset="0"/>
              <a:buChar char="•"/>
            </a:pPr>
            <a:r>
              <a:rPr lang="fr-CA" sz="1600" dirty="0"/>
              <a:t>Du comité de parents</a:t>
            </a:r>
          </a:p>
          <a:p>
            <a:pPr marL="285750" indent="-285750">
              <a:lnSpc>
                <a:spcPct val="114000"/>
              </a:lnSpc>
              <a:spcAft>
                <a:spcPts val="1200"/>
              </a:spcAft>
              <a:buFont typeface="Arial" panose="020B0604020202020204" pitchFamily="34" charset="0"/>
              <a:buChar char="•"/>
            </a:pPr>
            <a:r>
              <a:rPr lang="fr-CA" sz="1600" dirty="0"/>
              <a:t>Du conseil d’établissement</a:t>
            </a:r>
          </a:p>
          <a:p>
            <a:pPr marL="285750" indent="-285750">
              <a:lnSpc>
                <a:spcPct val="114000"/>
              </a:lnSpc>
              <a:spcAft>
                <a:spcPts val="1200"/>
              </a:spcAft>
              <a:buFont typeface="Arial" panose="020B0604020202020204" pitchFamily="34" charset="0"/>
              <a:buChar char="•"/>
            </a:pPr>
            <a:r>
              <a:rPr lang="fr-CA" sz="1600" dirty="0"/>
              <a:t>De la communauté</a:t>
            </a:r>
          </a:p>
          <a:p>
            <a:pPr marL="285750" indent="-285750">
              <a:lnSpc>
                <a:spcPct val="114000"/>
              </a:lnSpc>
              <a:spcAft>
                <a:spcPts val="1200"/>
              </a:spcAft>
              <a:buFont typeface="Arial" panose="020B0604020202020204" pitchFamily="34" charset="0"/>
              <a:buChar char="•"/>
            </a:pPr>
            <a:endParaRPr lang="fr-CA" sz="1600" dirty="0"/>
          </a:p>
        </p:txBody>
      </p:sp>
      <p:grpSp>
        <p:nvGrpSpPr>
          <p:cNvPr id="7" name="Groupe 6">
            <a:extLst>
              <a:ext uri="{FF2B5EF4-FFF2-40B4-BE49-F238E27FC236}">
                <a16:creationId xmlns:a16="http://schemas.microsoft.com/office/drawing/2014/main" id="{DCDEDE81-CCAB-4DE9-8088-2AD307B23DEB}"/>
              </a:ext>
            </a:extLst>
          </p:cNvPr>
          <p:cNvGrpSpPr/>
          <p:nvPr>
            <p:custDataLst>
              <p:tags r:id="rId3"/>
            </p:custDataLst>
          </p:nvPr>
        </p:nvGrpSpPr>
        <p:grpSpPr>
          <a:xfrm>
            <a:off x="1455702" y="3499002"/>
            <a:ext cx="2518839" cy="2565400"/>
            <a:chOff x="4634387" y="3023520"/>
            <a:chExt cx="2825762" cy="2877996"/>
          </a:xfrm>
        </p:grpSpPr>
        <p:pic>
          <p:nvPicPr>
            <p:cNvPr id="6" name="Image 5">
              <a:extLst>
                <a:ext uri="{FF2B5EF4-FFF2-40B4-BE49-F238E27FC236}">
                  <a16:creationId xmlns:a16="http://schemas.microsoft.com/office/drawing/2014/main" id="{6DAF1AEE-F667-4B76-897A-A27DBAB6FCDC}"/>
                </a:ext>
              </a:extLst>
            </p:cNvPr>
            <p:cNvPicPr>
              <a:picLocks noChangeAspect="1"/>
            </p:cNvPicPr>
            <p:nvPr/>
          </p:nvPicPr>
          <p:blipFill rotWithShape="1">
            <a:blip r:embed="rId5"/>
            <a:srcRect b="41306"/>
            <a:stretch/>
          </p:blipFill>
          <p:spPr>
            <a:xfrm>
              <a:off x="4634387" y="3023520"/>
              <a:ext cx="1846906" cy="2437480"/>
            </a:xfrm>
            <a:prstGeom prst="rect">
              <a:avLst/>
            </a:prstGeom>
          </p:spPr>
        </p:pic>
        <p:pic>
          <p:nvPicPr>
            <p:cNvPr id="4" name="Image 3">
              <a:extLst>
                <a:ext uri="{FF2B5EF4-FFF2-40B4-BE49-F238E27FC236}">
                  <a16:creationId xmlns:a16="http://schemas.microsoft.com/office/drawing/2014/main" id="{38328F32-E12D-42BA-84B7-02B8F04BEEF3}"/>
                </a:ext>
              </a:extLst>
            </p:cNvPr>
            <p:cNvPicPr>
              <a:picLocks noChangeAspect="1"/>
            </p:cNvPicPr>
            <p:nvPr/>
          </p:nvPicPr>
          <p:blipFill>
            <a:blip r:embed="rId6"/>
            <a:stretch>
              <a:fillRect/>
            </a:stretch>
          </p:blipFill>
          <p:spPr>
            <a:xfrm>
              <a:off x="5070188" y="3746500"/>
              <a:ext cx="2389961" cy="2155016"/>
            </a:xfrm>
            <a:prstGeom prst="rect">
              <a:avLst/>
            </a:prstGeom>
          </p:spPr>
        </p:pic>
      </p:grpSp>
    </p:spTree>
    <p:extLst>
      <p:ext uri="{BB962C8B-B14F-4D97-AF65-F5344CB8AC3E}">
        <p14:creationId xmlns:p14="http://schemas.microsoft.com/office/powerpoint/2010/main" val="4034266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Certaines écoles ont mis d’autres moyens originaux en place :</a:t>
            </a:r>
          </a:p>
        </p:txBody>
      </p:sp>
      <p:sp>
        <p:nvSpPr>
          <p:cNvPr id="3" name="Titre 1">
            <a:extLst>
              <a:ext uri="{FF2B5EF4-FFF2-40B4-BE49-F238E27FC236}">
                <a16:creationId xmlns:a16="http://schemas.microsoft.com/office/drawing/2014/main" id="{826912F4-8549-410A-ACC4-C84FCFF527FD}"/>
              </a:ext>
            </a:extLst>
          </p:cNvPr>
          <p:cNvSpPr txBox="1">
            <a:spLocks/>
          </p:cNvSpPr>
          <p:nvPr>
            <p:custDataLst>
              <p:tags r:id="rId2"/>
            </p:custDataLst>
          </p:nvPr>
        </p:nvSpPr>
        <p:spPr>
          <a:xfrm>
            <a:off x="2234251" y="2255500"/>
            <a:ext cx="6667586" cy="5520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Un kiosque installé dans un endroit passant à des périodes achalandées. Les jeunes peuvent venir discuter et poser leurs questions sur le conseil et les projets.</a:t>
            </a:r>
          </a:p>
          <a:p>
            <a:pPr marL="285750" indent="-285750">
              <a:lnSpc>
                <a:spcPct val="100000"/>
              </a:lnSpc>
              <a:spcAft>
                <a:spcPts val="1200"/>
              </a:spcAft>
              <a:buFont typeface="Arial" panose="020B0604020202020204" pitchFamily="34" charset="0"/>
              <a:buChar char="•"/>
            </a:pPr>
            <a:r>
              <a:rPr lang="fr-FR" sz="1600" dirty="0"/>
              <a:t>Des conseils dont toutes les rencontres sont publiques. Tous les élèves de l’école peuvent y assister. Car c’est le cas de plusieurs conseils</a:t>
            </a:r>
            <a:r>
              <a:rPr lang="fr-CA" sz="1600" dirty="0"/>
              <a:t>.</a:t>
            </a:r>
          </a:p>
          <a:p>
            <a:pPr marL="285750" indent="-285750">
              <a:lnSpc>
                <a:spcPct val="100000"/>
              </a:lnSpc>
              <a:spcAft>
                <a:spcPts val="1200"/>
              </a:spcAft>
              <a:buFont typeface="Arial" panose="020B0604020202020204" pitchFamily="34" charset="0"/>
              <a:buChar char="•"/>
            </a:pPr>
            <a:r>
              <a:rPr lang="fr-CA" sz="1600" dirty="0"/>
              <a:t>Des collations-rencontre où l’on discute du conseil autour d’un jus et d’une pâtisserie.</a:t>
            </a:r>
          </a:p>
        </p:txBody>
      </p:sp>
    </p:spTree>
    <p:extLst>
      <p:ext uri="{BB962C8B-B14F-4D97-AF65-F5344CB8AC3E}">
        <p14:creationId xmlns:p14="http://schemas.microsoft.com/office/powerpoint/2010/main" val="81335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Faire connaître le conseil d’élèves dans l’école est une chose, mais s’assurer de faire </a:t>
            </a:r>
            <a:r>
              <a:rPr lang="fr-CA" dirty="0" err="1"/>
              <a:t>REconnaître</a:t>
            </a:r>
            <a:r>
              <a:rPr lang="fr-CA" dirty="0"/>
              <a:t> le conseil d’élèves dans l’école et la communauté en est une autre. Pourquoi est-ce important de faire reconnaître le conseil d’élèves? Un conseil d’élèves </a:t>
            </a:r>
            <a:r>
              <a:rPr lang="fr-CA" dirty="0" err="1"/>
              <a:t>REconnu</a:t>
            </a:r>
            <a:r>
              <a:rPr lang="fr-CA" dirty="0"/>
              <a:t> augmente :</a:t>
            </a:r>
            <a:br>
              <a:rPr lang="fr-CA" dirty="0"/>
            </a:br>
            <a:endParaRPr lang="fr-CA" dirty="0"/>
          </a:p>
        </p:txBody>
      </p:sp>
      <p:sp>
        <p:nvSpPr>
          <p:cNvPr id="3" name="Titre 1">
            <a:extLst>
              <a:ext uri="{FF2B5EF4-FFF2-40B4-BE49-F238E27FC236}">
                <a16:creationId xmlns:a16="http://schemas.microsoft.com/office/drawing/2014/main" id="{D8BAE354-30BE-4B85-B91D-177FE0F9A021}"/>
              </a:ext>
            </a:extLst>
          </p:cNvPr>
          <p:cNvSpPr txBox="1">
            <a:spLocks/>
          </p:cNvSpPr>
          <p:nvPr>
            <p:custDataLst>
              <p:tags r:id="rId2"/>
            </p:custDataLst>
          </p:nvPr>
        </p:nvSpPr>
        <p:spPr>
          <a:xfrm>
            <a:off x="2268119" y="3762567"/>
            <a:ext cx="6667586" cy="5520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Sa crédibilité, lui permettant ainsi de réaliser des projets plus structurels dans une école (Exemples : code de vie, collaboration avec des fournisseurs de services…)</a:t>
            </a:r>
          </a:p>
          <a:p>
            <a:pPr marL="285750" indent="-285750">
              <a:lnSpc>
                <a:spcPct val="100000"/>
              </a:lnSpc>
              <a:spcAft>
                <a:spcPts val="1200"/>
              </a:spcAft>
              <a:buFont typeface="Arial" panose="020B0604020202020204" pitchFamily="34" charset="0"/>
              <a:buChar char="•"/>
            </a:pPr>
            <a:r>
              <a:rPr lang="fr-CA" sz="1600" dirty="0"/>
              <a:t>Son pouvoir d’action, étant </a:t>
            </a:r>
            <a:r>
              <a:rPr lang="fr-CA" sz="1600" dirty="0" err="1"/>
              <a:t>REconnu</a:t>
            </a:r>
            <a:r>
              <a:rPr lang="fr-CA" sz="1600" dirty="0"/>
              <a:t> dans son milieu il devient une instance de gouvernance incontournable pour consulter les élèves et les représenter.</a:t>
            </a:r>
          </a:p>
          <a:p>
            <a:pPr marL="285750" indent="-285750">
              <a:lnSpc>
                <a:spcPct val="100000"/>
              </a:lnSpc>
              <a:spcAft>
                <a:spcPts val="1200"/>
              </a:spcAft>
              <a:buFont typeface="Arial" panose="020B0604020202020204" pitchFamily="34" charset="0"/>
              <a:buChar char="•"/>
            </a:pPr>
            <a:r>
              <a:rPr lang="fr-CA" sz="1600" dirty="0"/>
              <a:t>Ses opportunités, qu’il s’agisse de collaboration, de projet ou de rayonnement dans la communauté.</a:t>
            </a:r>
          </a:p>
        </p:txBody>
      </p:sp>
    </p:spTree>
    <p:extLst>
      <p:ext uri="{BB962C8B-B14F-4D97-AF65-F5344CB8AC3E}">
        <p14:creationId xmlns:p14="http://schemas.microsoft.com/office/powerpoint/2010/main" val="86868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9F076A8E-019E-4AF4-A1E8-9C88AED0185A}"/>
              </a:ext>
            </a:extLst>
          </p:cNvPr>
          <p:cNvSpPr txBox="1">
            <a:spLocks/>
          </p:cNvSpPr>
          <p:nvPr>
            <p:custDataLst>
              <p:tags r:id="rId1"/>
            </p:custDataLst>
          </p:nvPr>
        </p:nvSpPr>
        <p:spPr>
          <a:xfrm>
            <a:off x="3143251" y="1830410"/>
            <a:ext cx="5423701" cy="17936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Aft>
                <a:spcPts val="1800"/>
              </a:spcAft>
            </a:pPr>
            <a:r>
              <a:rPr lang="fr-CA" dirty="0"/>
              <a:t>Sur le terrain, l’équipe de Vox populi constate que plusieurs conseils d’élèves réalisent des projets mobilisateurs qui améliorent la qualité de vie dans leur école, mais que personne n’est au courant que le conseil d’élèves est à l’origine de cette initiative.</a:t>
            </a:r>
          </a:p>
        </p:txBody>
      </p:sp>
      <p:pic>
        <p:nvPicPr>
          <p:cNvPr id="4" name="Image 3" descr="Une image contenant dessin&#10;&#10;Description générée automatiquement">
            <a:extLst>
              <a:ext uri="{FF2B5EF4-FFF2-40B4-BE49-F238E27FC236}">
                <a16:creationId xmlns:a16="http://schemas.microsoft.com/office/drawing/2014/main" id="{71A6FFF8-91F1-4290-8BCD-5A9EA9A7E46B}"/>
              </a:ext>
            </a:extLst>
          </p:cNvPr>
          <p:cNvPicPr>
            <a:picLocks noChangeAspect="1"/>
          </p:cNvPicPr>
          <p:nvPr>
            <p:custDataLst>
              <p:tags r:id="rId2"/>
            </p:custDataLst>
          </p:nvPr>
        </p:nvPicPr>
        <p:blipFill>
          <a:blip r:embed="rId5"/>
          <a:stretch>
            <a:fillRect/>
          </a:stretch>
        </p:blipFill>
        <p:spPr>
          <a:xfrm>
            <a:off x="1876584" y="2052970"/>
            <a:ext cx="1266667" cy="1180952"/>
          </a:xfrm>
          <a:prstGeom prst="rect">
            <a:avLst/>
          </a:prstGeom>
        </p:spPr>
      </p:pic>
      <p:sp>
        <p:nvSpPr>
          <p:cNvPr id="5" name="Titre 1">
            <a:extLst>
              <a:ext uri="{FF2B5EF4-FFF2-40B4-BE49-F238E27FC236}">
                <a16:creationId xmlns:a16="http://schemas.microsoft.com/office/drawing/2014/main" id="{7C585D8C-5519-4482-A22B-59C5CC9E46E1}"/>
              </a:ext>
            </a:extLst>
          </p:cNvPr>
          <p:cNvSpPr txBox="1">
            <a:spLocks/>
          </p:cNvSpPr>
          <p:nvPr>
            <p:custDataLst>
              <p:tags r:id="rId3"/>
            </p:custDataLst>
          </p:nvPr>
        </p:nvSpPr>
        <p:spPr>
          <a:xfrm>
            <a:off x="1943575" y="3918220"/>
            <a:ext cx="6623377" cy="17936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CA" dirty="0"/>
              <a:t>N’hésitez pas à partager les réalisations et les bons coups du conseil d’élèves. La direction peut être sollicitée pour partager la nouvelle aux élèves de l’école, c’est un appui essentiel pour faire </a:t>
            </a:r>
            <a:r>
              <a:rPr lang="fr-CA" dirty="0" err="1"/>
              <a:t>REconnaître</a:t>
            </a:r>
            <a:r>
              <a:rPr lang="fr-CA" dirty="0"/>
              <a:t> le conseil d’élèves.</a:t>
            </a:r>
          </a:p>
        </p:txBody>
      </p:sp>
    </p:spTree>
    <p:extLst>
      <p:ext uri="{BB962C8B-B14F-4D97-AF65-F5344CB8AC3E}">
        <p14:creationId xmlns:p14="http://schemas.microsoft.com/office/powerpoint/2010/main" val="3408276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Tous ces moyens peuvent également être utilisés pour faire </a:t>
            </a:r>
            <a:r>
              <a:rPr lang="fr-CA" dirty="0" err="1"/>
              <a:t>REconnaître</a:t>
            </a:r>
            <a:r>
              <a:rPr lang="fr-CA" dirty="0"/>
              <a:t> le conseil d’élèves dans l’école.</a:t>
            </a:r>
          </a:p>
        </p:txBody>
      </p:sp>
      <p:pic>
        <p:nvPicPr>
          <p:cNvPr id="3" name="Image 2">
            <a:extLst>
              <a:ext uri="{FF2B5EF4-FFF2-40B4-BE49-F238E27FC236}">
                <a16:creationId xmlns:a16="http://schemas.microsoft.com/office/drawing/2014/main" id="{CD75E082-9120-4695-921D-DAB45B83782C}"/>
              </a:ext>
            </a:extLst>
          </p:cNvPr>
          <p:cNvPicPr>
            <a:picLocks noChangeAspect="1"/>
          </p:cNvPicPr>
          <p:nvPr>
            <p:custDataLst>
              <p:tags r:id="rId2"/>
            </p:custDataLst>
          </p:nvPr>
        </p:nvPicPr>
        <p:blipFill rotWithShape="1">
          <a:blip r:embed="rId4"/>
          <a:srcRect t="4418"/>
          <a:stretch/>
        </p:blipFill>
        <p:spPr>
          <a:xfrm>
            <a:off x="1991792" y="2643447"/>
            <a:ext cx="6135027" cy="3491408"/>
          </a:xfrm>
          <a:prstGeom prst="rect">
            <a:avLst/>
          </a:prstGeom>
          <a:ln>
            <a:solidFill>
              <a:schemeClr val="tx1"/>
            </a:solidFill>
          </a:ln>
        </p:spPr>
      </p:pic>
    </p:spTree>
    <p:extLst>
      <p:ext uri="{BB962C8B-B14F-4D97-AF65-F5344CB8AC3E}">
        <p14:creationId xmlns:p14="http://schemas.microsoft.com/office/powerpoint/2010/main" val="2573553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De plus, les pistes suivantes peuvent être exploitées pour faire </a:t>
            </a:r>
            <a:r>
              <a:rPr lang="fr-CA" dirty="0" err="1"/>
              <a:t>REconnaître</a:t>
            </a:r>
            <a:r>
              <a:rPr lang="fr-CA" dirty="0"/>
              <a:t> le conseil d’élèves dans l’école :</a:t>
            </a:r>
          </a:p>
        </p:txBody>
      </p:sp>
      <p:sp>
        <p:nvSpPr>
          <p:cNvPr id="4" name="Titre 1">
            <a:extLst>
              <a:ext uri="{FF2B5EF4-FFF2-40B4-BE49-F238E27FC236}">
                <a16:creationId xmlns:a16="http://schemas.microsoft.com/office/drawing/2014/main" id="{48E4FCBA-5040-498D-9468-5A91AB93253B}"/>
              </a:ext>
            </a:extLst>
          </p:cNvPr>
          <p:cNvSpPr txBox="1">
            <a:spLocks/>
          </p:cNvSpPr>
          <p:nvPr>
            <p:custDataLst>
              <p:tags r:id="rId2"/>
            </p:custDataLst>
          </p:nvPr>
        </p:nvSpPr>
        <p:spPr>
          <a:xfrm>
            <a:off x="2335852" y="2517969"/>
            <a:ext cx="6667586" cy="36050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00000"/>
              </a:lnSpc>
              <a:spcAft>
                <a:spcPts val="1200"/>
              </a:spcAft>
              <a:buFont typeface="Arial" panose="020B0604020202020204" pitchFamily="34" charset="0"/>
              <a:buChar char="•"/>
            </a:pPr>
            <a:r>
              <a:rPr lang="fr-CA" sz="1600" dirty="0"/>
              <a:t>Informer le centre de services scolaire des réalisations du conseil.</a:t>
            </a:r>
          </a:p>
          <a:p>
            <a:pPr marL="285750" indent="-285750">
              <a:lnSpc>
                <a:spcPct val="100000"/>
              </a:lnSpc>
              <a:spcAft>
                <a:spcPts val="1200"/>
              </a:spcAft>
              <a:buFont typeface="Arial" panose="020B0604020202020204" pitchFamily="34" charset="0"/>
              <a:buChar char="•"/>
            </a:pPr>
            <a:r>
              <a:rPr lang="fr-CA" sz="1600" dirty="0"/>
              <a:t>Contacter les médias locaux pour faire publier un article sur le conseil d’élèves et ses réalisations.</a:t>
            </a:r>
          </a:p>
          <a:p>
            <a:pPr marL="285750" indent="-285750">
              <a:lnSpc>
                <a:spcPct val="100000"/>
              </a:lnSpc>
              <a:spcAft>
                <a:spcPts val="1200"/>
              </a:spcAft>
              <a:buFont typeface="Arial" panose="020B0604020202020204" pitchFamily="34" charset="0"/>
              <a:buChar char="•"/>
            </a:pPr>
            <a:r>
              <a:rPr lang="fr-CA" sz="1600" dirty="0"/>
              <a:t>Inviter des personnes de la communauté lors des événements ou des lancements (parents, personnes élues, anciens membres du conseil d’élèves, personnalité d’affaires…).</a:t>
            </a:r>
          </a:p>
          <a:p>
            <a:pPr marL="285750" indent="-285750">
              <a:lnSpc>
                <a:spcPct val="100000"/>
              </a:lnSpc>
              <a:spcAft>
                <a:spcPts val="1200"/>
              </a:spcAft>
              <a:buFont typeface="Arial" panose="020B0604020202020204" pitchFamily="34" charset="0"/>
              <a:buChar char="•"/>
            </a:pPr>
            <a:r>
              <a:rPr lang="fr-CA" sz="1600" dirty="0"/>
              <a:t>Trouver un logo pour le conseil et l’afficher sur vos réalisations ou vos communications lorsque c’est possible.</a:t>
            </a:r>
          </a:p>
          <a:p>
            <a:pPr marL="683895" lvl="2" indent="-285750">
              <a:spcAft>
                <a:spcPts val="1200"/>
              </a:spcAft>
              <a:buFont typeface="Courier New" panose="02070309020205020404" pitchFamily="49" charset="0"/>
              <a:buChar char="o"/>
            </a:pPr>
            <a:r>
              <a:rPr lang="fr-CA" sz="1600" dirty="0"/>
              <a:t>Certaines écoles ont organisé un concours avec la création du logo du conseil. De cette façon, toute l’école est impliquée et le logo est pratiquement connu par tous et toutes dès son dévoilement.</a:t>
            </a:r>
          </a:p>
        </p:txBody>
      </p:sp>
    </p:spTree>
    <p:extLst>
      <p:ext uri="{BB962C8B-B14F-4D97-AF65-F5344CB8AC3E}">
        <p14:creationId xmlns:p14="http://schemas.microsoft.com/office/powerpoint/2010/main" val="3434314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pPr>
              <a:lnSpc>
                <a:spcPct val="100000"/>
              </a:lnSpc>
            </a:pPr>
            <a:r>
              <a:rPr lang="fr-CA" dirty="0"/>
              <a:t>La créativité est un atout fantastique quand vient le temps de promouvoir le conseil d’élèves dans l’école. </a:t>
            </a:r>
            <a:br>
              <a:rPr lang="fr-CA" dirty="0"/>
            </a:br>
            <a:br>
              <a:rPr lang="fr-CA" dirty="0"/>
            </a:br>
            <a:r>
              <a:rPr lang="fr-CA" dirty="0"/>
              <a:t>Toutes les idées sont bonnes.</a:t>
            </a:r>
            <a:br>
              <a:rPr lang="fr-CA" dirty="0"/>
            </a:br>
            <a:br>
              <a:rPr lang="fr-CA" dirty="0"/>
            </a:br>
            <a:r>
              <a:rPr lang="fr-CA" dirty="0"/>
              <a:t>Il est intéressant de combiner différents moyens afin d’avoir un plus grand impact sur l’école et la communauté! </a:t>
            </a:r>
          </a:p>
        </p:txBody>
      </p:sp>
      <p:pic>
        <p:nvPicPr>
          <p:cNvPr id="42" name="Image 41">
            <a:extLst>
              <a:ext uri="{FF2B5EF4-FFF2-40B4-BE49-F238E27FC236}">
                <a16:creationId xmlns:a16="http://schemas.microsoft.com/office/drawing/2014/main" id="{CEB96303-4194-492B-AB1E-16EB549394F6}"/>
              </a:ext>
            </a:extLst>
          </p:cNvPr>
          <p:cNvPicPr>
            <a:picLocks noChangeAspect="1"/>
          </p:cNvPicPr>
          <p:nvPr>
            <p:custDataLst>
              <p:tags r:id="rId2"/>
            </p:custDataLst>
          </p:nvPr>
        </p:nvPicPr>
        <p:blipFill>
          <a:blip r:embed="rId7"/>
          <a:stretch>
            <a:fillRect/>
          </a:stretch>
        </p:blipFill>
        <p:spPr>
          <a:xfrm>
            <a:off x="1932525" y="3787141"/>
            <a:ext cx="4171388" cy="2537459"/>
          </a:xfrm>
          <a:prstGeom prst="rect">
            <a:avLst/>
          </a:prstGeom>
        </p:spPr>
      </p:pic>
      <p:pic>
        <p:nvPicPr>
          <p:cNvPr id="44" name="Image 43">
            <a:extLst>
              <a:ext uri="{FF2B5EF4-FFF2-40B4-BE49-F238E27FC236}">
                <a16:creationId xmlns:a16="http://schemas.microsoft.com/office/drawing/2014/main" id="{4FF6E8F1-FDB2-4ABC-BC53-31D81D503264}"/>
              </a:ext>
            </a:extLst>
          </p:cNvPr>
          <p:cNvPicPr>
            <a:picLocks noChangeAspect="1"/>
          </p:cNvPicPr>
          <p:nvPr>
            <p:custDataLst>
              <p:tags r:id="rId3"/>
            </p:custDataLst>
          </p:nvPr>
        </p:nvPicPr>
        <p:blipFill>
          <a:blip r:embed="rId8"/>
          <a:stretch>
            <a:fillRect/>
          </a:stretch>
        </p:blipFill>
        <p:spPr>
          <a:xfrm>
            <a:off x="7255462" y="4983480"/>
            <a:ext cx="1128854" cy="1874520"/>
          </a:xfrm>
          <a:prstGeom prst="rect">
            <a:avLst/>
          </a:prstGeom>
        </p:spPr>
      </p:pic>
      <p:pic>
        <p:nvPicPr>
          <p:cNvPr id="46" name="Image 45">
            <a:extLst>
              <a:ext uri="{FF2B5EF4-FFF2-40B4-BE49-F238E27FC236}">
                <a16:creationId xmlns:a16="http://schemas.microsoft.com/office/drawing/2014/main" id="{1621C063-FC48-4857-AC02-530AFCF4D0A7}"/>
              </a:ext>
            </a:extLst>
          </p:cNvPr>
          <p:cNvPicPr>
            <a:picLocks noChangeAspect="1"/>
          </p:cNvPicPr>
          <p:nvPr>
            <p:custDataLst>
              <p:tags r:id="rId4"/>
            </p:custDataLst>
          </p:nvPr>
        </p:nvPicPr>
        <p:blipFill>
          <a:blip r:embed="rId9"/>
          <a:stretch>
            <a:fillRect/>
          </a:stretch>
        </p:blipFill>
        <p:spPr>
          <a:xfrm flipH="1">
            <a:off x="6611475" y="5073121"/>
            <a:ext cx="600000" cy="1695238"/>
          </a:xfrm>
          <a:prstGeom prst="rect">
            <a:avLst/>
          </a:prstGeom>
        </p:spPr>
      </p:pic>
      <p:pic>
        <p:nvPicPr>
          <p:cNvPr id="48" name="Image 47" descr="Une image contenant texte, jouet, graphiques vectoriels&#10;&#10;Description générée automatiquement">
            <a:extLst>
              <a:ext uri="{FF2B5EF4-FFF2-40B4-BE49-F238E27FC236}">
                <a16:creationId xmlns:a16="http://schemas.microsoft.com/office/drawing/2014/main" id="{8ABAF864-66ED-4B52-8DB8-1BC3F73C98CE}"/>
              </a:ext>
            </a:extLst>
          </p:cNvPr>
          <p:cNvPicPr>
            <a:picLocks noChangeAspect="1"/>
          </p:cNvPicPr>
          <p:nvPr>
            <p:custDataLst>
              <p:tags r:id="rId5"/>
            </p:custDataLst>
          </p:nvPr>
        </p:nvPicPr>
        <p:blipFill>
          <a:blip r:embed="rId10"/>
          <a:stretch>
            <a:fillRect/>
          </a:stretch>
        </p:blipFill>
        <p:spPr>
          <a:xfrm>
            <a:off x="3859510" y="5593079"/>
            <a:ext cx="2073754" cy="1175279"/>
          </a:xfrm>
          <a:prstGeom prst="rect">
            <a:avLst/>
          </a:prstGeom>
        </p:spPr>
      </p:pic>
    </p:spTree>
    <p:extLst>
      <p:ext uri="{BB962C8B-B14F-4D97-AF65-F5344CB8AC3E}">
        <p14:creationId xmlns:p14="http://schemas.microsoft.com/office/powerpoint/2010/main" val="277987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2286000" y="1830410"/>
            <a:ext cx="6217474" cy="813037"/>
          </a:xfrm>
        </p:spPr>
        <p:txBody>
          <a:bodyPr/>
          <a:lstStyle/>
          <a:p>
            <a:r>
              <a:rPr lang="fr-CA" dirty="0"/>
              <a:t>Vous avez terminé la leçon </a:t>
            </a:r>
            <a:r>
              <a:rPr lang="fr-CA" i="1" dirty="0"/>
              <a:t>7.1 – La promotion du conseil d’élèves</a:t>
            </a:r>
            <a:r>
              <a:rPr lang="fr-CA" dirty="0"/>
              <a:t>. </a:t>
            </a:r>
            <a:br>
              <a:rPr lang="fr-CA" dirty="0"/>
            </a:br>
            <a:br>
              <a:rPr lang="fr-CA" dirty="0"/>
            </a:br>
            <a:br>
              <a:rPr lang="fr-CA" dirty="0"/>
            </a:br>
            <a:br>
              <a:rPr lang="fr-CA" dirty="0"/>
            </a:br>
            <a:br>
              <a:rPr lang="fr-CA" dirty="0"/>
            </a:br>
            <a:br>
              <a:rPr lang="fr-CA" dirty="0"/>
            </a:br>
            <a:br>
              <a:rPr lang="fr-CA" dirty="0"/>
            </a:br>
            <a:br>
              <a:rPr lang="fr-CA" dirty="0"/>
            </a:br>
            <a:br>
              <a:rPr lang="fr-CA" dirty="0"/>
            </a:br>
            <a:r>
              <a:rPr lang="fr-CA" dirty="0"/>
              <a:t>Consultez les autres modules de la </a:t>
            </a:r>
            <a:r>
              <a:rPr lang="fr-CA" dirty="0">
                <a:hlinkClick r:id="rId10"/>
              </a:rPr>
              <a:t>Formation pour la personne responsable d’un conseil d’élèves</a:t>
            </a:r>
            <a:r>
              <a:rPr lang="fr-CA" dirty="0"/>
              <a:t> sur le site Web de </a:t>
            </a:r>
            <a:r>
              <a:rPr lang="fr-CA" i="1" dirty="0"/>
              <a:t>Vox populi : Ta démocratie à l’école! </a:t>
            </a:r>
            <a:r>
              <a:rPr lang="fr-CA" dirty="0"/>
              <a:t>pour en apprendre davantage sur le sujet.</a:t>
            </a:r>
            <a:br>
              <a:rPr lang="fr-CA" dirty="0"/>
            </a:br>
            <a:endParaRPr lang="fr-CA" dirty="0"/>
          </a:p>
        </p:txBody>
      </p:sp>
      <p:sp>
        <p:nvSpPr>
          <p:cNvPr id="9" name="Rectangle 8">
            <a:extLst>
              <a:ext uri="{FF2B5EF4-FFF2-40B4-BE49-F238E27FC236}">
                <a16:creationId xmlns:a16="http://schemas.microsoft.com/office/drawing/2014/main" id="{98E98400-39E9-4457-8D75-94AA0D70DF07}"/>
              </a:ext>
            </a:extLst>
          </p:cNvPr>
          <p:cNvSpPr/>
          <p:nvPr>
            <p:custDataLst>
              <p:tags r:id="rId2"/>
            </p:custDataLst>
          </p:nvPr>
        </p:nvSpPr>
        <p:spPr>
          <a:xfrm>
            <a:off x="2070000" y="2031164"/>
            <a:ext cx="216000" cy="108000"/>
          </a:xfrm>
          <a:prstGeom prst="rect">
            <a:avLst/>
          </a:prstGeom>
          <a:solidFill>
            <a:srgbClr val="9E0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9E0A54"/>
              </a:solidFill>
            </a:endParaRPr>
          </a:p>
        </p:txBody>
      </p:sp>
      <p:grpSp>
        <p:nvGrpSpPr>
          <p:cNvPr id="3" name="Groupe 2">
            <a:extLst>
              <a:ext uri="{FF2B5EF4-FFF2-40B4-BE49-F238E27FC236}">
                <a16:creationId xmlns:a16="http://schemas.microsoft.com/office/drawing/2014/main" id="{5342150F-197F-4926-AE4D-2F99AB901C59}"/>
              </a:ext>
            </a:extLst>
          </p:cNvPr>
          <p:cNvGrpSpPr/>
          <p:nvPr>
            <p:custDataLst>
              <p:tags r:id="rId3"/>
            </p:custDataLst>
          </p:nvPr>
        </p:nvGrpSpPr>
        <p:grpSpPr>
          <a:xfrm>
            <a:off x="2178000" y="2401127"/>
            <a:ext cx="6316067" cy="2317710"/>
            <a:chOff x="1848110" y="3814606"/>
            <a:chExt cx="6316067" cy="2317710"/>
          </a:xfrm>
        </p:grpSpPr>
        <p:sp>
          <p:nvSpPr>
            <p:cNvPr id="18" name="Google Shape;131;p17">
              <a:extLst>
                <a:ext uri="{FF2B5EF4-FFF2-40B4-BE49-F238E27FC236}">
                  <a16:creationId xmlns:a16="http://schemas.microsoft.com/office/drawing/2014/main" id="{A9264EE3-D63A-482D-8EC7-7223BDEEB7C4}"/>
                </a:ext>
              </a:extLst>
            </p:cNvPr>
            <p:cNvSpPr txBox="1"/>
            <p:nvPr>
              <p:custDataLst>
                <p:tags r:id="rId5"/>
              </p:custDataLst>
            </p:nvPr>
          </p:nvSpPr>
          <p:spPr>
            <a:xfrm>
              <a:off x="1848110" y="4226929"/>
              <a:ext cx="2322550" cy="718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strike="noStrike" cap="none" dirty="0">
                  <a:solidFill>
                    <a:schemeClr val="bg1">
                      <a:lumMod val="65000"/>
                    </a:schemeClr>
                  </a:solidFill>
                  <a:latin typeface="Arial"/>
                  <a:ea typeface="Arial"/>
                  <a:cs typeface="Arial"/>
                  <a:sym typeface="Arial"/>
                </a:rPr>
                <a:t>La recherche d’une idée de projet</a:t>
              </a:r>
              <a:endParaRPr sz="1600" b="0" i="0" strike="noStrike" cap="none" dirty="0">
                <a:solidFill>
                  <a:schemeClr val="bg1">
                    <a:lumMod val="65000"/>
                  </a:schemeClr>
                </a:solidFill>
                <a:latin typeface="Arial"/>
                <a:ea typeface="Arial"/>
                <a:cs typeface="Arial"/>
                <a:sym typeface="Arial"/>
              </a:endParaRPr>
            </a:p>
          </p:txBody>
        </p:sp>
        <p:sp>
          <p:nvSpPr>
            <p:cNvPr id="19" name="Google Shape;131;p17">
              <a:extLst>
                <a:ext uri="{FF2B5EF4-FFF2-40B4-BE49-F238E27FC236}">
                  <a16:creationId xmlns:a16="http://schemas.microsoft.com/office/drawing/2014/main" id="{E881DEE6-E642-484A-B7B0-3006BA206D37}"/>
                </a:ext>
              </a:extLst>
            </p:cNvPr>
            <p:cNvSpPr txBox="1"/>
            <p:nvPr>
              <p:custDataLst>
                <p:tags r:id="rId6"/>
              </p:custDataLst>
            </p:nvPr>
          </p:nvSpPr>
          <p:spPr>
            <a:xfrm>
              <a:off x="5123579" y="5414077"/>
              <a:ext cx="2399022" cy="718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a:solidFill>
                    <a:schemeClr val="bg1">
                      <a:lumMod val="65000"/>
                    </a:schemeClr>
                  </a:solidFill>
                </a:rPr>
                <a:t>Les moyens de faire </a:t>
              </a:r>
              <a:r>
                <a:rPr lang="fr-CA" sz="1600" dirty="0" err="1">
                  <a:solidFill>
                    <a:schemeClr val="bg1">
                      <a:lumMod val="65000"/>
                    </a:schemeClr>
                  </a:solidFill>
                </a:rPr>
                <a:t>REconnaître</a:t>
              </a:r>
              <a:r>
                <a:rPr lang="fr-CA" sz="1600" dirty="0">
                  <a:solidFill>
                    <a:schemeClr val="bg1">
                      <a:lumMod val="65000"/>
                    </a:schemeClr>
                  </a:solidFill>
                </a:rPr>
                <a:t> le conseil d’élèves</a:t>
              </a:r>
              <a:endParaRPr sz="1600" dirty="0">
                <a:solidFill>
                  <a:schemeClr val="bg1">
                    <a:lumMod val="65000"/>
                  </a:schemeClr>
                </a:solidFill>
              </a:endParaRPr>
            </a:p>
          </p:txBody>
        </p:sp>
        <p:sp>
          <p:nvSpPr>
            <p:cNvPr id="20" name="Google Shape;131;p17">
              <a:extLst>
                <a:ext uri="{FF2B5EF4-FFF2-40B4-BE49-F238E27FC236}">
                  <a16:creationId xmlns:a16="http://schemas.microsoft.com/office/drawing/2014/main" id="{34576C23-F92A-4E18-87DB-81EA059EFF57}"/>
                </a:ext>
              </a:extLst>
            </p:cNvPr>
            <p:cNvSpPr txBox="1"/>
            <p:nvPr>
              <p:custDataLst>
                <p:tags r:id="rId7"/>
              </p:custDataLst>
            </p:nvPr>
          </p:nvSpPr>
          <p:spPr>
            <a:xfrm>
              <a:off x="5848831" y="4226930"/>
              <a:ext cx="2315346" cy="71823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ts val="1600"/>
                <a:buNone/>
                <a:defRPr sz="1600">
                  <a:solidFill>
                    <a:schemeClr val="tx1"/>
                  </a:solidFill>
                </a:defRPr>
              </a:lvl1pPr>
            </a:lstStyle>
            <a:p>
              <a:r>
                <a:rPr lang="fr-CA" dirty="0">
                  <a:solidFill>
                    <a:schemeClr val="bg1">
                      <a:lumMod val="65000"/>
                    </a:schemeClr>
                  </a:solidFill>
                </a:rPr>
                <a:t>Les moyens de faire connaître le conseil d’élèves</a:t>
              </a:r>
              <a:endParaRPr dirty="0">
                <a:solidFill>
                  <a:schemeClr val="bg1">
                    <a:lumMod val="65000"/>
                  </a:schemeClr>
                </a:solidFill>
              </a:endParaRPr>
            </a:p>
          </p:txBody>
        </p:sp>
        <p:grpSp>
          <p:nvGrpSpPr>
            <p:cNvPr id="21" name="Groupe 20">
              <a:extLst>
                <a:ext uri="{FF2B5EF4-FFF2-40B4-BE49-F238E27FC236}">
                  <a16:creationId xmlns:a16="http://schemas.microsoft.com/office/drawing/2014/main" id="{EE6BEFF4-8D50-44AD-8F01-DA5BC5A85F8F}"/>
                </a:ext>
              </a:extLst>
            </p:cNvPr>
            <p:cNvGrpSpPr/>
            <p:nvPr>
              <p:custDataLst>
                <p:tags r:id="rId8"/>
              </p:custDataLst>
            </p:nvPr>
          </p:nvGrpSpPr>
          <p:grpSpPr>
            <a:xfrm>
              <a:off x="4020422" y="3814606"/>
              <a:ext cx="1754599" cy="1753934"/>
              <a:chOff x="4050260" y="3629221"/>
              <a:chExt cx="1754599" cy="1753934"/>
            </a:xfrm>
          </p:grpSpPr>
          <p:grpSp>
            <p:nvGrpSpPr>
              <p:cNvPr id="22" name="Groupe 21">
                <a:extLst>
                  <a:ext uri="{FF2B5EF4-FFF2-40B4-BE49-F238E27FC236}">
                    <a16:creationId xmlns:a16="http://schemas.microsoft.com/office/drawing/2014/main" id="{AA5B8339-17E8-4B7E-9EAB-C001FD21DF37}"/>
                  </a:ext>
                </a:extLst>
              </p:cNvPr>
              <p:cNvGrpSpPr/>
              <p:nvPr/>
            </p:nvGrpSpPr>
            <p:grpSpPr>
              <a:xfrm>
                <a:off x="4050260" y="3644808"/>
                <a:ext cx="750691" cy="870802"/>
                <a:chOff x="2544301" y="5098582"/>
                <a:chExt cx="750691" cy="870802"/>
              </a:xfrm>
            </p:grpSpPr>
            <p:sp>
              <p:nvSpPr>
                <p:cNvPr id="29" name="Hexagone 28">
                  <a:extLst>
                    <a:ext uri="{FF2B5EF4-FFF2-40B4-BE49-F238E27FC236}">
                      <a16:creationId xmlns:a16="http://schemas.microsoft.com/office/drawing/2014/main" id="{04FD671F-9B56-4380-B5D6-41AB00FB2E00}"/>
                    </a:ext>
                  </a:extLst>
                </p:cNvPr>
                <p:cNvSpPr/>
                <p:nvPr/>
              </p:nvSpPr>
              <p:spPr>
                <a:xfrm rot="16200000">
                  <a:off x="2484246" y="5158637"/>
                  <a:ext cx="870802" cy="750691"/>
                </a:xfrm>
                <a:prstGeom prst="hexagon">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6ADAE3B2-8567-4F30-8233-CBAE8B31893A}"/>
                    </a:ext>
                  </a:extLst>
                </p:cNvPr>
                <p:cNvPicPr>
                  <a:picLocks noChangeAspect="1"/>
                </p:cNvPicPr>
                <p:nvPr/>
              </p:nvPicPr>
              <p:blipFill>
                <a:blip r:embed="rId11">
                  <a:duotone>
                    <a:schemeClr val="accent3">
                      <a:shade val="45000"/>
                      <a:satMod val="135000"/>
                    </a:schemeClr>
                    <a:prstClr val="white"/>
                  </a:duotone>
                </a:blip>
                <a:stretch>
                  <a:fillRect/>
                </a:stretch>
              </p:blipFill>
              <p:spPr>
                <a:xfrm>
                  <a:off x="2637239" y="5147329"/>
                  <a:ext cx="564817" cy="773306"/>
                </a:xfrm>
                <a:prstGeom prst="rect">
                  <a:avLst/>
                </a:prstGeom>
                <a:ln>
                  <a:noFill/>
                </a:ln>
              </p:spPr>
            </p:pic>
          </p:grpSp>
          <p:grpSp>
            <p:nvGrpSpPr>
              <p:cNvPr id="23" name="Groupe 22">
                <a:extLst>
                  <a:ext uri="{FF2B5EF4-FFF2-40B4-BE49-F238E27FC236}">
                    <a16:creationId xmlns:a16="http://schemas.microsoft.com/office/drawing/2014/main" id="{B405F959-7418-4E4F-B654-88E80591AB30}"/>
                  </a:ext>
                </a:extLst>
              </p:cNvPr>
              <p:cNvGrpSpPr/>
              <p:nvPr/>
            </p:nvGrpSpPr>
            <p:grpSpPr>
              <a:xfrm>
                <a:off x="5054168" y="3629221"/>
                <a:ext cx="750691" cy="870802"/>
                <a:chOff x="5947744" y="2833813"/>
                <a:chExt cx="750691" cy="870802"/>
              </a:xfrm>
            </p:grpSpPr>
            <p:pic>
              <p:nvPicPr>
                <p:cNvPr id="27" name="Image 26" descr="Une image contenant texte, graphiques vectoriels, hache, accessoire&#10;&#10;Description générée automatiquement">
                  <a:extLst>
                    <a:ext uri="{FF2B5EF4-FFF2-40B4-BE49-F238E27FC236}">
                      <a16:creationId xmlns:a16="http://schemas.microsoft.com/office/drawing/2014/main" id="{B3693A78-4D7A-4322-825E-D6A3B9535751}"/>
                    </a:ext>
                  </a:extLst>
                </p:cNvPr>
                <p:cNvPicPr>
                  <a:picLocks noChangeAspect="1"/>
                </p:cNvPicPr>
                <p:nvPr/>
              </p:nvPicPr>
              <p:blipFill>
                <a:blip r:embed="rId12">
                  <a:duotone>
                    <a:schemeClr val="accent3">
                      <a:shade val="45000"/>
                      <a:satMod val="135000"/>
                    </a:schemeClr>
                    <a:prstClr val="white"/>
                  </a:duotone>
                </a:blip>
                <a:stretch>
                  <a:fillRect/>
                </a:stretch>
              </p:blipFill>
              <p:spPr>
                <a:xfrm>
                  <a:off x="6054117" y="2901550"/>
                  <a:ext cx="486343" cy="657599"/>
                </a:xfrm>
                <a:prstGeom prst="rect">
                  <a:avLst/>
                </a:prstGeom>
              </p:spPr>
            </p:pic>
            <p:sp>
              <p:nvSpPr>
                <p:cNvPr id="28" name="Hexagone 27">
                  <a:extLst>
                    <a:ext uri="{FF2B5EF4-FFF2-40B4-BE49-F238E27FC236}">
                      <a16:creationId xmlns:a16="http://schemas.microsoft.com/office/drawing/2014/main" id="{CD696474-1AC9-4C7D-B630-959F6662A384}"/>
                    </a:ext>
                  </a:extLst>
                </p:cNvPr>
                <p:cNvSpPr/>
                <p:nvPr/>
              </p:nvSpPr>
              <p:spPr>
                <a:xfrm rot="16200000">
                  <a:off x="5887689" y="2893868"/>
                  <a:ext cx="870802" cy="750691"/>
                </a:xfrm>
                <a:prstGeom prst="hexagon">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4C272AB5-FB8D-472B-B908-F138FF76E724}"/>
                  </a:ext>
                </a:extLst>
              </p:cNvPr>
              <p:cNvGrpSpPr/>
              <p:nvPr/>
            </p:nvGrpSpPr>
            <p:grpSpPr>
              <a:xfrm>
                <a:off x="4563290" y="4512353"/>
                <a:ext cx="750691" cy="870802"/>
                <a:chOff x="4467308" y="4744632"/>
                <a:chExt cx="750691" cy="870802"/>
              </a:xfrm>
            </p:grpSpPr>
            <p:pic>
              <p:nvPicPr>
                <p:cNvPr id="25" name="Image 24" descr="Une image contenant texte, clipart, graphiques vectoriels&#10;&#10;Description générée automatiquement">
                  <a:extLst>
                    <a:ext uri="{FF2B5EF4-FFF2-40B4-BE49-F238E27FC236}">
                      <a16:creationId xmlns:a16="http://schemas.microsoft.com/office/drawing/2014/main" id="{0D609EFA-A026-470E-9FA9-D9C37DBC17A5}"/>
                    </a:ext>
                  </a:extLst>
                </p:cNvPr>
                <p:cNvPicPr>
                  <a:picLocks noChangeAspect="1"/>
                </p:cNvPicPr>
                <p:nvPr/>
              </p:nvPicPr>
              <p:blipFill>
                <a:blip r:embed="rId13">
                  <a:duotone>
                    <a:schemeClr val="accent3">
                      <a:shade val="45000"/>
                      <a:satMod val="135000"/>
                    </a:schemeClr>
                    <a:prstClr val="white"/>
                  </a:duotone>
                </a:blip>
                <a:stretch>
                  <a:fillRect/>
                </a:stretch>
              </p:blipFill>
              <p:spPr>
                <a:xfrm>
                  <a:off x="4631139" y="4847020"/>
                  <a:ext cx="423029" cy="666024"/>
                </a:xfrm>
                <a:prstGeom prst="rect">
                  <a:avLst/>
                </a:prstGeom>
              </p:spPr>
            </p:pic>
            <p:sp>
              <p:nvSpPr>
                <p:cNvPr id="26" name="Hexagone 25">
                  <a:extLst>
                    <a:ext uri="{FF2B5EF4-FFF2-40B4-BE49-F238E27FC236}">
                      <a16:creationId xmlns:a16="http://schemas.microsoft.com/office/drawing/2014/main" id="{31E861B4-112D-4991-94E9-37816F63A562}"/>
                    </a:ext>
                  </a:extLst>
                </p:cNvPr>
                <p:cNvSpPr/>
                <p:nvPr/>
              </p:nvSpPr>
              <p:spPr>
                <a:xfrm rot="16200000">
                  <a:off x="4407253" y="4804687"/>
                  <a:ext cx="870802" cy="750691"/>
                </a:xfrm>
                <a:prstGeom prst="hexagon">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31" name="Rectangle 30">
            <a:extLst>
              <a:ext uri="{FF2B5EF4-FFF2-40B4-BE49-F238E27FC236}">
                <a16:creationId xmlns:a16="http://schemas.microsoft.com/office/drawing/2014/main" id="{417296F6-7545-45D7-B31C-1D2F96F4C9BE}"/>
              </a:ext>
            </a:extLst>
          </p:cNvPr>
          <p:cNvSpPr/>
          <p:nvPr>
            <p:custDataLst>
              <p:tags r:id="rId4"/>
            </p:custDataLst>
          </p:nvPr>
        </p:nvSpPr>
        <p:spPr>
          <a:xfrm>
            <a:off x="2070000" y="5307764"/>
            <a:ext cx="216000" cy="108000"/>
          </a:xfrm>
          <a:prstGeom prst="rect">
            <a:avLst/>
          </a:prstGeom>
          <a:solidFill>
            <a:srgbClr val="9E0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9E0A54"/>
              </a:solidFill>
            </a:endParaRPr>
          </a:p>
        </p:txBody>
      </p:sp>
    </p:spTree>
    <p:extLst>
      <p:ext uri="{BB962C8B-B14F-4D97-AF65-F5344CB8AC3E}">
        <p14:creationId xmlns:p14="http://schemas.microsoft.com/office/powerpoint/2010/main" val="3822726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27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La promotion du conseil d’élèves permet de le faire connaître et de faire </a:t>
            </a:r>
            <a:r>
              <a:rPr lang="fr-CA" dirty="0" err="1"/>
              <a:t>REconnaître</a:t>
            </a:r>
            <a:r>
              <a:rPr lang="fr-CA" dirty="0"/>
              <a:t> ses actions afin que les personnes qui gravitent autour :</a:t>
            </a:r>
          </a:p>
        </p:txBody>
      </p:sp>
      <p:pic>
        <p:nvPicPr>
          <p:cNvPr id="6" name="Image 5">
            <a:extLst>
              <a:ext uri="{FF2B5EF4-FFF2-40B4-BE49-F238E27FC236}">
                <a16:creationId xmlns:a16="http://schemas.microsoft.com/office/drawing/2014/main" id="{57365225-3B36-452D-A12B-95A8CACC427F}"/>
              </a:ext>
            </a:extLst>
          </p:cNvPr>
          <p:cNvPicPr>
            <a:picLocks noChangeAspect="1"/>
          </p:cNvPicPr>
          <p:nvPr>
            <p:custDataLst>
              <p:tags r:id="rId2"/>
            </p:custDataLst>
          </p:nvPr>
        </p:nvPicPr>
        <p:blipFill>
          <a:blip r:embed="rId6"/>
          <a:stretch>
            <a:fillRect/>
          </a:stretch>
        </p:blipFill>
        <p:spPr>
          <a:xfrm>
            <a:off x="3879261" y="4755589"/>
            <a:ext cx="3809524" cy="1685714"/>
          </a:xfrm>
          <a:prstGeom prst="rect">
            <a:avLst/>
          </a:prstGeom>
        </p:spPr>
      </p:pic>
      <p:sp>
        <p:nvSpPr>
          <p:cNvPr id="15" name="Titre 1">
            <a:extLst>
              <a:ext uri="{FF2B5EF4-FFF2-40B4-BE49-F238E27FC236}">
                <a16:creationId xmlns:a16="http://schemas.microsoft.com/office/drawing/2014/main" id="{6D0C8AFB-AC35-4F4B-9C66-30A9E012BDDF}"/>
              </a:ext>
            </a:extLst>
          </p:cNvPr>
          <p:cNvSpPr txBox="1">
            <a:spLocks/>
          </p:cNvSpPr>
          <p:nvPr>
            <p:custDataLst>
              <p:tags r:id="rId3"/>
            </p:custDataLst>
          </p:nvPr>
        </p:nvSpPr>
        <p:spPr>
          <a:xfrm>
            <a:off x="2364195" y="2988923"/>
            <a:ext cx="6387291" cy="24619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14000"/>
              </a:lnSpc>
              <a:spcAft>
                <a:spcPts val="600"/>
              </a:spcAft>
              <a:buFont typeface="Arial" panose="020B0604020202020204" pitchFamily="34" charset="0"/>
              <a:buChar char="•"/>
            </a:pPr>
            <a:r>
              <a:rPr lang="fr-CA" sz="1600" dirty="0"/>
              <a:t>Consultent le conseil d’élèves ou sa personne responsable </a:t>
            </a:r>
            <a:r>
              <a:rPr lang="fr-FR" sz="1600" dirty="0"/>
              <a:t>sur les enjeux qui les concernent ou dès qu’on souhaite recueillir le point de vue des élèves.</a:t>
            </a:r>
            <a:endParaRPr lang="fr-CA" sz="1600" dirty="0"/>
          </a:p>
          <a:p>
            <a:pPr marL="285750" indent="-285750">
              <a:spcAft>
                <a:spcPts val="600"/>
              </a:spcAft>
              <a:buFont typeface="Arial" panose="020B0604020202020204" pitchFamily="34" charset="0"/>
              <a:buChar char="•"/>
            </a:pPr>
            <a:r>
              <a:rPr lang="fr-FR" sz="1600" dirty="0"/>
              <a:t>Puissent prêter main-forte au conseil dès que des besoins se font sentir.</a:t>
            </a:r>
          </a:p>
          <a:p>
            <a:pPr marL="285750" indent="-285750">
              <a:lnSpc>
                <a:spcPct val="114000"/>
              </a:lnSpc>
              <a:spcAft>
                <a:spcPts val="1200"/>
              </a:spcAft>
              <a:buFont typeface="Arial" panose="020B0604020202020204" pitchFamily="34" charset="0"/>
              <a:buChar char="•"/>
            </a:pPr>
            <a:r>
              <a:rPr lang="fr-CA" sz="1600" dirty="0"/>
              <a:t>Considèrent le conseil comme une instance de gouvernance incontournable de l’école.</a:t>
            </a:r>
          </a:p>
        </p:txBody>
      </p:sp>
      <p:pic>
        <p:nvPicPr>
          <p:cNvPr id="4" name="Image 3" descr="Une image contenant texte, jouet, graphiques vectoriels&#10;&#10;Description générée automatiquement">
            <a:extLst>
              <a:ext uri="{FF2B5EF4-FFF2-40B4-BE49-F238E27FC236}">
                <a16:creationId xmlns:a16="http://schemas.microsoft.com/office/drawing/2014/main" id="{A56B59B7-483C-4295-A3A4-9D0D7911D366}"/>
              </a:ext>
            </a:extLst>
          </p:cNvPr>
          <p:cNvPicPr>
            <a:picLocks noChangeAspect="1"/>
          </p:cNvPicPr>
          <p:nvPr>
            <p:custDataLst>
              <p:tags r:id="rId4"/>
            </p:custDataLst>
          </p:nvPr>
        </p:nvPicPr>
        <p:blipFill>
          <a:blip r:embed="rId7"/>
          <a:stretch>
            <a:fillRect/>
          </a:stretch>
        </p:blipFill>
        <p:spPr>
          <a:xfrm>
            <a:off x="5639864" y="5171498"/>
            <a:ext cx="2863610" cy="1622922"/>
          </a:xfrm>
          <a:prstGeom prst="rect">
            <a:avLst/>
          </a:prstGeom>
        </p:spPr>
      </p:pic>
    </p:spTree>
    <p:extLst>
      <p:ext uri="{BB962C8B-B14F-4D97-AF65-F5344CB8AC3E}">
        <p14:creationId xmlns:p14="http://schemas.microsoft.com/office/powerpoint/2010/main" val="383229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p:txBody>
          <a:bodyPr/>
          <a:lstStyle/>
          <a:p>
            <a:r>
              <a:rPr lang="fr-CA" dirty="0"/>
              <a:t>La promotion du conseil d’élèves peut prendre différentes formes. L’équipe de Vox populi vous propose les volets suivants :</a:t>
            </a:r>
          </a:p>
        </p:txBody>
      </p:sp>
      <p:sp>
        <p:nvSpPr>
          <p:cNvPr id="10" name="Google Shape;131;p17">
            <a:extLst>
              <a:ext uri="{FF2B5EF4-FFF2-40B4-BE49-F238E27FC236}">
                <a16:creationId xmlns:a16="http://schemas.microsoft.com/office/drawing/2014/main" id="{7877FC4A-ACE3-4182-8458-33B6883DE38E}"/>
              </a:ext>
            </a:extLst>
          </p:cNvPr>
          <p:cNvSpPr txBox="1"/>
          <p:nvPr>
            <p:custDataLst>
              <p:tags r:id="rId2"/>
            </p:custDataLst>
          </p:nvPr>
        </p:nvSpPr>
        <p:spPr>
          <a:xfrm>
            <a:off x="1848110" y="3541132"/>
            <a:ext cx="2322550" cy="718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strike="noStrike" cap="none" dirty="0">
                <a:solidFill>
                  <a:schemeClr val="tx1"/>
                </a:solidFill>
                <a:latin typeface="Arial"/>
                <a:ea typeface="Arial"/>
                <a:cs typeface="Arial"/>
                <a:sym typeface="Arial"/>
              </a:rPr>
              <a:t>La recherche d’une idée de projet</a:t>
            </a:r>
            <a:endParaRPr sz="1600" b="0" i="0" strike="noStrike" cap="none" dirty="0">
              <a:solidFill>
                <a:schemeClr val="tx1"/>
              </a:solidFill>
              <a:latin typeface="Arial"/>
              <a:ea typeface="Arial"/>
              <a:cs typeface="Arial"/>
              <a:sym typeface="Arial"/>
            </a:endParaRPr>
          </a:p>
        </p:txBody>
      </p:sp>
      <p:sp>
        <p:nvSpPr>
          <p:cNvPr id="12" name="Google Shape;131;p17">
            <a:extLst>
              <a:ext uri="{FF2B5EF4-FFF2-40B4-BE49-F238E27FC236}">
                <a16:creationId xmlns:a16="http://schemas.microsoft.com/office/drawing/2014/main" id="{85E22570-9E57-4AAF-AA7F-0AC4B4F6945C}"/>
              </a:ext>
            </a:extLst>
          </p:cNvPr>
          <p:cNvSpPr txBox="1"/>
          <p:nvPr>
            <p:custDataLst>
              <p:tags r:id="rId3"/>
            </p:custDataLst>
          </p:nvPr>
        </p:nvSpPr>
        <p:spPr>
          <a:xfrm>
            <a:off x="5123579" y="4728280"/>
            <a:ext cx="2399022" cy="718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a:solidFill>
                  <a:schemeClr val="tx1"/>
                </a:solidFill>
              </a:rPr>
              <a:t>Les moyens de faire </a:t>
            </a:r>
            <a:r>
              <a:rPr lang="fr-CA" sz="1600" dirty="0" err="1">
                <a:solidFill>
                  <a:schemeClr val="tx1"/>
                </a:solidFill>
              </a:rPr>
              <a:t>REconnaître</a:t>
            </a:r>
            <a:r>
              <a:rPr lang="fr-CA" sz="1600" dirty="0">
                <a:solidFill>
                  <a:schemeClr val="tx1"/>
                </a:solidFill>
              </a:rPr>
              <a:t> le conseil d’élèves</a:t>
            </a:r>
            <a:endParaRPr sz="1600" dirty="0">
              <a:solidFill>
                <a:schemeClr val="tx1"/>
              </a:solidFill>
            </a:endParaRPr>
          </a:p>
        </p:txBody>
      </p:sp>
      <p:sp>
        <p:nvSpPr>
          <p:cNvPr id="11" name="Google Shape;131;p17">
            <a:extLst>
              <a:ext uri="{FF2B5EF4-FFF2-40B4-BE49-F238E27FC236}">
                <a16:creationId xmlns:a16="http://schemas.microsoft.com/office/drawing/2014/main" id="{0B3B1B21-8E74-4E2B-A4C5-5CBF70B462B1}"/>
              </a:ext>
            </a:extLst>
          </p:cNvPr>
          <p:cNvSpPr txBox="1"/>
          <p:nvPr>
            <p:custDataLst>
              <p:tags r:id="rId4"/>
            </p:custDataLst>
          </p:nvPr>
        </p:nvSpPr>
        <p:spPr>
          <a:xfrm>
            <a:off x="5848831" y="3541133"/>
            <a:ext cx="2315346" cy="71823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dk1"/>
              </a:buClr>
              <a:buSzPts val="1600"/>
              <a:buNone/>
              <a:defRPr sz="1600">
                <a:solidFill>
                  <a:schemeClr val="tx1"/>
                </a:solidFill>
              </a:defRPr>
            </a:lvl1pPr>
          </a:lstStyle>
          <a:p>
            <a:r>
              <a:rPr lang="fr-CA" dirty="0"/>
              <a:t>Les moyens de faire connaître le conseil d’élèves</a:t>
            </a:r>
            <a:endParaRPr dirty="0"/>
          </a:p>
        </p:txBody>
      </p:sp>
      <p:grpSp>
        <p:nvGrpSpPr>
          <p:cNvPr id="30" name="Groupe 29">
            <a:extLst>
              <a:ext uri="{FF2B5EF4-FFF2-40B4-BE49-F238E27FC236}">
                <a16:creationId xmlns:a16="http://schemas.microsoft.com/office/drawing/2014/main" id="{1F0BCE39-74E8-4757-8BAD-D9B8C5528DAD}"/>
              </a:ext>
            </a:extLst>
          </p:cNvPr>
          <p:cNvGrpSpPr/>
          <p:nvPr>
            <p:custDataLst>
              <p:tags r:id="rId5"/>
            </p:custDataLst>
          </p:nvPr>
        </p:nvGrpSpPr>
        <p:grpSpPr>
          <a:xfrm>
            <a:off x="4020422" y="3128809"/>
            <a:ext cx="1754599" cy="1753934"/>
            <a:chOff x="4050260" y="3629221"/>
            <a:chExt cx="1754599" cy="1753934"/>
          </a:xfrm>
        </p:grpSpPr>
        <p:grpSp>
          <p:nvGrpSpPr>
            <p:cNvPr id="25" name="Groupe 24">
              <a:extLst>
                <a:ext uri="{FF2B5EF4-FFF2-40B4-BE49-F238E27FC236}">
                  <a16:creationId xmlns:a16="http://schemas.microsoft.com/office/drawing/2014/main" id="{AFBE8B44-0515-4368-8329-522EED5C03E6}"/>
                </a:ext>
              </a:extLst>
            </p:cNvPr>
            <p:cNvGrpSpPr/>
            <p:nvPr/>
          </p:nvGrpSpPr>
          <p:grpSpPr>
            <a:xfrm>
              <a:off x="4050260" y="3644808"/>
              <a:ext cx="750691" cy="870802"/>
              <a:chOff x="2544301" y="5098582"/>
              <a:chExt cx="750691" cy="870802"/>
            </a:xfrm>
          </p:grpSpPr>
          <p:sp>
            <p:nvSpPr>
              <p:cNvPr id="24" name="Hexagone 23">
                <a:extLst>
                  <a:ext uri="{FF2B5EF4-FFF2-40B4-BE49-F238E27FC236}">
                    <a16:creationId xmlns:a16="http://schemas.microsoft.com/office/drawing/2014/main" id="{C33A61AD-5EA6-4697-BBB7-A692DF149880}"/>
                  </a:ext>
                </a:extLst>
              </p:cNvPr>
              <p:cNvSpPr/>
              <p:nvPr/>
            </p:nvSpPr>
            <p:spPr>
              <a:xfrm rot="16200000">
                <a:off x="2484246" y="5158637"/>
                <a:ext cx="870802" cy="750691"/>
              </a:xfrm>
              <a:prstGeom prst="hexagon">
                <a:avLst/>
              </a:prstGeom>
              <a:solidFill>
                <a:schemeClr val="bg1"/>
              </a:solidFill>
              <a:ln w="28575">
                <a:solidFill>
                  <a:srgbClr val="00A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513DC3DD-B46A-48A0-A6FC-4D8DCFECBBF9}"/>
                  </a:ext>
                </a:extLst>
              </p:cNvPr>
              <p:cNvPicPr>
                <a:picLocks noChangeAspect="1"/>
              </p:cNvPicPr>
              <p:nvPr/>
            </p:nvPicPr>
            <p:blipFill>
              <a:blip r:embed="rId7"/>
              <a:stretch>
                <a:fillRect/>
              </a:stretch>
            </p:blipFill>
            <p:spPr>
              <a:xfrm>
                <a:off x="2637239" y="5147329"/>
                <a:ext cx="564817" cy="773306"/>
              </a:xfrm>
              <a:prstGeom prst="rect">
                <a:avLst/>
              </a:prstGeom>
              <a:ln>
                <a:noFill/>
              </a:ln>
            </p:spPr>
          </p:pic>
        </p:grpSp>
        <p:grpSp>
          <p:nvGrpSpPr>
            <p:cNvPr id="28" name="Groupe 27">
              <a:extLst>
                <a:ext uri="{FF2B5EF4-FFF2-40B4-BE49-F238E27FC236}">
                  <a16:creationId xmlns:a16="http://schemas.microsoft.com/office/drawing/2014/main" id="{FC47349C-1D1D-47C0-92A2-CE27D40B8E4A}"/>
                </a:ext>
              </a:extLst>
            </p:cNvPr>
            <p:cNvGrpSpPr/>
            <p:nvPr/>
          </p:nvGrpSpPr>
          <p:grpSpPr>
            <a:xfrm>
              <a:off x="5054168" y="3629221"/>
              <a:ext cx="750691" cy="870802"/>
              <a:chOff x="5947744" y="2833813"/>
              <a:chExt cx="750691" cy="870802"/>
            </a:xfrm>
          </p:grpSpPr>
          <p:pic>
            <p:nvPicPr>
              <p:cNvPr id="5" name="Image 4" descr="Une image contenant texte, graphiques vectoriels, hache, accessoire&#10;&#10;Description générée automatiquement">
                <a:extLst>
                  <a:ext uri="{FF2B5EF4-FFF2-40B4-BE49-F238E27FC236}">
                    <a16:creationId xmlns:a16="http://schemas.microsoft.com/office/drawing/2014/main" id="{23AC3826-13C6-4EC9-A77C-116E89EAD120}"/>
                  </a:ext>
                </a:extLst>
              </p:cNvPr>
              <p:cNvPicPr>
                <a:picLocks noChangeAspect="1"/>
              </p:cNvPicPr>
              <p:nvPr/>
            </p:nvPicPr>
            <p:blipFill>
              <a:blip r:embed="rId8"/>
              <a:stretch>
                <a:fillRect/>
              </a:stretch>
            </p:blipFill>
            <p:spPr>
              <a:xfrm>
                <a:off x="6054117" y="2901550"/>
                <a:ext cx="486343" cy="657599"/>
              </a:xfrm>
              <a:prstGeom prst="rect">
                <a:avLst/>
              </a:prstGeom>
            </p:spPr>
          </p:pic>
          <p:sp>
            <p:nvSpPr>
              <p:cNvPr id="26" name="Hexagone 25">
                <a:extLst>
                  <a:ext uri="{FF2B5EF4-FFF2-40B4-BE49-F238E27FC236}">
                    <a16:creationId xmlns:a16="http://schemas.microsoft.com/office/drawing/2014/main" id="{1E1FB68B-3530-4A33-B652-05706066CD89}"/>
                  </a:ext>
                </a:extLst>
              </p:cNvPr>
              <p:cNvSpPr/>
              <p:nvPr/>
            </p:nvSpPr>
            <p:spPr>
              <a:xfrm rot="16200000">
                <a:off x="5887689" y="2893868"/>
                <a:ext cx="870802" cy="750691"/>
              </a:xfrm>
              <a:prstGeom prst="hexagon">
                <a:avLst/>
              </a:prstGeom>
              <a:noFill/>
              <a:ln w="28575">
                <a:solidFill>
                  <a:srgbClr val="92BC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F75D1AC9-CBE6-4781-B4EA-61970E8C429A}"/>
                </a:ext>
              </a:extLst>
            </p:cNvPr>
            <p:cNvGrpSpPr/>
            <p:nvPr/>
          </p:nvGrpSpPr>
          <p:grpSpPr>
            <a:xfrm>
              <a:off x="4563290" y="4512353"/>
              <a:ext cx="750691" cy="870802"/>
              <a:chOff x="4467308" y="4744632"/>
              <a:chExt cx="750691" cy="870802"/>
            </a:xfrm>
          </p:grpSpPr>
          <p:pic>
            <p:nvPicPr>
              <p:cNvPr id="19" name="Image 18" descr="Une image contenant texte, clipart, graphiques vectoriels&#10;&#10;Description générée automatiquement">
                <a:extLst>
                  <a:ext uri="{FF2B5EF4-FFF2-40B4-BE49-F238E27FC236}">
                    <a16:creationId xmlns:a16="http://schemas.microsoft.com/office/drawing/2014/main" id="{F366CD13-58FE-4B40-BAFF-C7351B26A917}"/>
                  </a:ext>
                </a:extLst>
              </p:cNvPr>
              <p:cNvPicPr>
                <a:picLocks noChangeAspect="1"/>
              </p:cNvPicPr>
              <p:nvPr/>
            </p:nvPicPr>
            <p:blipFill>
              <a:blip r:embed="rId9"/>
              <a:stretch>
                <a:fillRect/>
              </a:stretch>
            </p:blipFill>
            <p:spPr>
              <a:xfrm>
                <a:off x="4631139" y="4847020"/>
                <a:ext cx="423029" cy="666024"/>
              </a:xfrm>
              <a:prstGeom prst="rect">
                <a:avLst/>
              </a:prstGeom>
            </p:spPr>
          </p:pic>
          <p:sp>
            <p:nvSpPr>
              <p:cNvPr id="27" name="Hexagone 26">
                <a:extLst>
                  <a:ext uri="{FF2B5EF4-FFF2-40B4-BE49-F238E27FC236}">
                    <a16:creationId xmlns:a16="http://schemas.microsoft.com/office/drawing/2014/main" id="{78477B07-2DE8-482E-8B27-AC78E5C35758}"/>
                  </a:ext>
                </a:extLst>
              </p:cNvPr>
              <p:cNvSpPr/>
              <p:nvPr/>
            </p:nvSpPr>
            <p:spPr>
              <a:xfrm rot="16200000">
                <a:off x="4407253" y="4804687"/>
                <a:ext cx="870802" cy="750691"/>
              </a:xfrm>
              <a:prstGeom prst="hexagon">
                <a:avLst/>
              </a:prstGeom>
              <a:noFill/>
              <a:ln w="28575">
                <a:solidFill>
                  <a:srgbClr val="9E0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368124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5" y="1830410"/>
            <a:ext cx="6570949" cy="1598590"/>
          </a:xfrm>
        </p:spPr>
        <p:txBody>
          <a:bodyPr/>
          <a:lstStyle/>
          <a:p>
            <a:r>
              <a:rPr lang="fr-CA" dirty="0"/>
              <a:t>Votre conseil d’élèves est formé, les membres ont eu une première rencontre et vous ont fait part de toutes leurs idées. Une panoplie d’idées sont sur la table, certaines réalistes ou d’autres complètement farfelues, mais sont-elles représentatives de ce que les élèves de l’école désirent?</a:t>
            </a:r>
            <a:br>
              <a:rPr lang="fr-CA" dirty="0"/>
            </a:br>
            <a:br>
              <a:rPr lang="fr-CA" dirty="0"/>
            </a:br>
            <a:endParaRPr lang="fr-CA" dirty="0"/>
          </a:p>
        </p:txBody>
      </p:sp>
      <p:pic>
        <p:nvPicPr>
          <p:cNvPr id="5" name="Image 4">
            <a:extLst>
              <a:ext uri="{FF2B5EF4-FFF2-40B4-BE49-F238E27FC236}">
                <a16:creationId xmlns:a16="http://schemas.microsoft.com/office/drawing/2014/main" id="{F8B5536F-B19D-40CE-96AC-C3943D5DADBD}"/>
              </a:ext>
            </a:extLst>
          </p:cNvPr>
          <p:cNvPicPr>
            <a:picLocks noChangeAspect="1"/>
          </p:cNvPicPr>
          <p:nvPr>
            <p:custDataLst>
              <p:tags r:id="rId2"/>
            </p:custDataLst>
          </p:nvPr>
        </p:nvPicPr>
        <p:blipFill>
          <a:blip r:embed="rId4"/>
          <a:stretch>
            <a:fillRect/>
          </a:stretch>
        </p:blipFill>
        <p:spPr>
          <a:xfrm>
            <a:off x="5701587" y="3607075"/>
            <a:ext cx="2161905" cy="1685714"/>
          </a:xfrm>
          <a:prstGeom prst="rect">
            <a:avLst/>
          </a:prstGeom>
        </p:spPr>
      </p:pic>
    </p:spTree>
    <p:extLst>
      <p:ext uri="{BB962C8B-B14F-4D97-AF65-F5344CB8AC3E}">
        <p14:creationId xmlns:p14="http://schemas.microsoft.com/office/powerpoint/2010/main" val="3309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5" y="1830410"/>
            <a:ext cx="6570949" cy="4189390"/>
          </a:xfrm>
        </p:spPr>
        <p:txBody>
          <a:bodyPr/>
          <a:lstStyle/>
          <a:p>
            <a:r>
              <a:rPr lang="fr-CA" dirty="0"/>
              <a:t>Il pourrait être tentant de piger directement dans ce bassin d’idées pour démarrer un projet. Toutefois, les membres du conseil doivent prendre conscience qu’ils ont été élus par les élèves de l’école pour les représenter. Il est donc important que les idées proposées reflètent également celles des élèves de l’école. C’est d’ailleurs une bonne façon de faire connaître le conseil d’élèves dans l’école.</a:t>
            </a:r>
            <a:br>
              <a:rPr lang="fr-CA" dirty="0"/>
            </a:br>
            <a:br>
              <a:rPr lang="fr-CA" dirty="0"/>
            </a:br>
            <a:r>
              <a:rPr lang="fr-CA" dirty="0"/>
              <a:t>Cette recherche d’idées s’effectue en deux phases :</a:t>
            </a:r>
          </a:p>
        </p:txBody>
      </p:sp>
      <p:sp>
        <p:nvSpPr>
          <p:cNvPr id="5" name="Titre 1">
            <a:extLst>
              <a:ext uri="{FF2B5EF4-FFF2-40B4-BE49-F238E27FC236}">
                <a16:creationId xmlns:a16="http://schemas.microsoft.com/office/drawing/2014/main" id="{9E4FBF93-31B8-4D0C-A5BC-9B8684954C79}"/>
              </a:ext>
            </a:extLst>
          </p:cNvPr>
          <p:cNvSpPr txBox="1">
            <a:spLocks/>
          </p:cNvSpPr>
          <p:nvPr>
            <p:custDataLst>
              <p:tags r:id="rId2"/>
            </p:custDataLst>
          </p:nvPr>
        </p:nvSpPr>
        <p:spPr>
          <a:xfrm>
            <a:off x="2398472" y="4855239"/>
            <a:ext cx="6387291" cy="5520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lnSpc>
                <a:spcPct val="114000"/>
              </a:lnSpc>
              <a:spcAft>
                <a:spcPts val="1200"/>
              </a:spcAft>
              <a:buFont typeface="Arial" panose="020B0604020202020204" pitchFamily="34" charset="0"/>
              <a:buChar char="•"/>
            </a:pPr>
            <a:r>
              <a:rPr lang="fr-CA" sz="1600" dirty="0"/>
              <a:t>La cueillette d’idées</a:t>
            </a:r>
          </a:p>
          <a:p>
            <a:pPr marL="285750" indent="-285750">
              <a:lnSpc>
                <a:spcPct val="114000"/>
              </a:lnSpc>
              <a:spcAft>
                <a:spcPts val="1200"/>
              </a:spcAft>
              <a:buFont typeface="Arial" panose="020B0604020202020204" pitchFamily="34" charset="0"/>
              <a:buChar char="•"/>
            </a:pPr>
            <a:r>
              <a:rPr lang="fr-CA" sz="1600" dirty="0"/>
              <a:t>La validation des idées</a:t>
            </a:r>
          </a:p>
          <a:p>
            <a:pPr marL="285750" indent="-285750">
              <a:lnSpc>
                <a:spcPct val="114000"/>
              </a:lnSpc>
              <a:spcAft>
                <a:spcPts val="1200"/>
              </a:spcAft>
              <a:buFont typeface="Arial" panose="020B0604020202020204" pitchFamily="34" charset="0"/>
              <a:buChar char="•"/>
            </a:pPr>
            <a:endParaRPr lang="fr-CA" sz="1600" dirty="0"/>
          </a:p>
        </p:txBody>
      </p:sp>
    </p:spTree>
    <p:extLst>
      <p:ext uri="{BB962C8B-B14F-4D97-AF65-F5344CB8AC3E}">
        <p14:creationId xmlns:p14="http://schemas.microsoft.com/office/powerpoint/2010/main" val="240128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918512" cy="1598590"/>
          </a:xfrm>
        </p:spPr>
        <p:txBody>
          <a:bodyPr/>
          <a:lstStyle/>
          <a:p>
            <a:pPr>
              <a:spcAft>
                <a:spcPts val="600"/>
              </a:spcAft>
            </a:pPr>
            <a:r>
              <a:rPr lang="fr-CA" b="1" dirty="0"/>
              <a:t>La cueillette d’idées</a:t>
            </a:r>
            <a:br>
              <a:rPr lang="fr-CA" dirty="0"/>
            </a:br>
            <a:r>
              <a:rPr lang="fr-CA" dirty="0"/>
              <a:t>Comment trouver des idées de projets mobilisateurs?</a:t>
            </a:r>
            <a:br>
              <a:rPr lang="fr-CA" dirty="0"/>
            </a:br>
            <a:r>
              <a:rPr lang="fr-CA" dirty="0"/>
              <a:t>Connaître le milieu est une étape importante qui permettra de mettre sur la table des idées de projets qui améliorent la qualité de vie dans l’école. Pour ce faire, les membres du conseil peuvent procéder à l’observation du milieu.</a:t>
            </a:r>
            <a:br>
              <a:rPr lang="fr-CA" dirty="0"/>
            </a:br>
            <a:br>
              <a:rPr lang="fr-CA" dirty="0"/>
            </a:br>
            <a:r>
              <a:rPr lang="fr-CA" dirty="0"/>
              <a:t>Ils peuvent également utiliser les moyens suivants :</a:t>
            </a:r>
          </a:p>
        </p:txBody>
      </p:sp>
      <p:sp>
        <p:nvSpPr>
          <p:cNvPr id="3" name="Titre 1">
            <a:extLst>
              <a:ext uri="{FF2B5EF4-FFF2-40B4-BE49-F238E27FC236}">
                <a16:creationId xmlns:a16="http://schemas.microsoft.com/office/drawing/2014/main" id="{5F399E98-BA75-4ED4-A45A-B09F797C39FA}"/>
              </a:ext>
            </a:extLst>
          </p:cNvPr>
          <p:cNvSpPr txBox="1">
            <a:spLocks/>
          </p:cNvSpPr>
          <p:nvPr>
            <p:custDataLst>
              <p:tags r:id="rId2"/>
            </p:custDataLst>
          </p:nvPr>
        </p:nvSpPr>
        <p:spPr>
          <a:xfrm>
            <a:off x="2261663" y="4939435"/>
            <a:ext cx="4620674" cy="13280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lvl="3" indent="-285750">
              <a:spcAft>
                <a:spcPts val="1200"/>
              </a:spcAft>
              <a:buFont typeface="Arial" panose="020B0604020202020204" pitchFamily="34" charset="0"/>
              <a:buChar char="•"/>
            </a:pPr>
            <a:r>
              <a:rPr lang="fr-CA" sz="1600" dirty="0"/>
              <a:t>Placer une boîte à suggestions</a:t>
            </a:r>
          </a:p>
          <a:p>
            <a:pPr marL="285750" lvl="3" indent="-285750">
              <a:spcAft>
                <a:spcPts val="1200"/>
              </a:spcAft>
              <a:buFont typeface="Arial" panose="020B0604020202020204" pitchFamily="34" charset="0"/>
              <a:buChar char="•"/>
            </a:pPr>
            <a:r>
              <a:rPr lang="fr-CA" sz="1600" dirty="0"/>
              <a:t>Effectuer une tournée des classes</a:t>
            </a:r>
          </a:p>
          <a:p>
            <a:pPr marL="285750" lvl="3" indent="-285750">
              <a:spcAft>
                <a:spcPts val="1200"/>
              </a:spcAft>
              <a:buFont typeface="Arial" panose="020B0604020202020204" pitchFamily="34" charset="0"/>
              <a:buChar char="•"/>
            </a:pPr>
            <a:r>
              <a:rPr lang="fr-CA" sz="1600" dirty="0"/>
              <a:t>Effectuer un sondage</a:t>
            </a:r>
          </a:p>
        </p:txBody>
      </p:sp>
    </p:spTree>
    <p:extLst>
      <p:ext uri="{BB962C8B-B14F-4D97-AF65-F5344CB8AC3E}">
        <p14:creationId xmlns:p14="http://schemas.microsoft.com/office/powerpoint/2010/main" val="178917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649D-C633-4BA3-83AC-8D9B16296D4D}"/>
              </a:ext>
            </a:extLst>
          </p:cNvPr>
          <p:cNvSpPr>
            <a:spLocks noGrp="1"/>
          </p:cNvSpPr>
          <p:nvPr>
            <p:ph type="title"/>
            <p:custDataLst>
              <p:tags r:id="rId1"/>
            </p:custDataLst>
          </p:nvPr>
        </p:nvSpPr>
        <p:spPr>
          <a:xfrm>
            <a:off x="1932526" y="1830410"/>
            <a:ext cx="6918512" cy="1598590"/>
          </a:xfrm>
        </p:spPr>
        <p:txBody>
          <a:bodyPr/>
          <a:lstStyle/>
          <a:p>
            <a:r>
              <a:rPr lang="fr-CA" b="1" dirty="0"/>
              <a:t>La cueillette d’idées</a:t>
            </a:r>
            <a:br>
              <a:rPr lang="fr-CA" dirty="0"/>
            </a:br>
            <a:r>
              <a:rPr lang="fr-CA" dirty="0"/>
              <a:t>Afin de vous accompagner dans l’</a:t>
            </a:r>
            <a:r>
              <a:rPr lang="fr-CA" b="1" dirty="0"/>
              <a:t>observation du milieu</a:t>
            </a:r>
            <a:r>
              <a:rPr lang="fr-CA" dirty="0"/>
              <a:t>, l’équipe de Vox populi a développé l’outil </a:t>
            </a:r>
            <a:r>
              <a:rPr lang="fr-CA" dirty="0">
                <a:hlinkClick r:id="rId3"/>
              </a:rPr>
              <a:t>Le portrait de notre école</a:t>
            </a:r>
            <a:r>
              <a:rPr lang="fr-CA" dirty="0"/>
              <a:t>. Il permet aux membres du conseil de se questionner sur leur milieu et d’adresser des questions aux élèves, à la direction et au personnel enseignant.</a:t>
            </a:r>
            <a:br>
              <a:rPr lang="fr-CA" dirty="0"/>
            </a:br>
            <a:br>
              <a:rPr lang="fr-CA" dirty="0"/>
            </a:br>
            <a:r>
              <a:rPr lang="fr-CA" dirty="0"/>
              <a:t>Pour procéder, référez-vous à la leçon </a:t>
            </a:r>
            <a:r>
              <a:rPr lang="fr-CA" i="1" dirty="0"/>
              <a:t>9.1.1 – Observation </a:t>
            </a:r>
            <a:r>
              <a:rPr lang="fr-CA" dirty="0"/>
              <a:t>du </a:t>
            </a:r>
            <a:r>
              <a:rPr lang="fr-CA" dirty="0">
                <a:hlinkClick r:id="rId4"/>
              </a:rPr>
              <a:t>Module 9 – Découvrir la démarche de réalisation d’un projet collectif</a:t>
            </a:r>
            <a:br>
              <a:rPr lang="fr-CA" dirty="0"/>
            </a:br>
            <a:endParaRPr lang="fr-CA" dirty="0"/>
          </a:p>
        </p:txBody>
      </p:sp>
    </p:spTree>
    <p:extLst>
      <p:ext uri="{BB962C8B-B14F-4D97-AF65-F5344CB8AC3E}">
        <p14:creationId xmlns:p14="http://schemas.microsoft.com/office/powerpoint/2010/main" val="1067207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2"/>
</p:tagLst>
</file>

<file path=ppt/tags/tag102.xml><?xml version="1.0" encoding="utf-8"?>
<p:tagLst xmlns:a="http://schemas.openxmlformats.org/drawingml/2006/main" xmlns:r="http://schemas.openxmlformats.org/officeDocument/2006/relationships" xmlns:p="http://schemas.openxmlformats.org/presentationml/2006/main">
  <p:tag name="NUM" val="13"/>
</p:tagLst>
</file>

<file path=ppt/tags/tag103.xml><?xml version="1.0" encoding="utf-8"?>
<p:tagLst xmlns:a="http://schemas.openxmlformats.org/drawingml/2006/main" xmlns:r="http://schemas.openxmlformats.org/officeDocument/2006/relationships" xmlns:p="http://schemas.openxmlformats.org/presentationml/2006/main">
  <p:tag name="NUM" val="14"/>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3"/>
</p:tagLst>
</file>

<file path=ppt/tags/tag117.xml><?xml version="1.0" encoding="utf-8"?>
<p:tagLst xmlns:a="http://schemas.openxmlformats.org/drawingml/2006/main" xmlns:r="http://schemas.openxmlformats.org/officeDocument/2006/relationships" xmlns:p="http://schemas.openxmlformats.org/presentationml/2006/main">
  <p:tag name="NUM" val="1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0"/>
</p:tagLst>
</file>

<file path=ppt/tags/tag128.xml><?xml version="1.0" encoding="utf-8"?>
<p:tagLst xmlns:a="http://schemas.openxmlformats.org/drawingml/2006/main" xmlns:r="http://schemas.openxmlformats.org/officeDocument/2006/relationships" xmlns:p="http://schemas.openxmlformats.org/presentationml/2006/main">
  <p:tag name="NUM" val="11"/>
</p:tagLst>
</file>

<file path=ppt/tags/tag129.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3"/>
</p:tagLst>
</file>

<file path=ppt/tags/tag131.xml><?xml version="1.0" encoding="utf-8"?>
<p:tagLst xmlns:a="http://schemas.openxmlformats.org/drawingml/2006/main" xmlns:r="http://schemas.openxmlformats.org/officeDocument/2006/relationships" xmlns:p="http://schemas.openxmlformats.org/presentationml/2006/main">
  <p:tag name="NUM" val="14"/>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41.xml><?xml version="1.0" encoding="utf-8"?>
<p:tagLst xmlns:a="http://schemas.openxmlformats.org/drawingml/2006/main" xmlns:r="http://schemas.openxmlformats.org/officeDocument/2006/relationships" xmlns:p="http://schemas.openxmlformats.org/presentationml/2006/main">
  <p:tag name="NUM" val="10"/>
</p:tagLst>
</file>

<file path=ppt/tags/tag142.xml><?xml version="1.0" encoding="utf-8"?>
<p:tagLst xmlns:a="http://schemas.openxmlformats.org/drawingml/2006/main" xmlns:r="http://schemas.openxmlformats.org/officeDocument/2006/relationships" xmlns:p="http://schemas.openxmlformats.org/presentationml/2006/main">
  <p:tag name="NUM" val="11"/>
</p:tagLst>
</file>

<file path=ppt/tags/tag143.xml><?xml version="1.0" encoding="utf-8"?>
<p:tagLst xmlns:a="http://schemas.openxmlformats.org/drawingml/2006/main" xmlns:r="http://schemas.openxmlformats.org/officeDocument/2006/relationships" xmlns:p="http://schemas.openxmlformats.org/presentationml/2006/main">
  <p:tag name="NUM" val="12"/>
</p:tagLst>
</file>

<file path=ppt/tags/tag144.xml><?xml version="1.0" encoding="utf-8"?>
<p:tagLst xmlns:a="http://schemas.openxmlformats.org/drawingml/2006/main" xmlns:r="http://schemas.openxmlformats.org/officeDocument/2006/relationships" xmlns:p="http://schemas.openxmlformats.org/presentationml/2006/main">
  <p:tag name="NUM" val="13"/>
</p:tagLst>
</file>

<file path=ppt/tags/tag145.xml><?xml version="1.0" encoding="utf-8"?>
<p:tagLst xmlns:a="http://schemas.openxmlformats.org/drawingml/2006/main" xmlns:r="http://schemas.openxmlformats.org/officeDocument/2006/relationships" xmlns:p="http://schemas.openxmlformats.org/presentationml/2006/main">
  <p:tag name="NUM" val="1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9"/>
</p:tagLst>
</file>

<file path=ppt/tags/tag155.xml><?xml version="1.0" encoding="utf-8"?>
<p:tagLst xmlns:a="http://schemas.openxmlformats.org/drawingml/2006/main" xmlns:r="http://schemas.openxmlformats.org/officeDocument/2006/relationships" xmlns:p="http://schemas.openxmlformats.org/presentationml/2006/main">
  <p:tag name="NUM" val="10"/>
</p:tagLst>
</file>

<file path=ppt/tags/tag156.xml><?xml version="1.0" encoding="utf-8"?>
<p:tagLst xmlns:a="http://schemas.openxmlformats.org/drawingml/2006/main" xmlns:r="http://schemas.openxmlformats.org/officeDocument/2006/relationships" xmlns:p="http://schemas.openxmlformats.org/presentationml/2006/main">
  <p:tag name="NUM" val="11"/>
</p:tagLst>
</file>

<file path=ppt/tags/tag157.xml><?xml version="1.0" encoding="utf-8"?>
<p:tagLst xmlns:a="http://schemas.openxmlformats.org/drawingml/2006/main" xmlns:r="http://schemas.openxmlformats.org/officeDocument/2006/relationships" xmlns:p="http://schemas.openxmlformats.org/presentationml/2006/main">
  <p:tag name="NUM" val="12"/>
</p:tagLst>
</file>

<file path=ppt/tags/tag158.xml><?xml version="1.0" encoding="utf-8"?>
<p:tagLst xmlns:a="http://schemas.openxmlformats.org/drawingml/2006/main" xmlns:r="http://schemas.openxmlformats.org/officeDocument/2006/relationships" xmlns:p="http://schemas.openxmlformats.org/presentationml/2006/main">
  <p:tag name="NUM" val="13"/>
</p:tagLst>
</file>

<file path=ppt/tags/tag159.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7"/>
</p:tagLst>
</file>

<file path=ppt/tags/tag167.xml><?xml version="1.0" encoding="utf-8"?>
<p:tagLst xmlns:a="http://schemas.openxmlformats.org/drawingml/2006/main" xmlns:r="http://schemas.openxmlformats.org/officeDocument/2006/relationships" xmlns:p="http://schemas.openxmlformats.org/presentationml/2006/main">
  <p:tag name="NUM" val="8"/>
</p:tagLst>
</file>

<file path=ppt/tags/tag168.xml><?xml version="1.0" encoding="utf-8"?>
<p:tagLst xmlns:a="http://schemas.openxmlformats.org/drawingml/2006/main" xmlns:r="http://schemas.openxmlformats.org/officeDocument/2006/relationships" xmlns:p="http://schemas.openxmlformats.org/presentationml/2006/main">
  <p:tag name="NUM" val="9"/>
</p:tagLst>
</file>

<file path=ppt/tags/tag169.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11"/>
</p:tagLst>
</file>

<file path=ppt/tags/tag171.xml><?xml version="1.0" encoding="utf-8"?>
<p:tagLst xmlns:a="http://schemas.openxmlformats.org/drawingml/2006/main" xmlns:r="http://schemas.openxmlformats.org/officeDocument/2006/relationships" xmlns:p="http://schemas.openxmlformats.org/presentationml/2006/main">
  <p:tag name="NUM" val="12"/>
</p:tagLst>
</file>

<file path=ppt/tags/tag172.xml><?xml version="1.0" encoding="utf-8"?>
<p:tagLst xmlns:a="http://schemas.openxmlformats.org/drawingml/2006/main" xmlns:r="http://schemas.openxmlformats.org/officeDocument/2006/relationships" xmlns:p="http://schemas.openxmlformats.org/presentationml/2006/main">
  <p:tag name="NUM" val="13"/>
</p:tagLst>
</file>

<file path=ppt/tags/tag173.xml><?xml version="1.0" encoding="utf-8"?>
<p:tagLst xmlns:a="http://schemas.openxmlformats.org/drawingml/2006/main" xmlns:r="http://schemas.openxmlformats.org/officeDocument/2006/relationships" xmlns:p="http://schemas.openxmlformats.org/presentationml/2006/main">
  <p:tag name="NUM" val="14"/>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8"/>
</p:tagLst>
</file>

<file path=ppt/tags/tag182.xml><?xml version="1.0" encoding="utf-8"?>
<p:tagLst xmlns:a="http://schemas.openxmlformats.org/drawingml/2006/main" xmlns:r="http://schemas.openxmlformats.org/officeDocument/2006/relationships" xmlns:p="http://schemas.openxmlformats.org/presentationml/2006/main">
  <p:tag name="NUM" val="9"/>
</p:tagLst>
</file>

<file path=ppt/tags/tag183.xml><?xml version="1.0" encoding="utf-8"?>
<p:tagLst xmlns:a="http://schemas.openxmlformats.org/drawingml/2006/main" xmlns:r="http://schemas.openxmlformats.org/officeDocument/2006/relationships" xmlns:p="http://schemas.openxmlformats.org/presentationml/2006/main">
  <p:tag name="NUM" val="10"/>
</p:tagLst>
</file>

<file path=ppt/tags/tag184.xml><?xml version="1.0" encoding="utf-8"?>
<p:tagLst xmlns:a="http://schemas.openxmlformats.org/drawingml/2006/main" xmlns:r="http://schemas.openxmlformats.org/officeDocument/2006/relationships" xmlns:p="http://schemas.openxmlformats.org/presentationml/2006/main">
  <p:tag name="NUM" val="11"/>
</p:tagLst>
</file>

<file path=ppt/tags/tag185.xml><?xml version="1.0" encoding="utf-8"?>
<p:tagLst xmlns:a="http://schemas.openxmlformats.org/drawingml/2006/main" xmlns:r="http://schemas.openxmlformats.org/officeDocument/2006/relationships" xmlns:p="http://schemas.openxmlformats.org/presentationml/2006/main">
  <p:tag name="NUM" val="12"/>
</p:tagLst>
</file>

<file path=ppt/tags/tag186.xml><?xml version="1.0" encoding="utf-8"?>
<p:tagLst xmlns:a="http://schemas.openxmlformats.org/drawingml/2006/main" xmlns:r="http://schemas.openxmlformats.org/officeDocument/2006/relationships" xmlns:p="http://schemas.openxmlformats.org/presentationml/2006/main">
  <p:tag name="NUM" val="13"/>
</p:tagLst>
</file>

<file path=ppt/tags/tag187.xml><?xml version="1.0" encoding="utf-8"?>
<p:tagLst xmlns:a="http://schemas.openxmlformats.org/drawingml/2006/main" xmlns:r="http://schemas.openxmlformats.org/officeDocument/2006/relationships" xmlns:p="http://schemas.openxmlformats.org/presentationml/2006/main">
  <p:tag name="NUM" val="14"/>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7"/>
</p:tagLst>
</file>

<file path=ppt/tags/tag195.xml><?xml version="1.0" encoding="utf-8"?>
<p:tagLst xmlns:a="http://schemas.openxmlformats.org/drawingml/2006/main" xmlns:r="http://schemas.openxmlformats.org/officeDocument/2006/relationships" xmlns:p="http://schemas.openxmlformats.org/presentationml/2006/main">
  <p:tag name="NUM" val="8"/>
</p:tagLst>
</file>

<file path=ppt/tags/tag196.xml><?xml version="1.0" encoding="utf-8"?>
<p:tagLst xmlns:a="http://schemas.openxmlformats.org/drawingml/2006/main" xmlns:r="http://schemas.openxmlformats.org/officeDocument/2006/relationships" xmlns:p="http://schemas.openxmlformats.org/presentationml/2006/main">
  <p:tag name="NUM" val="9"/>
</p:tagLst>
</file>

<file path=ppt/tags/tag197.xml><?xml version="1.0" encoding="utf-8"?>
<p:tagLst xmlns:a="http://schemas.openxmlformats.org/drawingml/2006/main" xmlns:r="http://schemas.openxmlformats.org/officeDocument/2006/relationships" xmlns:p="http://schemas.openxmlformats.org/presentationml/2006/main">
  <p:tag name="NUM" val="10"/>
</p:tagLst>
</file>

<file path=ppt/tags/tag198.xml><?xml version="1.0" encoding="utf-8"?>
<p:tagLst xmlns:a="http://schemas.openxmlformats.org/drawingml/2006/main" xmlns:r="http://schemas.openxmlformats.org/officeDocument/2006/relationships" xmlns:p="http://schemas.openxmlformats.org/presentationml/2006/main">
  <p:tag name="NUM" val="11"/>
</p:tagLst>
</file>

<file path=ppt/tags/tag19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13"/>
</p:tagLst>
</file>

<file path=ppt/tags/tag201.xml><?xml version="1.0" encoding="utf-8"?>
<p:tagLst xmlns:a="http://schemas.openxmlformats.org/drawingml/2006/main" xmlns:r="http://schemas.openxmlformats.org/officeDocument/2006/relationships" xmlns:p="http://schemas.openxmlformats.org/presentationml/2006/main">
  <p:tag name="NUM" val="14"/>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1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23f9c8-bac7-42ba-8538-2846167e7cde">
      <Terms xmlns="http://schemas.microsoft.com/office/infopath/2007/PartnerControls"/>
    </lcf76f155ced4ddcb4097134ff3c332f>
    <TaxCatchAll xmlns="4089a433-1ed9-4eb1-90a2-2157aecae93d" xsi:nil="true"/>
    <SharedWithUsers xmlns="4089a433-1ed9-4eb1-90a2-2157aecae93d">
      <UserInfo>
        <DisplayName/>
        <AccountId xsi:nil="true"/>
        <AccountType/>
      </UserInfo>
    </SharedWithUsers>
    <MediaLengthInSeconds xmlns="5f23f9c8-bac7-42ba-8538-2846167e7c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69D2960428884B85B8459D9994785A" ma:contentTypeVersion="16" ma:contentTypeDescription="Crée un document." ma:contentTypeScope="" ma:versionID="eb7bb77713cab5e48c3b428ce7dd32c3">
  <xsd:schema xmlns:xsd="http://www.w3.org/2001/XMLSchema" xmlns:xs="http://www.w3.org/2001/XMLSchema" xmlns:p="http://schemas.microsoft.com/office/2006/metadata/properties" xmlns:ns2="5f23f9c8-bac7-42ba-8538-2846167e7cde" xmlns:ns3="4089a433-1ed9-4eb1-90a2-2157aecae93d" targetNamespace="http://schemas.microsoft.com/office/2006/metadata/properties" ma:root="true" ma:fieldsID="a3891b890f8203515b20d28028daa648" ns2:_="" ns3:_="">
    <xsd:import namespace="5f23f9c8-bac7-42ba-8538-2846167e7cde"/>
    <xsd:import namespace="4089a433-1ed9-4eb1-90a2-2157aecae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f9c8-bac7-42ba-8538-2846167e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7b8f9ed-6a47-431a-893d-9cdf97823e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9a433-1ed9-4eb1-90a2-2157aecae93d"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89030b5-b48c-427a-aebd-f98205b9d845}" ma:internalName="TaxCatchAll" ma:showField="CatchAllData" ma:web="4089a433-1ed9-4eb1-90a2-2157aecae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96166-B319-4D46-A62B-A63678721992}">
  <ds:schemaRefs>
    <ds:schemaRef ds:uri="http://schemas.microsoft.com/office/2006/metadata/properties"/>
    <ds:schemaRef ds:uri="http://schemas.microsoft.com/office/infopath/2007/PartnerControls"/>
    <ds:schemaRef ds:uri="cb42c1a8-2351-4f93-ab52-dbe9a46ce7a7"/>
    <ds:schemaRef ds:uri="18125639-ec9c-4d4f-9296-77d56083990c"/>
  </ds:schemaRefs>
</ds:datastoreItem>
</file>

<file path=customXml/itemProps2.xml><?xml version="1.0" encoding="utf-8"?>
<ds:datastoreItem xmlns:ds="http://schemas.openxmlformats.org/officeDocument/2006/customXml" ds:itemID="{6AF1BBE3-9AD7-41BB-B123-F3B6CF8D896E}"/>
</file>

<file path=customXml/itemProps3.xml><?xml version="1.0" encoding="utf-8"?>
<ds:datastoreItem xmlns:ds="http://schemas.openxmlformats.org/officeDocument/2006/customXml" ds:itemID="{2F66711B-F774-48BC-A285-4DFF7FF37F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22294</TotalTime>
  <Words>2691</Words>
  <Application>Microsoft Office PowerPoint</Application>
  <PresentationFormat>Affichage à l'écran (4:3)</PresentationFormat>
  <Paragraphs>127</Paragraphs>
  <Slides>37</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Arial Unicode MS</vt:lpstr>
      <vt:lpstr>Calibri</vt:lpstr>
      <vt:lpstr>Courier New</vt:lpstr>
      <vt:lpstr>Times</vt:lpstr>
      <vt:lpstr>Thème Office</vt:lpstr>
      <vt:lpstr>Module 7 Promouvoir le conseil d’élèves dans son milieu</vt:lpstr>
      <vt:lpstr>Pour coordonner un conseil d’élèves,  vous devez effectuer certaines activités :</vt:lpstr>
      <vt:lpstr>Tout au long de l’année, la personne responsable du conseil ou ses membres peuvent promouvoir le conseil d’élèves auprès :</vt:lpstr>
      <vt:lpstr>La promotion du conseil d’élèves permet de le faire connaître et de faire REconnaître ses actions afin que les personnes qui gravitent autour :</vt:lpstr>
      <vt:lpstr>La promotion du conseil d’élèves peut prendre différentes formes. L’équipe de Vox populi vous propose les volets suivants :</vt:lpstr>
      <vt:lpstr>Votre conseil d’élèves est formé, les membres ont eu une première rencontre et vous ont fait part de toutes leurs idées. Une panoplie d’idées sont sur la table, certaines réalistes ou d’autres complètement farfelues, mais sont-elles représentatives de ce que les élèves de l’école désirent?  </vt:lpstr>
      <vt:lpstr>Il pourrait être tentant de piger directement dans ce bassin d’idées pour démarrer un projet. Toutefois, les membres du conseil doivent prendre conscience qu’ils ont été élus par les élèves de l’école pour les représenter. Il est donc important que les idées proposées reflètent également celles des élèves de l’école. C’est d’ailleurs une bonne façon de faire connaître le conseil d’élèves dans l’école.  Cette recherche d’idées s’effectue en deux phases :</vt:lpstr>
      <vt:lpstr>La cueillette d’idées Comment trouver des idées de projets mobilisateurs? Connaître le milieu est une étape importante qui permettra de mettre sur la table des idées de projets qui améliorent la qualité de vie dans l’école. Pour ce faire, les membres du conseil peuvent procéder à l’observation du milieu.  Ils peuvent également utiliser les moyens suivants :</vt:lpstr>
      <vt:lpstr>La cueillette d’idées Afin de vous accompagner dans l’observation du milieu, l’équipe de Vox populi a développé l’outil Le portrait de notre école. Il permet aux membres du conseil de se questionner sur leur milieu et d’adresser des questions aux élèves, à la direction et au personnel enseignant.  Pour procéder, référez-vous à la leçon 9.1.1 – Observation du Module 9 – Découvrir la démarche de réalisation d’un projet collectif </vt:lpstr>
      <vt:lpstr>La cueillette d’idées La boîte à suggestions est un moyen efficace de recueillir des idées à condition qu’elle soit utilisée de façon optimale. L’équipe de Vox populi vous partage quelques pratiques gagnantes en provenance des écoles :</vt:lpstr>
      <vt:lpstr>La cueillette d’idées La tournée des classes peut être effectuée à la fois pour recueillir de l’information ou pour transmettre de l’information. Quelle que soit l’intention, l’équipe de Vox populi invite les membres du conseil à :</vt:lpstr>
      <vt:lpstr>La cueillette d’idées Le sondage est un moyen intéressant pour recueillir des idées, encore faut-il que les personnes sollicitées y répondent. Voici quelques pratiques gagnantes pour augmenter le taux de réponses observées par l’équipe de Vox populi dans les écoles qui réalisent des sondages :</vt:lpstr>
      <vt:lpstr>La cueillette d’idées Quel que soit le moyen choisi, les idées recueillies permettront aux membres du conseil d’élèves de mieux comprendre les besoins du milieu. Ils seront en mesure de prendre des décisions éclairées et de mettre en place des projets mobilisateurs.   Afin de permettre aux autres élèves de l’école de suivre les travaux du conseil d’élèves, il peut être intéressant de leur faire part des résultats de la cueillette d’idées et de leur mentionner ce que vous allez faire ensuite. De cette façon, tous les jeunes de l’école se sentent impliqués dans le processus décisionnel.</vt:lpstr>
      <vt:lpstr>La validation des idées Comment valider les idées? Si la cueillette a été efficace, les idées recueillies sont sans doute nombreuses. Les membres du conseil devront faire le tri. Voici les principales étapes pour trier les idées :</vt:lpstr>
      <vt:lpstr>La validation des idées À ce stade, le conseil pourrait choisir de mettre en œuvre une ou des idées de projets parmi celles qui arrivent en tête de la liste des priorités. Toutefois, les membres du conseil pourraient choisir de pousser plus loin leur rôle de représentation et de consulter à nouveau les élèves de l’école afin de déterminer l’idée de projet qu’ils considèrent comme la plus intéressante. Différents moyens permettent de voter pour l’idée de projet à mettre en œuvre : </vt:lpstr>
      <vt:lpstr>Pourquoi est-ce important de faire connaître le conseil d’élèves dans l’école? Un conseil d’élèves connu dans une école comporte de nombreux avantages : </vt:lpstr>
      <vt:lpstr>Comment faire connaître le conseil d’élèves dans l’école? Différents moyens permettent de le faire connaître. L’équipe de Vox populi vous suggère de combiner différents moyens afin d’augmenter sa visibilité.  Le premier moyen est bien sûr l’assermentation des membres du conseil. Pour explorer cette piste, consulter la leçon 4.3 – Assermenter les personnes élues du Module 4 – Organiser les élections dans l’école.  Consulter la diapositive suivante pour découvrir d’autres moyens de faire connaître le conseil d’élèves dans l’école. </vt:lpstr>
      <vt:lpstr>Consulter les diapositives suivantes pour en apprendre davantage sur chacun des moyens de faire connaître le conseil d’élèves dans l’école. </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Vous pouvez adapter chacun de ces moyens à votre réalité.</vt:lpstr>
      <vt:lpstr>Certaines écoles ont mis d’autres moyens originaux en place :</vt:lpstr>
      <vt:lpstr>Faire connaître le conseil d’élèves dans l’école est une chose, mais s’assurer de faire REconnaître le conseil d’élèves dans l’école et la communauté en est une autre. Pourquoi est-ce important de faire reconnaître le conseil d’élèves? Un conseil d’élèves REconnu augmente : </vt:lpstr>
      <vt:lpstr>Présentation PowerPoint</vt:lpstr>
      <vt:lpstr>Tous ces moyens peuvent également être utilisés pour faire REconnaître le conseil d’élèves dans l’école.</vt:lpstr>
      <vt:lpstr>De plus, les pistes suivantes peuvent être exploitées pour faire REconnaître le conseil d’élèves dans l’école :</vt:lpstr>
      <vt:lpstr>La créativité est un atout fantastique quand vient le temps de promouvoir le conseil d’élèves dans l’école.   Toutes les idées sont bonnes.  Il est intéressant de combiner différents moyens afin d’avoir un plus grand impact sur l’école et la communauté! </vt:lpstr>
      <vt:lpstr>Vous avez terminé la leçon 7.1 – La promotion du conseil d’élèves.          Consultez les autres modules de la Formation pour la personne responsable d’un conseil d’élèves sur le site Web de Vox populi : Ta démocratie à l’école! pour en apprendre davantage sur le sujet.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Déterminer la place du conseil d’élèves dans l’école</dc:title>
  <dc:creator>Élyse Bolduc</dc:creator>
  <cp:lastModifiedBy>Catherine Lebossé</cp:lastModifiedBy>
  <cp:revision>303</cp:revision>
  <dcterms:modified xsi:type="dcterms:W3CDTF">2022-07-28T12:19:51Z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0x0101005A69D2960428884B85B8459D9994785A</vt:lpwstr>
  </property>
  <property fmtid="{D5CDD505-2E9C-101B-9397-08002B2CF9AE}" pid="3" name="MediaServiceImageTags">
    <vt:lpwstr/>
  </property>
  <property fmtid="{D5CDD505-2E9C-101B-9397-08002B2CF9AE}" pid="4" name="Order">
    <vt:r8>238900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