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2.xml" ContentType="application/vnd.openxmlformats-officedocument.theme+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tags/tag8.xml" ContentType="application/vnd.openxmlformats-officedocument.presentationml.tags+xml"/>
  <Override PartName="/ppt/notesSlides/notesSlide2.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3.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5.xml" ContentType="application/vnd.openxmlformats-officedocument.presentationml.notesSlide+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6.xml" ContentType="application/vnd.openxmlformats-officedocument.presentationml.notesSlide+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7.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notesSlides/notesSlide8.xml" ContentType="application/vnd.openxmlformats-officedocument.presentationml.notesSlide+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notesSlides/notesSlide9.xml" ContentType="application/vnd.openxmlformats-officedocument.presentationml.notesSlide+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notesSlides/notesSlide10.xml" ContentType="application/vnd.openxmlformats-officedocument.presentationml.notesSlide+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1.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4"/>
  </p:sldMasterIdLst>
  <p:notesMasterIdLst>
    <p:notesMasterId r:id="rId18"/>
  </p:notesMasterIdLst>
  <p:sldIdLst>
    <p:sldId id="267" r:id="rId5"/>
    <p:sldId id="257" r:id="rId6"/>
    <p:sldId id="277" r:id="rId7"/>
    <p:sldId id="278" r:id="rId8"/>
    <p:sldId id="282" r:id="rId9"/>
    <p:sldId id="273" r:id="rId10"/>
    <p:sldId id="281" r:id="rId11"/>
    <p:sldId id="276" r:id="rId12"/>
    <p:sldId id="280" r:id="rId13"/>
    <p:sldId id="279" r:id="rId14"/>
    <p:sldId id="274" r:id="rId15"/>
    <p:sldId id="271" r:id="rId16"/>
    <p:sldId id="272" r:id="rId1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4C600"/>
    <a:srgbClr val="AE0457"/>
    <a:srgbClr val="91195A"/>
    <a:srgbClr val="FFFFFF"/>
    <a:srgbClr val="00A8B0"/>
    <a:srgbClr val="D4F0F4"/>
    <a:srgbClr val="141733"/>
    <a:srgbClr val="00B6BD"/>
    <a:srgbClr val="76D0DC"/>
    <a:srgbClr val="00E3E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3BD83A0-2DC5-493D-8277-017BD1218D2D}" v="184" dt="2022-07-28T12:20:47.80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873" autoAdjust="0"/>
    <p:restoredTop sz="95352" autoAdjust="0"/>
  </p:normalViewPr>
  <p:slideViewPr>
    <p:cSldViewPr snapToGrid="0">
      <p:cViewPr varScale="1">
        <p:scale>
          <a:sx n="75" d="100"/>
          <a:sy n="75" d="100"/>
        </p:scale>
        <p:origin x="1176" y="53"/>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therine Lebossé" userId="ed73c8c4-4b80-4d34-8775-49acab88a2c9" providerId="ADAL" clId="{A3BD83A0-2DC5-493D-8277-017BD1218D2D}"/>
    <pc:docChg chg="custSel modSld modMainMaster">
      <pc:chgData name="Catherine Lebossé" userId="ed73c8c4-4b80-4d34-8775-49acab88a2c9" providerId="ADAL" clId="{A3BD83A0-2DC5-493D-8277-017BD1218D2D}" dt="2022-07-28T12:21:35.208" v="39" actId="313"/>
      <pc:docMkLst>
        <pc:docMk/>
      </pc:docMkLst>
      <pc:sldChg chg="modSp mod">
        <pc:chgData name="Catherine Lebossé" userId="ed73c8c4-4b80-4d34-8775-49acab88a2c9" providerId="ADAL" clId="{A3BD83A0-2DC5-493D-8277-017BD1218D2D}" dt="2022-07-18T19:08:45.340" v="17" actId="20577"/>
        <pc:sldMkLst>
          <pc:docMk/>
          <pc:sldMk cId="891473515" sldId="267"/>
        </pc:sldMkLst>
        <pc:spChg chg="mod">
          <ac:chgData name="Catherine Lebossé" userId="ed73c8c4-4b80-4d34-8775-49acab88a2c9" providerId="ADAL" clId="{A3BD83A0-2DC5-493D-8277-017BD1218D2D}" dt="2022-07-18T19:08:45.340" v="17" actId="20577"/>
          <ac:spMkLst>
            <pc:docMk/>
            <pc:sldMk cId="891473515" sldId="267"/>
            <ac:spMk id="12" creationId="{00000000-0000-0000-0000-000000000000}"/>
          </ac:spMkLst>
        </pc:spChg>
      </pc:sldChg>
      <pc:sldChg chg="modSp mod">
        <pc:chgData name="Catherine Lebossé" userId="ed73c8c4-4b80-4d34-8775-49acab88a2c9" providerId="ADAL" clId="{A3BD83A0-2DC5-493D-8277-017BD1218D2D}" dt="2022-07-28T12:21:35.208" v="39" actId="313"/>
        <pc:sldMkLst>
          <pc:docMk/>
          <pc:sldMk cId="4063182989" sldId="271"/>
        </pc:sldMkLst>
        <pc:spChg chg="mod">
          <ac:chgData name="Catherine Lebossé" userId="ed73c8c4-4b80-4d34-8775-49acab88a2c9" providerId="ADAL" clId="{A3BD83A0-2DC5-493D-8277-017BD1218D2D}" dt="2022-07-28T12:21:09.198" v="35" actId="20577"/>
          <ac:spMkLst>
            <pc:docMk/>
            <pc:sldMk cId="4063182989" sldId="271"/>
            <ac:spMk id="24" creationId="{F471E230-7ED6-4266-B1E0-A36F0006A76C}"/>
          </ac:spMkLst>
        </pc:spChg>
        <pc:spChg chg="mod">
          <ac:chgData name="Catherine Lebossé" userId="ed73c8c4-4b80-4d34-8775-49acab88a2c9" providerId="ADAL" clId="{A3BD83A0-2DC5-493D-8277-017BD1218D2D}" dt="2022-07-28T12:21:35.208" v="39" actId="313"/>
          <ac:spMkLst>
            <pc:docMk/>
            <pc:sldMk cId="4063182989" sldId="271"/>
            <ac:spMk id="208" creationId="{00000000-0000-0000-0000-000000000000}"/>
          </ac:spMkLst>
        </pc:spChg>
      </pc:sldChg>
      <pc:sldChg chg="modSp mod">
        <pc:chgData name="Catherine Lebossé" userId="ed73c8c4-4b80-4d34-8775-49acab88a2c9" providerId="ADAL" clId="{A3BD83A0-2DC5-493D-8277-017BD1218D2D}" dt="2022-07-28T12:20:58.687" v="20" actId="20577"/>
        <pc:sldMkLst>
          <pc:docMk/>
          <pc:sldMk cId="350665362" sldId="274"/>
        </pc:sldMkLst>
        <pc:spChg chg="mod">
          <ac:chgData name="Catherine Lebossé" userId="ed73c8c4-4b80-4d34-8775-49acab88a2c9" providerId="ADAL" clId="{A3BD83A0-2DC5-493D-8277-017BD1218D2D}" dt="2022-07-28T12:20:58.687" v="20" actId="20577"/>
          <ac:spMkLst>
            <pc:docMk/>
            <pc:sldMk cId="350665362" sldId="274"/>
            <ac:spMk id="2" creationId="{FF272FAF-4D88-4A69-93A0-2CBD233F1BB1}"/>
          </ac:spMkLst>
        </pc:spChg>
      </pc:sldChg>
      <pc:sldChg chg="modSp mod">
        <pc:chgData name="Catherine Lebossé" userId="ed73c8c4-4b80-4d34-8775-49acab88a2c9" providerId="ADAL" clId="{A3BD83A0-2DC5-493D-8277-017BD1218D2D}" dt="2022-07-28T12:20:58.536" v="19" actId="20577"/>
        <pc:sldMkLst>
          <pc:docMk/>
          <pc:sldMk cId="1178263426" sldId="282"/>
        </pc:sldMkLst>
        <pc:spChg chg="mod">
          <ac:chgData name="Catherine Lebossé" userId="ed73c8c4-4b80-4d34-8775-49acab88a2c9" providerId="ADAL" clId="{A3BD83A0-2DC5-493D-8277-017BD1218D2D}" dt="2022-07-28T12:20:58.536" v="19" actId="20577"/>
          <ac:spMkLst>
            <pc:docMk/>
            <pc:sldMk cId="1178263426" sldId="282"/>
            <ac:spMk id="37" creationId="{00000000-0000-0000-0000-000000000000}"/>
          </ac:spMkLst>
        </pc:spChg>
      </pc:sldChg>
      <pc:sldMasterChg chg="modSldLayout">
        <pc:chgData name="Catherine Lebossé" userId="ed73c8c4-4b80-4d34-8775-49acab88a2c9" providerId="ADAL" clId="{A3BD83A0-2DC5-493D-8277-017BD1218D2D}" dt="2022-07-18T19:09:21.314" v="18" actId="14826"/>
        <pc:sldMasterMkLst>
          <pc:docMk/>
          <pc:sldMasterMk cId="0" sldId="2147483659"/>
        </pc:sldMasterMkLst>
        <pc:sldLayoutChg chg="modSp">
          <pc:chgData name="Catherine Lebossé" userId="ed73c8c4-4b80-4d34-8775-49acab88a2c9" providerId="ADAL" clId="{A3BD83A0-2DC5-493D-8277-017BD1218D2D}" dt="2022-07-18T19:09:21.314" v="18" actId="14826"/>
          <pc:sldLayoutMkLst>
            <pc:docMk/>
            <pc:sldMasterMk cId="0" sldId="2147483659"/>
            <pc:sldLayoutMk cId="290597161" sldId="2147483663"/>
          </pc:sldLayoutMkLst>
          <pc:picChg chg="mod">
            <ac:chgData name="Catherine Lebossé" userId="ed73c8c4-4b80-4d34-8775-49acab88a2c9" providerId="ADAL" clId="{A3BD83A0-2DC5-493D-8277-017BD1218D2D}" dt="2022-07-18T19:09:21.314" v="18" actId="14826"/>
            <ac:picMkLst>
              <pc:docMk/>
              <pc:sldMasterMk cId="0" sldId="2147483659"/>
              <pc:sldLayoutMk cId="290597161" sldId="2147483663"/>
              <ac:picMk id="21" creationId="{4BEA2A7E-FD4B-4469-89E5-A13F77D3C870}"/>
            </ac:picMkLst>
          </pc:pic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2322178217"/>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311755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71582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44285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6" name="Google Shape;206;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2046091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18548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Google Shape;87;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
        <p:nvSpPr>
          <p:cNvPr id="88" name="Google Shape;88;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51307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20705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4097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900692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090782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97190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182083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4" name="Google Shape;104;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5332096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hyperlink" Target="mailto:voxpopuli@electionsquebec.qc.ca?subject=Module%209%20-%20Le&#231;on%209.1.1%20Observation"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hyperlink" Target="mailto:voxpopuli@electionsquebec.qc.ca?subject=Module%209%20-%20Le&#231;on%209.1.1%20Observation" TargetMode="External"/><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3.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2254306" y="2259660"/>
            <a:ext cx="6439276" cy="1550716"/>
          </a:xfrm>
          <a:prstGeom prst="rect">
            <a:avLst/>
          </a:prstGeom>
          <a:noFill/>
          <a:ln>
            <a:noFill/>
          </a:ln>
        </p:spPr>
        <p:txBody>
          <a:bodyPr spcFirstLastPara="1" wrap="square" lIns="91425" tIns="45700" rIns="91425" bIns="45700" anchor="ctr" anchorCtr="0">
            <a:noAutofit/>
          </a:bodyPr>
          <a:lstStyle>
            <a:lvl1pPr lvl="0" algn="ctr">
              <a:lnSpc>
                <a:spcPct val="90000"/>
              </a:lnSpc>
              <a:spcBef>
                <a:spcPts val="0"/>
              </a:spcBef>
              <a:spcAft>
                <a:spcPts val="0"/>
              </a:spcAft>
              <a:buClr>
                <a:schemeClr val="dk1"/>
              </a:buClr>
              <a:buSzPts val="6000"/>
              <a:buFont typeface="Arial"/>
              <a:buNone/>
              <a:defRPr sz="3200">
                <a:latin typeface="Arial Unicode MS" panose="020B0604020202020204" pitchFamily="34" charset="-128"/>
                <a:ea typeface="Arial Unicode MS" panose="020B0604020202020204" pitchFamily="34" charset="-128"/>
                <a:cs typeface="Arial Unicode MS" panose="020B0604020202020204" pitchFamily="34" charset="-128"/>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13" name="Google Shape;13;p2"/>
          <p:cNvSpPr txBox="1">
            <a:spLocks noGrp="1"/>
          </p:cNvSpPr>
          <p:nvPr>
            <p:ph type="subTitle" idx="1"/>
          </p:nvPr>
        </p:nvSpPr>
        <p:spPr>
          <a:xfrm>
            <a:off x="2903891" y="4205486"/>
            <a:ext cx="5160017" cy="880763"/>
          </a:xfrm>
          <a:prstGeom prst="rect">
            <a:avLst/>
          </a:prstGeom>
          <a:noFill/>
          <a:ln>
            <a:noFill/>
          </a:ln>
        </p:spPr>
        <p:txBody>
          <a:bodyPr spcFirstLastPara="1" wrap="square" lIns="91425" tIns="45700" rIns="91425" bIns="45700" anchor="ctr" anchorCtr="0">
            <a:noAutofit/>
          </a:bodyPr>
          <a:lstStyle>
            <a:lvl1pPr marL="0" lvl="0" indent="0" algn="ctr">
              <a:lnSpc>
                <a:spcPct val="90000"/>
              </a:lnSpc>
              <a:spcBef>
                <a:spcPts val="1000"/>
              </a:spcBef>
              <a:spcAft>
                <a:spcPts val="0"/>
              </a:spcAft>
              <a:buClr>
                <a:schemeClr val="dk1"/>
              </a:buClr>
              <a:buSzPts val="2400"/>
              <a:buNone/>
              <a:defRPr sz="2800">
                <a:latin typeface="Arial Unicode MS" panose="020B0604020202020204" pitchFamily="34" charset="-128"/>
                <a:ea typeface="Arial Unicode MS" panose="020B0604020202020204" pitchFamily="34" charset="-128"/>
                <a:cs typeface="Arial Unicode MS" panose="020B0604020202020204" pitchFamily="34" charset="-128"/>
              </a:defRPr>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dirty="0"/>
          </a:p>
        </p:txBody>
      </p:sp>
      <p:sp>
        <p:nvSpPr>
          <p:cNvPr id="7" name="Rectangle 6">
            <a:extLst>
              <a:ext uri="{FF2B5EF4-FFF2-40B4-BE49-F238E27FC236}">
                <a16:creationId xmlns:a16="http://schemas.microsoft.com/office/drawing/2014/main" id="{6DDDA3A3-947E-487A-81A9-9CD5CE400FED}"/>
              </a:ext>
            </a:extLst>
          </p:cNvPr>
          <p:cNvSpPr/>
          <p:nvPr userDrawn="1"/>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3267E69C-4AB3-40F0-8733-D917D5A4926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grpSp>
        <p:nvGrpSpPr>
          <p:cNvPr id="9" name="Groupe 8">
            <a:extLst>
              <a:ext uri="{FF2B5EF4-FFF2-40B4-BE49-F238E27FC236}">
                <a16:creationId xmlns:a16="http://schemas.microsoft.com/office/drawing/2014/main" id="{B5CF49C0-A85F-4C42-9A9A-8D093E74FA33}"/>
              </a:ext>
            </a:extLst>
          </p:cNvPr>
          <p:cNvGrpSpPr/>
          <p:nvPr userDrawn="1"/>
        </p:nvGrpSpPr>
        <p:grpSpPr>
          <a:xfrm>
            <a:off x="4645269" y="3946758"/>
            <a:ext cx="1657350" cy="82317"/>
            <a:chOff x="4505325" y="3946758"/>
            <a:chExt cx="1657350" cy="82317"/>
          </a:xfrm>
        </p:grpSpPr>
        <p:sp>
          <p:nvSpPr>
            <p:cNvPr id="10" name="Rectangle 9">
              <a:extLst>
                <a:ext uri="{FF2B5EF4-FFF2-40B4-BE49-F238E27FC236}">
                  <a16:creationId xmlns:a16="http://schemas.microsoft.com/office/drawing/2014/main" id="{949EC256-4649-45E6-9679-6FE6D0F60607}"/>
                </a:ext>
              </a:extLst>
            </p:cNvPr>
            <p:cNvSpPr/>
            <p:nvPr/>
          </p:nvSpPr>
          <p:spPr>
            <a:xfrm>
              <a:off x="4505325" y="3946758"/>
              <a:ext cx="552450" cy="82317"/>
            </a:xfrm>
            <a:prstGeom prst="rect">
              <a:avLst/>
            </a:prstGeom>
            <a:solidFill>
              <a:srgbClr val="B91A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Rectangle 10">
              <a:extLst>
                <a:ext uri="{FF2B5EF4-FFF2-40B4-BE49-F238E27FC236}">
                  <a16:creationId xmlns:a16="http://schemas.microsoft.com/office/drawing/2014/main" id="{9B3CC5A4-0971-4FBB-BCCE-CDD48AC6D7AC}"/>
                </a:ext>
              </a:extLst>
            </p:cNvPr>
            <p:cNvSpPr/>
            <p:nvPr/>
          </p:nvSpPr>
          <p:spPr>
            <a:xfrm>
              <a:off x="5057775" y="3946758"/>
              <a:ext cx="552450" cy="82317"/>
            </a:xfrm>
            <a:prstGeom prst="rect">
              <a:avLst/>
            </a:prstGeom>
            <a:solidFill>
              <a:srgbClr val="3DC1D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Rectangle 16">
              <a:extLst>
                <a:ext uri="{FF2B5EF4-FFF2-40B4-BE49-F238E27FC236}">
                  <a16:creationId xmlns:a16="http://schemas.microsoft.com/office/drawing/2014/main" id="{4D099A5B-7B17-4B4B-96E4-1ADA08EF4E3A}"/>
                </a:ext>
              </a:extLst>
            </p:cNvPr>
            <p:cNvSpPr/>
            <p:nvPr/>
          </p:nvSpPr>
          <p:spPr>
            <a:xfrm>
              <a:off x="5610225" y="3946759"/>
              <a:ext cx="552450" cy="76602"/>
            </a:xfrm>
            <a:prstGeom prst="rect">
              <a:avLst/>
            </a:prstGeom>
            <a:solidFill>
              <a:srgbClr val="8CC6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18" name="Rectangle 17">
            <a:extLst>
              <a:ext uri="{FF2B5EF4-FFF2-40B4-BE49-F238E27FC236}">
                <a16:creationId xmlns:a16="http://schemas.microsoft.com/office/drawing/2014/main" id="{323F053C-81FE-4E91-AFCF-E80C6538E9ED}"/>
              </a:ext>
            </a:extLst>
          </p:cNvPr>
          <p:cNvSpPr/>
          <p:nvPr userDrawn="1"/>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D1E9D9F-CF0A-4BE3-9AC6-082F84190CB1}"/>
              </a:ext>
            </a:extLst>
          </p:cNvPr>
          <p:cNvSpPr/>
          <p:nvPr userDrawn="1"/>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23382249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aison" type="twoTxTwoObj">
  <p:cSld name="TWO_OBJECTS_WITH_TEXT">
    <p:spTree>
      <p:nvGrpSpPr>
        <p:cNvPr id="1" name="Shape 45"/>
        <p:cNvGrpSpPr/>
        <p:nvPr/>
      </p:nvGrpSpPr>
      <p:grpSpPr>
        <a:xfrm>
          <a:off x="0" y="0"/>
          <a:ext cx="0" cy="0"/>
          <a:chOff x="0" y="0"/>
          <a:chExt cx="0" cy="0"/>
        </a:xfrm>
      </p:grpSpPr>
      <p:sp>
        <p:nvSpPr>
          <p:cNvPr id="46" name="Google Shape;46;p8"/>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8"/>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8" name="Google Shape;48;p8"/>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 name="Google Shape;49;p8"/>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50" name="Google Shape;50;p8"/>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 name="Google Shape;51;p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u avec légende"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9"/>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9"/>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9"/>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Image avec légende"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3200"/>
              <a:buFont typeface="Arial"/>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0"/>
          <p:cNvSpPr>
            <a:spLocks noGrp="1"/>
          </p:cNvSpPr>
          <p:nvPr>
            <p:ph type="pic" idx="2"/>
          </p:nvPr>
        </p:nvSpPr>
        <p:spPr>
          <a:xfrm>
            <a:off x="3887391" y="987426"/>
            <a:ext cx="4629150" cy="4873625"/>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9pPr>
          </a:lstStyle>
          <a:p>
            <a:endParaRPr/>
          </a:p>
        </p:txBody>
      </p:sp>
      <p:sp>
        <p:nvSpPr>
          <p:cNvPr id="64" name="Google Shape;64;p10"/>
          <p:cNvSpPr txBox="1">
            <a:spLocks noGrp="1"/>
          </p:cNvSpPr>
          <p:nvPr>
            <p:ph type="body" idx="1"/>
          </p:nvPr>
        </p:nvSpPr>
        <p:spPr>
          <a:xfrm>
            <a:off x="629841" y="2057400"/>
            <a:ext cx="2949178" cy="3811588"/>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0"/>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0"/>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re et texte vertical"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re vertical et texte"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4623593" y="2285206"/>
            <a:ext cx="5811838" cy="197167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623093" y="370681"/>
            <a:ext cx="5811838" cy="5800725"/>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5B23CE17-1C38-4FE3-AFF2-AD27013A0F20}"/>
              </a:ext>
            </a:extLst>
          </p:cNvPr>
          <p:cNvSpPr txBox="1"/>
          <p:nvPr userDrawn="1"/>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2" name="ZoneTexte 1">
            <a:extLst>
              <a:ext uri="{FF2B5EF4-FFF2-40B4-BE49-F238E27FC236}">
                <a16:creationId xmlns:a16="http://schemas.microsoft.com/office/drawing/2014/main" id="{203D8C18-289F-45D5-A6AE-39F86A020091}"/>
              </a:ext>
            </a:extLst>
          </p:cNvPr>
          <p:cNvSpPr txBox="1"/>
          <p:nvPr userDrawn="1"/>
        </p:nvSpPr>
        <p:spPr>
          <a:xfrm>
            <a:off x="6193767" y="291570"/>
            <a:ext cx="2309708" cy="338554"/>
          </a:xfrm>
          <a:prstGeom prst="rect">
            <a:avLst/>
          </a:prstGeom>
          <a:noFill/>
        </p:spPr>
        <p:txBody>
          <a:bodyPr wrap="square" rtlCol="0">
            <a:spAutoFit/>
          </a:bodyPr>
          <a:lstStyle/>
          <a:p>
            <a:pPr algn="ctr"/>
            <a:r>
              <a:rPr lang="fr-CA" sz="1600" dirty="0">
                <a:solidFill>
                  <a:schemeClr val="bg1"/>
                </a:solidFill>
              </a:rPr>
              <a:t>Module 9 – Leçon 9.1.1</a:t>
            </a:r>
          </a:p>
        </p:txBody>
      </p:sp>
      <p:sp>
        <p:nvSpPr>
          <p:cNvPr id="3" name="ZoneTexte 2">
            <a:extLst>
              <a:ext uri="{FF2B5EF4-FFF2-40B4-BE49-F238E27FC236}">
                <a16:creationId xmlns:a16="http://schemas.microsoft.com/office/drawing/2014/main" id="{F335EDD8-CFD5-4902-BC5A-AEB6091D9A33}"/>
              </a:ext>
            </a:extLst>
          </p:cNvPr>
          <p:cNvSpPr txBox="1"/>
          <p:nvPr userDrawn="1"/>
        </p:nvSpPr>
        <p:spPr>
          <a:xfrm>
            <a:off x="308868" y="5633468"/>
            <a:ext cx="825867" cy="230832"/>
          </a:xfrm>
          <a:prstGeom prst="rect">
            <a:avLst/>
          </a:prstGeom>
          <a:noFill/>
        </p:spPr>
        <p:txBody>
          <a:bodyPr wrap="none" rtlCol="0">
            <a:spAutoFit/>
          </a:bodyPr>
          <a:lstStyle/>
          <a:p>
            <a:pPr algn="ctr"/>
            <a:r>
              <a:rPr lang="fr-CA" sz="900" b="1" dirty="0">
                <a:latin typeface="Arial" panose="020B0604020202020204" pitchFamily="34" charset="0"/>
                <a:cs typeface="Arial" panose="020B0604020202020204" pitchFamily="34" charset="0"/>
                <a:hlinkClick r:id="rId3"/>
              </a:rPr>
              <a:t>Par courriel</a:t>
            </a:r>
            <a:endParaRPr lang="fr-CA"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30059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re seul" preserve="1" userDrawn="1">
  <p:cSld name="1_Titre seul">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1932525" y="1830410"/>
            <a:ext cx="6570949" cy="813037"/>
          </a:xfrm>
          <a:prstGeom prst="rect">
            <a:avLst/>
          </a:prstGeom>
          <a:noFill/>
          <a:ln>
            <a:noFill/>
          </a:ln>
        </p:spPr>
        <p:txBody>
          <a:bodyPr spcFirstLastPara="1" wrap="square" lIns="91425" tIns="45700" rIns="91425" bIns="45700" anchor="t" anchorCtr="0">
            <a:noAutofit/>
          </a:bodyPr>
          <a:lstStyle>
            <a:lvl1pPr lvl="0" algn="l">
              <a:lnSpc>
                <a:spcPct val="150000"/>
              </a:lnSpc>
              <a:spcBef>
                <a:spcPts val="0"/>
              </a:spcBef>
              <a:spcAft>
                <a:spcPts val="3600"/>
              </a:spcAft>
              <a:buClr>
                <a:schemeClr val="dk1"/>
              </a:buClr>
              <a:buSzPts val="1800"/>
              <a:buNone/>
              <a:defRPr sz="1600">
                <a:latin typeface="Arial" panose="020B0604020202020204" pitchFamily="34" charset="0"/>
                <a:cs typeface="Arial" panose="020B0604020202020204" pitchFamily="34" charset="0"/>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dirty="0"/>
          </a:p>
        </p:txBody>
      </p:sp>
      <p:sp>
        <p:nvSpPr>
          <p:cNvPr id="6" name="Rectangle 5">
            <a:extLst>
              <a:ext uri="{FF2B5EF4-FFF2-40B4-BE49-F238E27FC236}">
                <a16:creationId xmlns:a16="http://schemas.microsoft.com/office/drawing/2014/main" id="{76F3AE48-36D9-46D2-A9FF-667FEB7A823F}"/>
              </a:ext>
            </a:extLst>
          </p:cNvPr>
          <p:cNvSpPr/>
          <p:nvPr userDrawn="1"/>
        </p:nvSpPr>
        <p:spPr>
          <a:xfrm>
            <a:off x="86832" y="808959"/>
            <a:ext cx="1286993" cy="5953348"/>
          </a:xfrm>
          <a:prstGeom prst="rect">
            <a:avLst/>
          </a:prstGeom>
          <a:gradFill flip="none" rotWithShape="1">
            <a:gsLst>
              <a:gs pos="6000">
                <a:srgbClr val="F1F2F9"/>
              </a:gs>
              <a:gs pos="56000">
                <a:srgbClr val="D1E3F3"/>
              </a:gs>
              <a:gs pos="99000">
                <a:schemeClr val="accent1">
                  <a:lumMod val="30000"/>
                  <a:lumOff val="70000"/>
                </a:schemeClr>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7" name="Rectangle 6">
            <a:extLst>
              <a:ext uri="{FF2B5EF4-FFF2-40B4-BE49-F238E27FC236}">
                <a16:creationId xmlns:a16="http://schemas.microsoft.com/office/drawing/2014/main" id="{AE4F0C32-0C30-4190-AD50-562165C2E44D}"/>
              </a:ext>
            </a:extLst>
          </p:cNvPr>
          <p:cNvSpPr/>
          <p:nvPr userDrawn="1"/>
        </p:nvSpPr>
        <p:spPr>
          <a:xfrm>
            <a:off x="1379661" y="913077"/>
            <a:ext cx="7673294" cy="5838597"/>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8" name="Rectangle 7">
            <a:extLst>
              <a:ext uri="{FF2B5EF4-FFF2-40B4-BE49-F238E27FC236}">
                <a16:creationId xmlns:a16="http://schemas.microsoft.com/office/drawing/2014/main" id="{F849FBCD-51D3-498C-849F-72F49F09973D}"/>
              </a:ext>
            </a:extLst>
          </p:cNvPr>
          <p:cNvSpPr/>
          <p:nvPr userDrawn="1"/>
        </p:nvSpPr>
        <p:spPr>
          <a:xfrm rot="16200000">
            <a:off x="4192962" y="-4034626"/>
            <a:ext cx="758076" cy="8983174"/>
          </a:xfrm>
          <a:prstGeom prst="rect">
            <a:avLst/>
          </a:prstGeom>
          <a:solidFill>
            <a:srgbClr val="141733"/>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9" name="Rectangle 8">
            <a:extLst>
              <a:ext uri="{FF2B5EF4-FFF2-40B4-BE49-F238E27FC236}">
                <a16:creationId xmlns:a16="http://schemas.microsoft.com/office/drawing/2014/main" id="{C7B45C3C-27FE-4907-8352-EB8A7EEE825E}"/>
              </a:ext>
            </a:extLst>
          </p:cNvPr>
          <p:cNvSpPr/>
          <p:nvPr userDrawn="1"/>
        </p:nvSpPr>
        <p:spPr>
          <a:xfrm rot="16200000">
            <a:off x="4272701" y="-3941158"/>
            <a:ext cx="607800" cy="8800118"/>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0" name="ZoneTexte 9">
            <a:extLst>
              <a:ext uri="{FF2B5EF4-FFF2-40B4-BE49-F238E27FC236}">
                <a16:creationId xmlns:a16="http://schemas.microsoft.com/office/drawing/2014/main" id="{5B23CE17-1C38-4FE3-AFF2-AD27013A0F20}"/>
              </a:ext>
            </a:extLst>
          </p:cNvPr>
          <p:cNvSpPr txBox="1"/>
          <p:nvPr userDrawn="1"/>
        </p:nvSpPr>
        <p:spPr>
          <a:xfrm>
            <a:off x="80413" y="3644911"/>
            <a:ext cx="1282779" cy="1754326"/>
          </a:xfrm>
          <a:prstGeom prst="rect">
            <a:avLst/>
          </a:prstGeom>
          <a:noFill/>
        </p:spPr>
        <p:txBody>
          <a:bodyPr wrap="square" rtlCol="0">
            <a:spAutoFit/>
          </a:bodyPr>
          <a:lstStyle/>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Vous avez des commentaires ou des  questions, communiquez avec l’équipe de</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Vox populi :</a:t>
            </a: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endPar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endParaRPr>
          </a:p>
          <a:p>
            <a:pPr algn="ct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Par téléphone </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T. 1 844 644 1090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poste 3440</a:t>
            </a:r>
            <a:b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br>
            <a:r>
              <a:rPr lang="fr-CA" sz="900" b="1" dirty="0">
                <a:solidFill>
                  <a:srgbClr val="141733"/>
                </a:solidFill>
                <a:latin typeface="Arial" panose="020B0604020202020204" pitchFamily="34" charset="0"/>
                <a:ea typeface="Arial Unicode MS" panose="020B0604020202020204" pitchFamily="34" charset="-128"/>
                <a:cs typeface="Arial" panose="020B0604020202020204" pitchFamily="34" charset="0"/>
              </a:rPr>
              <a:t>(sans frais)</a:t>
            </a:r>
          </a:p>
        </p:txBody>
      </p:sp>
      <p:grpSp>
        <p:nvGrpSpPr>
          <p:cNvPr id="12" name="Groupe 11">
            <a:extLst>
              <a:ext uri="{FF2B5EF4-FFF2-40B4-BE49-F238E27FC236}">
                <a16:creationId xmlns:a16="http://schemas.microsoft.com/office/drawing/2014/main" id="{EEE939BD-8893-4620-A1C7-510D12401C3A}"/>
              </a:ext>
            </a:extLst>
          </p:cNvPr>
          <p:cNvGrpSpPr/>
          <p:nvPr/>
        </p:nvGrpSpPr>
        <p:grpSpPr>
          <a:xfrm>
            <a:off x="491609" y="5890178"/>
            <a:ext cx="486696" cy="285957"/>
            <a:chOff x="337757" y="5145206"/>
            <a:chExt cx="603937" cy="354842"/>
          </a:xfrm>
          <a:solidFill>
            <a:schemeClr val="bg1"/>
          </a:solidFill>
        </p:grpSpPr>
        <p:sp>
          <p:nvSpPr>
            <p:cNvPr id="14" name="Rectangle 13">
              <a:extLst>
                <a:ext uri="{FF2B5EF4-FFF2-40B4-BE49-F238E27FC236}">
                  <a16:creationId xmlns:a16="http://schemas.microsoft.com/office/drawing/2014/main" id="{D6720ECF-565A-4E9B-972E-176571DB7A79}"/>
                </a:ext>
              </a:extLst>
            </p:cNvPr>
            <p:cNvSpPr/>
            <p:nvPr/>
          </p:nvSpPr>
          <p:spPr>
            <a:xfrm>
              <a:off x="337757" y="5145206"/>
              <a:ext cx="603937" cy="354842"/>
            </a:xfrm>
            <a:prstGeom prst="rect">
              <a:avLst/>
            </a:prstGeom>
            <a:grpFill/>
            <a:ln w="9525">
              <a:solidFill>
                <a:schemeClr val="tx1">
                  <a:lumMod val="50000"/>
                  <a:lumOff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sp>
          <p:nvSpPr>
            <p:cNvPr id="15" name="Triangle isocèle 14">
              <a:extLst>
                <a:ext uri="{FF2B5EF4-FFF2-40B4-BE49-F238E27FC236}">
                  <a16:creationId xmlns:a16="http://schemas.microsoft.com/office/drawing/2014/main" id="{28B50F6E-E3FE-4883-A3D5-5A9699820A18}"/>
                </a:ext>
              </a:extLst>
            </p:cNvPr>
            <p:cNvSpPr/>
            <p:nvPr/>
          </p:nvSpPr>
          <p:spPr>
            <a:xfrm flipV="1">
              <a:off x="366154" y="5145206"/>
              <a:ext cx="547145" cy="243520"/>
            </a:xfrm>
            <a:prstGeom prst="triangle">
              <a:avLst/>
            </a:prstGeom>
            <a:grpFill/>
            <a:ln w="952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latin typeface="Arial" panose="020B0604020202020204" pitchFamily="34" charset="0"/>
                <a:cs typeface="Arial" panose="020B0604020202020204" pitchFamily="34" charset="0"/>
              </a:endParaRPr>
            </a:p>
          </p:txBody>
        </p:sp>
      </p:grpSp>
      <p:pic>
        <p:nvPicPr>
          <p:cNvPr id="16" name="Image 15">
            <a:extLst>
              <a:ext uri="{FF2B5EF4-FFF2-40B4-BE49-F238E27FC236}">
                <a16:creationId xmlns:a16="http://schemas.microsoft.com/office/drawing/2014/main" id="{2B38AE2D-5A12-4C60-B485-E86FDF86718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0331" y="257100"/>
            <a:ext cx="1065337" cy="416301"/>
          </a:xfrm>
          <a:prstGeom prst="rect">
            <a:avLst/>
          </a:prstGeom>
        </p:spPr>
      </p:pic>
      <p:sp>
        <p:nvSpPr>
          <p:cNvPr id="19" name="Google Shape;119;p16">
            <a:extLst>
              <a:ext uri="{FF2B5EF4-FFF2-40B4-BE49-F238E27FC236}">
                <a16:creationId xmlns:a16="http://schemas.microsoft.com/office/drawing/2014/main" id="{D58D4ED3-DE69-4070-8275-A8E1F5E3853C}"/>
              </a:ext>
            </a:extLst>
          </p:cNvPr>
          <p:cNvSpPr txBox="1"/>
          <p:nvPr/>
        </p:nvSpPr>
        <p:spPr>
          <a:xfrm>
            <a:off x="1932525" y="1143072"/>
            <a:ext cx="5011200" cy="319968"/>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Clr>
                <a:schemeClr val="dk1"/>
              </a:buClr>
              <a:buSzPts val="1600"/>
              <a:buFont typeface="Arial"/>
              <a:buNone/>
            </a:pPr>
            <a:r>
              <a:rPr lang="fr-CA" sz="1600" b="1" i="0" u="none" strike="noStrike" cap="none" dirty="0">
                <a:solidFill>
                  <a:srgbClr val="B20157"/>
                </a:solidFill>
                <a:latin typeface="Arial" panose="020B0604020202020204" pitchFamily="34" charset="0"/>
                <a:ea typeface="Arial Unicode MS" panose="020B0604020202020204" pitchFamily="34" charset="-128"/>
                <a:cs typeface="Arial" panose="020B0604020202020204" pitchFamily="34" charset="0"/>
                <a:sym typeface="Arial"/>
              </a:rPr>
              <a:t>Observation</a:t>
            </a:r>
            <a:endParaRPr sz="1600" b="1" i="0" u="none" strike="noStrike" cap="none" dirty="0">
              <a:solidFill>
                <a:srgbClr val="B20157"/>
              </a:solidFill>
              <a:latin typeface="Arial" panose="020B0604020202020204" pitchFamily="34" charset="0"/>
              <a:ea typeface="Arial Unicode MS" panose="020B0604020202020204" pitchFamily="34" charset="-128"/>
              <a:cs typeface="Arial" panose="020B0604020202020204" pitchFamily="34" charset="0"/>
              <a:sym typeface="Arial"/>
            </a:endParaRPr>
          </a:p>
        </p:txBody>
      </p:sp>
      <p:sp>
        <p:nvSpPr>
          <p:cNvPr id="22" name="ZoneTexte 21">
            <a:extLst>
              <a:ext uri="{FF2B5EF4-FFF2-40B4-BE49-F238E27FC236}">
                <a16:creationId xmlns:a16="http://schemas.microsoft.com/office/drawing/2014/main" id="{6F9B2632-DEC0-4897-9E1E-6CD4C198AA9A}"/>
              </a:ext>
            </a:extLst>
          </p:cNvPr>
          <p:cNvSpPr txBox="1"/>
          <p:nvPr userDrawn="1"/>
        </p:nvSpPr>
        <p:spPr>
          <a:xfrm>
            <a:off x="6185141" y="291570"/>
            <a:ext cx="2318334" cy="338554"/>
          </a:xfrm>
          <a:prstGeom prst="rect">
            <a:avLst/>
          </a:prstGeom>
          <a:noFill/>
        </p:spPr>
        <p:txBody>
          <a:bodyPr wrap="square" rtlCol="0">
            <a:spAutoFit/>
          </a:bodyPr>
          <a:lstStyle/>
          <a:p>
            <a:pPr algn="ctr"/>
            <a:r>
              <a:rPr lang="fr-CA" sz="1600" dirty="0">
                <a:solidFill>
                  <a:schemeClr val="bg1"/>
                </a:solidFill>
              </a:rPr>
              <a:t>Module 9 – Leçon 9.1.1</a:t>
            </a:r>
          </a:p>
        </p:txBody>
      </p:sp>
      <p:sp>
        <p:nvSpPr>
          <p:cNvPr id="24" name="ZoneTexte 23">
            <a:extLst>
              <a:ext uri="{FF2B5EF4-FFF2-40B4-BE49-F238E27FC236}">
                <a16:creationId xmlns:a16="http://schemas.microsoft.com/office/drawing/2014/main" id="{E3BD1578-B3E9-48B5-9A5A-8DAA5775DB88}"/>
              </a:ext>
            </a:extLst>
          </p:cNvPr>
          <p:cNvSpPr txBox="1"/>
          <p:nvPr userDrawn="1"/>
        </p:nvSpPr>
        <p:spPr>
          <a:xfrm>
            <a:off x="308868" y="5633468"/>
            <a:ext cx="825867" cy="230832"/>
          </a:xfrm>
          <a:prstGeom prst="rect">
            <a:avLst/>
          </a:prstGeom>
          <a:noFill/>
        </p:spPr>
        <p:txBody>
          <a:bodyPr wrap="none" rtlCol="0">
            <a:spAutoFit/>
          </a:bodyPr>
          <a:lstStyle/>
          <a:p>
            <a:pPr algn="ctr"/>
            <a:r>
              <a:rPr lang="fr-CA" sz="900" b="1" dirty="0">
                <a:latin typeface="Arial" panose="020B0604020202020204" pitchFamily="34" charset="0"/>
                <a:cs typeface="Arial" panose="020B0604020202020204" pitchFamily="34" charset="0"/>
                <a:hlinkClick r:id="rId3"/>
              </a:rPr>
              <a:t>Par courriel</a:t>
            </a:r>
            <a:endParaRPr lang="fr-CA" sz="9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78907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de titre" preserve="1" userDrawn="1">
  <p:cSld name="1_Diapositive de titre">
    <p:spTree>
      <p:nvGrpSpPr>
        <p:cNvPr id="1" name="Shape 11"/>
        <p:cNvGrpSpPr/>
        <p:nvPr/>
      </p:nvGrpSpPr>
      <p:grpSpPr>
        <a:xfrm>
          <a:off x="0" y="0"/>
          <a:ext cx="0" cy="0"/>
          <a:chOff x="0" y="0"/>
          <a:chExt cx="0" cy="0"/>
        </a:xfrm>
      </p:grpSpPr>
      <p:sp>
        <p:nvSpPr>
          <p:cNvPr id="7" name="Rectangle 6">
            <a:extLst>
              <a:ext uri="{FF2B5EF4-FFF2-40B4-BE49-F238E27FC236}">
                <a16:creationId xmlns:a16="http://schemas.microsoft.com/office/drawing/2014/main" id="{6DDDA3A3-947E-487A-81A9-9CD5CE400FED}"/>
              </a:ext>
            </a:extLst>
          </p:cNvPr>
          <p:cNvSpPr/>
          <p:nvPr userDrawn="1"/>
        </p:nvSpPr>
        <p:spPr>
          <a:xfrm>
            <a:off x="53858" y="70399"/>
            <a:ext cx="1756835" cy="6719700"/>
          </a:xfrm>
          <a:prstGeom prst="rect">
            <a:avLst/>
          </a:prstGeom>
          <a:solidFill>
            <a:srgbClr val="1417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pic>
        <p:nvPicPr>
          <p:cNvPr id="8" name="Image 7">
            <a:extLst>
              <a:ext uri="{FF2B5EF4-FFF2-40B4-BE49-F238E27FC236}">
                <a16:creationId xmlns:a16="http://schemas.microsoft.com/office/drawing/2014/main" id="{3267E69C-4AB3-40F0-8733-D917D5A4926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225510" y="344861"/>
            <a:ext cx="1403063" cy="548274"/>
          </a:xfrm>
          <a:prstGeom prst="rect">
            <a:avLst/>
          </a:prstGeom>
        </p:spPr>
      </p:pic>
      <p:sp>
        <p:nvSpPr>
          <p:cNvPr id="18" name="Rectangle 17">
            <a:extLst>
              <a:ext uri="{FF2B5EF4-FFF2-40B4-BE49-F238E27FC236}">
                <a16:creationId xmlns:a16="http://schemas.microsoft.com/office/drawing/2014/main" id="{323F053C-81FE-4E91-AFCF-E80C6538E9ED}"/>
              </a:ext>
            </a:extLst>
          </p:cNvPr>
          <p:cNvSpPr/>
          <p:nvPr userDrawn="1"/>
        </p:nvSpPr>
        <p:spPr>
          <a:xfrm>
            <a:off x="1800225" y="95688"/>
            <a:ext cx="7248082" cy="6683778"/>
          </a:xfrm>
          <a:prstGeom prst="rect">
            <a:avLst/>
          </a:prstGeom>
          <a:no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Rectangle 18">
            <a:extLst>
              <a:ext uri="{FF2B5EF4-FFF2-40B4-BE49-F238E27FC236}">
                <a16:creationId xmlns:a16="http://schemas.microsoft.com/office/drawing/2014/main" id="{1D1E9D9F-CF0A-4BE3-9AC6-082F84190CB1}"/>
              </a:ext>
            </a:extLst>
          </p:cNvPr>
          <p:cNvSpPr/>
          <p:nvPr userDrawn="1"/>
        </p:nvSpPr>
        <p:spPr>
          <a:xfrm>
            <a:off x="129734" y="170120"/>
            <a:ext cx="1605082" cy="6539023"/>
          </a:xfrm>
          <a:prstGeom prst="rect">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4" name="Rectangle 13">
            <a:extLst>
              <a:ext uri="{FF2B5EF4-FFF2-40B4-BE49-F238E27FC236}">
                <a16:creationId xmlns:a16="http://schemas.microsoft.com/office/drawing/2014/main" id="{1FCBCD8B-E135-48FB-81CF-D91A918D66C5}"/>
              </a:ext>
            </a:extLst>
          </p:cNvPr>
          <p:cNvSpPr/>
          <p:nvPr userDrawn="1">
            <p:custDataLst>
              <p:tags r:id="rId1"/>
            </p:custDataLst>
          </p:nvPr>
        </p:nvSpPr>
        <p:spPr>
          <a:xfrm>
            <a:off x="1800225" y="95688"/>
            <a:ext cx="7248082" cy="6683778"/>
          </a:xfrm>
          <a:prstGeom prst="rect">
            <a:avLst/>
          </a:prstGeom>
          <a:solidFill>
            <a:srgbClr val="E6E7E8"/>
          </a:solidFill>
          <a:ln w="19050">
            <a:solidFill>
              <a:srgbClr val="1417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dirty="0"/>
          </a:p>
        </p:txBody>
      </p:sp>
      <p:pic>
        <p:nvPicPr>
          <p:cNvPr id="15" name="Image 14">
            <a:extLst>
              <a:ext uri="{FF2B5EF4-FFF2-40B4-BE49-F238E27FC236}">
                <a16:creationId xmlns:a16="http://schemas.microsoft.com/office/drawing/2014/main" id="{3D2ED0BA-C72F-4B5B-80FD-82FE29BC790B}"/>
              </a:ext>
            </a:extLst>
          </p:cNvPr>
          <p:cNvPicPr>
            <a:picLocks noChangeAspect="1"/>
          </p:cNvPicPr>
          <p:nvPr userDrawn="1">
            <p:custDataLst>
              <p:tags r:id="rId2"/>
            </p:custDataLst>
          </p:nvPr>
        </p:nvPicPr>
        <p:blipFill rotWithShape="1">
          <a:blip r:embed="rId6">
            <a:extLst>
              <a:ext uri="{28A0092B-C50C-407E-A947-70E740481C1C}">
                <a14:useLocalDpi xmlns:a14="http://schemas.microsoft.com/office/drawing/2010/main" val="0"/>
              </a:ext>
            </a:extLst>
          </a:blip>
          <a:srcRect t="758"/>
          <a:stretch/>
        </p:blipFill>
        <p:spPr>
          <a:xfrm>
            <a:off x="1810691" y="2877671"/>
            <a:ext cx="7218565" cy="3888622"/>
          </a:xfrm>
          <a:prstGeom prst="rect">
            <a:avLst/>
          </a:prstGeom>
        </p:spPr>
      </p:pic>
      <p:pic>
        <p:nvPicPr>
          <p:cNvPr id="21" name="Image 20">
            <a:extLst>
              <a:ext uri="{FF2B5EF4-FFF2-40B4-BE49-F238E27FC236}">
                <a16:creationId xmlns:a16="http://schemas.microsoft.com/office/drawing/2014/main" id="{4BEA2A7E-FD4B-4469-89E5-A13F77D3C870}"/>
              </a:ext>
            </a:extLst>
          </p:cNvPr>
          <p:cNvPicPr>
            <a:picLocks noChangeAspect="1"/>
          </p:cNvPicPr>
          <p:nvPr userDrawn="1">
            <p:custDataLst>
              <p:tags r:id="rId3"/>
            </p:custDataLst>
          </p:nvPr>
        </p:nvPicPr>
        <p:blipFill>
          <a:blip r:embed="rId7"/>
          <a:srcRect/>
          <a:stretch/>
        </p:blipFill>
        <p:spPr>
          <a:xfrm>
            <a:off x="3016758" y="3421171"/>
            <a:ext cx="4808012" cy="1796251"/>
          </a:xfrm>
          <a:prstGeom prst="rect">
            <a:avLst/>
          </a:prstGeom>
        </p:spPr>
      </p:pic>
      <p:sp>
        <p:nvSpPr>
          <p:cNvPr id="2" name="ZoneTexte 1">
            <a:extLst>
              <a:ext uri="{FF2B5EF4-FFF2-40B4-BE49-F238E27FC236}">
                <a16:creationId xmlns:a16="http://schemas.microsoft.com/office/drawing/2014/main" id="{F1990F52-9B51-45B3-A6EC-450DCDAB3F04}"/>
              </a:ext>
            </a:extLst>
          </p:cNvPr>
          <p:cNvSpPr txBox="1"/>
          <p:nvPr userDrawn="1"/>
        </p:nvSpPr>
        <p:spPr>
          <a:xfrm>
            <a:off x="3774522" y="2915820"/>
            <a:ext cx="3309955" cy="400110"/>
          </a:xfrm>
          <a:prstGeom prst="rect">
            <a:avLst/>
          </a:prstGeom>
          <a:noFill/>
        </p:spPr>
        <p:txBody>
          <a:bodyPr wrap="square" rtlCol="0">
            <a:spAutoFit/>
          </a:bodyPr>
          <a:lstStyle/>
          <a:p>
            <a:r>
              <a:rPr lang="fr-CA" sz="2000" dirty="0"/>
              <a:t>Une initiative conjointe de :</a:t>
            </a:r>
          </a:p>
        </p:txBody>
      </p:sp>
    </p:spTree>
    <p:extLst>
      <p:ext uri="{BB962C8B-B14F-4D97-AF65-F5344CB8AC3E}">
        <p14:creationId xmlns:p14="http://schemas.microsoft.com/office/powerpoint/2010/main" val="2905971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iapositive de titre" type="title">
  <p:cSld name="TITLE">
    <p:spTree>
      <p:nvGrpSpPr>
        <p:cNvPr id="1" name="Shape 11"/>
        <p:cNvGrpSpPr/>
        <p:nvPr/>
      </p:nvGrpSpPr>
      <p:grpSpPr>
        <a:xfrm>
          <a:off x="0" y="0"/>
          <a:ext cx="0" cy="0"/>
          <a:chOff x="0" y="0"/>
          <a:chExt cx="0" cy="0"/>
        </a:xfrm>
      </p:grpSpPr>
      <p:sp>
        <p:nvSpPr>
          <p:cNvPr id="12" name="Google Shape;12;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re seul" type="titleOnly">
  <p:cSld name="TITLE_ONLY">
    <p:spTree>
      <p:nvGrpSpPr>
        <p:cNvPr id="1" name="Shape 17"/>
        <p:cNvGrpSpPr/>
        <p:nvPr/>
      </p:nvGrpSpPr>
      <p:grpSpPr>
        <a:xfrm>
          <a:off x="0" y="0"/>
          <a:ext cx="0" cy="0"/>
          <a:chOff x="0" y="0"/>
          <a:chExt cx="0" cy="0"/>
        </a:xfrm>
      </p:grpSpPr>
      <p:sp>
        <p:nvSpPr>
          <p:cNvPr id="18" name="Google Shape;18;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4"/>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re de section" type="secHead">
  <p:cSld name="SECTION_HEADER">
    <p:spTree>
      <p:nvGrpSpPr>
        <p:cNvPr id="1" name="Shape 32"/>
        <p:cNvGrpSpPr/>
        <p:nvPr/>
      </p:nvGrpSpPr>
      <p:grpSpPr>
        <a:xfrm>
          <a:off x="0" y="0"/>
          <a:ext cx="0" cy="0"/>
          <a:chOff x="0" y="0"/>
          <a:chExt cx="0" cy="0"/>
        </a:xfrm>
      </p:grpSpPr>
      <p:sp>
        <p:nvSpPr>
          <p:cNvPr id="33" name="Google Shape;33;p6"/>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6000"/>
              <a:buFont typeface="Arial"/>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6"/>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eux contenus" type="twoObj">
  <p:cSld name="TWO_OBJECTS">
    <p:spTree>
      <p:nvGrpSpPr>
        <p:cNvPr id="1" name="Shape 38"/>
        <p:cNvGrpSpPr/>
        <p:nvPr/>
      </p:nvGrpSpPr>
      <p:grpSpPr>
        <a:xfrm>
          <a:off x="0" y="0"/>
          <a:ext cx="0" cy="0"/>
          <a:chOff x="0" y="0"/>
          <a:chExt cx="0" cy="0"/>
        </a:xfrm>
      </p:grpSpPr>
      <p:sp>
        <p:nvSpPr>
          <p:cNvPr id="39" name="Google Shape;39;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0" name="Google Shape;40;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fr-CA"/>
              <a:t>‹N°›</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fr-CA"/>
              <a:t>‹N°›</a:t>
            </a:fld>
            <a:endParaRPr/>
          </a:p>
        </p:txBody>
      </p:sp>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48" r:id="rId5"/>
    <p:sldLayoutId id="2147483649" r:id="rId6"/>
    <p:sldLayoutId id="2147483650" r:id="rId7"/>
    <p:sldLayoutId id="2147483652" r:id="rId8"/>
    <p:sldLayoutId id="2147483653" r:id="rId9"/>
    <p:sldLayoutId id="2147483654" r:id="rId10"/>
    <p:sldLayoutId id="2147483655" r:id="rId11"/>
    <p:sldLayoutId id="2147483656" r:id="rId12"/>
    <p:sldLayoutId id="2147483657" r:id="rId13"/>
    <p:sldLayoutId id="2147483658"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6.xml"/><Relationship Id="rId2" Type="http://schemas.openxmlformats.org/officeDocument/2006/relationships/tags" Target="../tags/tag5.xml"/><Relationship Id="rId1" Type="http://schemas.openxmlformats.org/officeDocument/2006/relationships/tags" Target="../tags/tag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9.xml"/><Relationship Id="rId7" Type="http://schemas.openxmlformats.org/officeDocument/2006/relationships/tags" Target="../tags/tag53.xml"/><Relationship Id="rId12" Type="http://schemas.openxmlformats.org/officeDocument/2006/relationships/image" Target="../media/image13.png"/><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tags" Target="../tags/tag52.xml"/><Relationship Id="rId11" Type="http://schemas.openxmlformats.org/officeDocument/2006/relationships/image" Target="../media/image12.png"/><Relationship Id="rId5" Type="http://schemas.openxmlformats.org/officeDocument/2006/relationships/tags" Target="../tags/tag51.xml"/><Relationship Id="rId10" Type="http://schemas.openxmlformats.org/officeDocument/2006/relationships/image" Target="../media/image11.png"/><Relationship Id="rId4" Type="http://schemas.openxmlformats.org/officeDocument/2006/relationships/tags" Target="../tags/tag50.xml"/><Relationship Id="rId9"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tags" Target="../tags/tag56.xml"/><Relationship Id="rId7" Type="http://schemas.openxmlformats.org/officeDocument/2006/relationships/notesSlide" Target="../notesSlides/notesSlide11.xml"/><Relationship Id="rId2" Type="http://schemas.openxmlformats.org/officeDocument/2006/relationships/tags" Target="../tags/tag55.xml"/><Relationship Id="rId1" Type="http://schemas.openxmlformats.org/officeDocument/2006/relationships/tags" Target="../tags/tag54.xml"/><Relationship Id="rId6" Type="http://schemas.openxmlformats.org/officeDocument/2006/relationships/slideLayout" Target="../slideLayouts/slideLayout3.xml"/><Relationship Id="rId5" Type="http://schemas.openxmlformats.org/officeDocument/2006/relationships/tags" Target="../tags/tag58.xml"/><Relationship Id="rId4" Type="http://schemas.openxmlformats.org/officeDocument/2006/relationships/tags" Target="../tags/tag57.xml"/></Relationships>
</file>

<file path=ppt/slides/_rels/slide12.xml.rels><?xml version="1.0" encoding="UTF-8" standalone="yes"?>
<Relationships xmlns="http://schemas.openxmlformats.org/package/2006/relationships"><Relationship Id="rId8" Type="http://schemas.openxmlformats.org/officeDocument/2006/relationships/notesSlide" Target="../notesSlides/notesSlide12.xml"/><Relationship Id="rId3" Type="http://schemas.openxmlformats.org/officeDocument/2006/relationships/tags" Target="../tags/tag61.xml"/><Relationship Id="rId7" Type="http://schemas.openxmlformats.org/officeDocument/2006/relationships/slideLayout" Target="../slideLayouts/slideLayout3.xml"/><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5" Type="http://schemas.openxmlformats.org/officeDocument/2006/relationships/tags" Target="../tags/tag63.xml"/><Relationship Id="rId10" Type="http://schemas.openxmlformats.org/officeDocument/2006/relationships/hyperlink" Target="http://voxpopuli.quebec/outils.php" TargetMode="External"/><Relationship Id="rId4" Type="http://schemas.openxmlformats.org/officeDocument/2006/relationships/tags" Target="../tags/tag62.xml"/><Relationship Id="rId9" Type="http://schemas.openxmlformats.org/officeDocument/2006/relationships/hyperlink" Target="http://voxpopuli.quebec/formations/module9_decouvrir.php"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6.png"/><Relationship Id="rId5" Type="http://schemas.openxmlformats.org/officeDocument/2006/relationships/notesSlide" Target="../notesSlides/notesSlide3.xml"/><Relationship Id="rId4"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tags" Target="../tags/tag14.xml"/><Relationship Id="rId7" Type="http://schemas.openxmlformats.org/officeDocument/2006/relationships/image" Target="../media/image8.pn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image" Target="../media/image7.png"/><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3" Type="http://schemas.openxmlformats.org/officeDocument/2006/relationships/tags" Target="../tags/tag17.xml"/><Relationship Id="rId7" Type="http://schemas.openxmlformats.org/officeDocument/2006/relationships/slideLayout" Target="../slideLayouts/slideLayout2.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5" Type="http://schemas.openxmlformats.org/officeDocument/2006/relationships/tags" Target="../tags/tag19.xml"/><Relationship Id="rId10" Type="http://schemas.openxmlformats.org/officeDocument/2006/relationships/image" Target="../media/image10.png"/><Relationship Id="rId4" Type="http://schemas.openxmlformats.org/officeDocument/2006/relationships/tags" Target="../tags/tag18.xml"/><Relationship Id="rId9"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3.xml"/><Relationship Id="rId7"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5" Type="http://schemas.openxmlformats.org/officeDocument/2006/relationships/tags" Target="../tags/tag25.xml"/><Relationship Id="rId10" Type="http://schemas.openxmlformats.org/officeDocument/2006/relationships/image" Target="../media/image10.png"/><Relationship Id="rId4" Type="http://schemas.openxmlformats.org/officeDocument/2006/relationships/tags" Target="../tags/tag24.xml"/><Relationship Id="rId9" Type="http://schemas.openxmlformats.org/officeDocument/2006/relationships/image" Target="../media/image9.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7.xml"/><Relationship Id="rId3" Type="http://schemas.openxmlformats.org/officeDocument/2006/relationships/tags" Target="../tags/tag29.xml"/><Relationship Id="rId7"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0.png"/><Relationship Id="rId4" Type="http://schemas.openxmlformats.org/officeDocument/2006/relationships/tags" Target="../tags/tag30.xml"/><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image" Target="../media/image13.png"/><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image" Target="../media/image12.png"/><Relationship Id="rId5" Type="http://schemas.openxmlformats.org/officeDocument/2006/relationships/tags" Target="../tags/tag37.xml"/><Relationship Id="rId10" Type="http://schemas.openxmlformats.org/officeDocument/2006/relationships/image" Target="../media/image11.png"/><Relationship Id="rId4" Type="http://schemas.openxmlformats.org/officeDocument/2006/relationships/tags" Target="../tags/tag36.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42.xml"/><Relationship Id="rId7" Type="http://schemas.openxmlformats.org/officeDocument/2006/relationships/tags" Target="../tags/tag46.xml"/><Relationship Id="rId12" Type="http://schemas.openxmlformats.org/officeDocument/2006/relationships/image" Target="../media/image13.png"/><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11" Type="http://schemas.openxmlformats.org/officeDocument/2006/relationships/image" Target="../media/image12.png"/><Relationship Id="rId5" Type="http://schemas.openxmlformats.org/officeDocument/2006/relationships/tags" Target="../tags/tag44.xml"/><Relationship Id="rId10" Type="http://schemas.openxmlformats.org/officeDocument/2006/relationships/image" Target="../media/image11.png"/><Relationship Id="rId4" Type="http://schemas.openxmlformats.org/officeDocument/2006/relationships/tags" Target="../tags/tag43.xml"/><Relationship Id="rId9"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12" name="ZoneTexte 11"/>
          <p:cNvSpPr txBox="1"/>
          <p:nvPr>
            <p:custDataLst>
              <p:tags r:id="rId1"/>
            </p:custDataLst>
          </p:nvPr>
        </p:nvSpPr>
        <p:spPr>
          <a:xfrm>
            <a:off x="1795015" y="6557005"/>
            <a:ext cx="1117614" cy="215444"/>
          </a:xfrm>
          <a:prstGeom prst="rect">
            <a:avLst/>
          </a:prstGeom>
          <a:noFill/>
        </p:spPr>
        <p:txBody>
          <a:bodyPr wrap="none" rtlCol="0">
            <a:spAutoFit/>
          </a:bodyPr>
          <a:lstStyle/>
          <a:p>
            <a:r>
              <a:rPr lang="fr-CA" sz="800" dirty="0">
                <a:solidFill>
                  <a:schemeClr val="tx1">
                    <a:lumMod val="50000"/>
                    <a:lumOff val="50000"/>
                  </a:schemeClr>
                </a:solidFill>
              </a:rPr>
              <a:t>MAJ-CL-18-07-2022</a:t>
            </a:r>
          </a:p>
        </p:txBody>
      </p:sp>
      <p:sp>
        <p:nvSpPr>
          <p:cNvPr id="11" name="Titre 10">
            <a:extLst>
              <a:ext uri="{FF2B5EF4-FFF2-40B4-BE49-F238E27FC236}">
                <a16:creationId xmlns:a16="http://schemas.microsoft.com/office/drawing/2014/main" id="{915118A9-B953-4EDA-B1EA-94D8389135A6}"/>
              </a:ext>
            </a:extLst>
          </p:cNvPr>
          <p:cNvSpPr>
            <a:spLocks noGrp="1"/>
          </p:cNvSpPr>
          <p:nvPr>
            <p:ph type="ctrTitle"/>
            <p:custDataLst>
              <p:tags r:id="rId2"/>
            </p:custDataLst>
          </p:nvPr>
        </p:nvSpPr>
        <p:spPr/>
        <p:txBody>
          <a:bodyPr/>
          <a:lstStyle/>
          <a:p>
            <a:r>
              <a:rPr lang="fr-CA" dirty="0"/>
              <a:t>Module 9</a:t>
            </a:r>
            <a:br>
              <a:rPr lang="fr-CA" sz="3600" dirty="0"/>
            </a:br>
            <a:r>
              <a:rPr lang="fr-CA" dirty="0"/>
              <a:t>Découvrir la démarche de réalisation d’un projet collectif</a:t>
            </a:r>
          </a:p>
        </p:txBody>
      </p:sp>
      <p:sp>
        <p:nvSpPr>
          <p:cNvPr id="14" name="Sous-titre 13">
            <a:extLst>
              <a:ext uri="{FF2B5EF4-FFF2-40B4-BE49-F238E27FC236}">
                <a16:creationId xmlns:a16="http://schemas.microsoft.com/office/drawing/2014/main" id="{F48932B3-DCD2-4420-8EEA-6BE7418EAD60}"/>
              </a:ext>
            </a:extLst>
          </p:cNvPr>
          <p:cNvSpPr>
            <a:spLocks noGrp="1"/>
          </p:cNvSpPr>
          <p:nvPr>
            <p:ph type="subTitle" idx="1"/>
            <p:custDataLst>
              <p:tags r:id="rId3"/>
            </p:custDataLst>
          </p:nvPr>
        </p:nvSpPr>
        <p:spPr/>
        <p:txBody>
          <a:bodyPr/>
          <a:lstStyle/>
          <a:p>
            <a:pPr lvl="0">
              <a:spcBef>
                <a:spcPts val="0"/>
              </a:spcBef>
            </a:pPr>
            <a:r>
              <a:rPr lang="fr-CA" dirty="0"/>
              <a:t>Leçon 9.1.1</a:t>
            </a:r>
          </a:p>
          <a:p>
            <a:pPr lvl="0"/>
            <a:r>
              <a:rPr lang="fr-CA" dirty="0"/>
              <a:t>Observation</a:t>
            </a:r>
          </a:p>
        </p:txBody>
      </p:sp>
    </p:spTree>
    <p:extLst>
      <p:ext uri="{BB962C8B-B14F-4D97-AF65-F5344CB8AC3E}">
        <p14:creationId xmlns:p14="http://schemas.microsoft.com/office/powerpoint/2010/main" val="8914735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0"/>
          <a:stretch>
            <a:fillRect/>
          </a:stretch>
        </p:blipFill>
        <p:spPr>
          <a:xfrm>
            <a:off x="3016045" y="913078"/>
            <a:ext cx="5983583" cy="2511292"/>
          </a:xfrm>
          <a:prstGeom prst="rect">
            <a:avLst/>
          </a:prstGeom>
          <a:ln>
            <a:solidFill>
              <a:schemeClr val="tx1">
                <a:lumMod val="65000"/>
                <a:lumOff val="35000"/>
              </a:schemeClr>
            </a:solidFill>
          </a:ln>
        </p:spPr>
      </p:pic>
      <p:pic>
        <p:nvPicPr>
          <p:cNvPr id="6" name="Image 5"/>
          <p:cNvPicPr>
            <a:picLocks noChangeAspect="1"/>
          </p:cNvPicPr>
          <p:nvPr>
            <p:custDataLst>
              <p:tags r:id="rId2"/>
            </p:custDataLst>
          </p:nvPr>
        </p:nvPicPr>
        <p:blipFill>
          <a:blip r:embed="rId11"/>
          <a:stretch>
            <a:fillRect/>
          </a:stretch>
        </p:blipFill>
        <p:spPr>
          <a:xfrm>
            <a:off x="3016045" y="3506384"/>
            <a:ext cx="5983583" cy="997264"/>
          </a:xfrm>
          <a:prstGeom prst="rect">
            <a:avLst/>
          </a:prstGeom>
          <a:ln>
            <a:solidFill>
              <a:schemeClr val="tx1">
                <a:lumMod val="65000"/>
                <a:lumOff val="35000"/>
              </a:schemeClr>
            </a:solidFill>
          </a:ln>
        </p:spPr>
      </p:pic>
      <p:pic>
        <p:nvPicPr>
          <p:cNvPr id="7" name="Image 6"/>
          <p:cNvPicPr>
            <a:picLocks noChangeAspect="1"/>
          </p:cNvPicPr>
          <p:nvPr>
            <p:custDataLst>
              <p:tags r:id="rId3"/>
            </p:custDataLst>
          </p:nvPr>
        </p:nvPicPr>
        <p:blipFill>
          <a:blip r:embed="rId12"/>
          <a:stretch>
            <a:fillRect/>
          </a:stretch>
        </p:blipFill>
        <p:spPr>
          <a:xfrm>
            <a:off x="3016045" y="4563769"/>
            <a:ext cx="5983583" cy="1133254"/>
          </a:xfrm>
          <a:prstGeom prst="rect">
            <a:avLst/>
          </a:prstGeom>
          <a:ln>
            <a:solidFill>
              <a:schemeClr val="tx1">
                <a:lumMod val="65000"/>
                <a:lumOff val="35000"/>
              </a:schemeClr>
            </a:solidFill>
          </a:ln>
        </p:spPr>
      </p:pic>
      <p:sp>
        <p:nvSpPr>
          <p:cNvPr id="28" name="Google Shape;184;p21"/>
          <p:cNvSpPr/>
          <p:nvPr>
            <p:custDataLst>
              <p:tags r:id="rId4"/>
            </p:custDataLst>
          </p:nvPr>
        </p:nvSpPr>
        <p:spPr>
          <a:xfrm>
            <a:off x="3522577" y="238544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5"/>
            </p:custDataLst>
          </p:nvPr>
        </p:nvSpPr>
        <p:spPr>
          <a:xfrm>
            <a:off x="3522577" y="3558069"/>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
        <p:nvSpPr>
          <p:cNvPr id="37" name="Google Shape;184;p21"/>
          <p:cNvSpPr/>
          <p:nvPr>
            <p:custDataLst>
              <p:tags r:id="rId6"/>
            </p:custDataLst>
          </p:nvPr>
        </p:nvSpPr>
        <p:spPr>
          <a:xfrm>
            <a:off x="3522577" y="4605970"/>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9" name="Légende encadrée 2 38"/>
          <p:cNvSpPr/>
          <p:nvPr>
            <p:custDataLst>
              <p:tags r:id="rId7"/>
            </p:custDataLst>
          </p:nvPr>
        </p:nvSpPr>
        <p:spPr>
          <a:xfrm flipH="1">
            <a:off x="1404805" y="3683480"/>
            <a:ext cx="1539449" cy="2165927"/>
          </a:xfrm>
          <a:prstGeom prst="borderCallout2">
            <a:avLst>
              <a:gd name="adj1" fmla="val 30156"/>
              <a:gd name="adj2" fmla="val -960"/>
              <a:gd name="adj3" fmla="val 29946"/>
              <a:gd name="adj4" fmla="val -8120"/>
              <a:gd name="adj5" fmla="val 46394"/>
              <a:gd name="adj6" fmla="val -36981"/>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Lors de l’utilisation du questionnaire à l’intention de la direction d’école, il est suggéré de questionner aussi la direction adjointe s’il y a lieu. </a:t>
            </a:r>
          </a:p>
        </p:txBody>
      </p:sp>
    </p:spTree>
    <p:extLst>
      <p:ext uri="{BB962C8B-B14F-4D97-AF65-F5344CB8AC3E}">
        <p14:creationId xmlns:p14="http://schemas.microsoft.com/office/powerpoint/2010/main" val="10412216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7" name="Ellipse 6">
            <a:extLst>
              <a:ext uri="{FF2B5EF4-FFF2-40B4-BE49-F238E27FC236}">
                <a16:creationId xmlns:a16="http://schemas.microsoft.com/office/drawing/2014/main" id="{570D9969-4F98-4474-A184-077CA0D06075}"/>
              </a:ext>
            </a:extLst>
          </p:cNvPr>
          <p:cNvSpPr/>
          <p:nvPr>
            <p:custDataLst>
              <p:tags r:id="rId1"/>
            </p:custDataLst>
          </p:nvPr>
        </p:nvSpPr>
        <p:spPr>
          <a:xfrm>
            <a:off x="6986015" y="5949071"/>
            <a:ext cx="1517458" cy="300079"/>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 name="Titre 1">
            <a:extLst>
              <a:ext uri="{FF2B5EF4-FFF2-40B4-BE49-F238E27FC236}">
                <a16:creationId xmlns:a16="http://schemas.microsoft.com/office/drawing/2014/main" id="{FF272FAF-4D88-4A69-93A0-2CBD233F1BB1}"/>
              </a:ext>
            </a:extLst>
          </p:cNvPr>
          <p:cNvSpPr>
            <a:spLocks noGrp="1"/>
          </p:cNvSpPr>
          <p:nvPr>
            <p:ph type="title"/>
            <p:custDataLst>
              <p:tags r:id="rId2"/>
            </p:custDataLst>
          </p:nvPr>
        </p:nvSpPr>
        <p:spPr>
          <a:xfrm>
            <a:off x="1932525" y="1830410"/>
            <a:ext cx="6690970" cy="813037"/>
          </a:xfrm>
        </p:spPr>
        <p:txBody>
          <a:bodyPr/>
          <a:lstStyle/>
          <a:p>
            <a:pPr>
              <a:spcAft>
                <a:spcPts val="2400"/>
              </a:spcAft>
            </a:pPr>
            <a:r>
              <a:rPr lang="fr-CA" dirty="0"/>
              <a:t>Dans certaines écoles, les personnes responsables d’un conseil amènent les élèves à observer stratégiquement leur milieu pour obtenir un portrait détaillé des besoins et des préoccupations de l’ensemble de l’école. En plus de l’outil </a:t>
            </a:r>
            <a:r>
              <a:rPr lang="fr-CA" b="1" dirty="0"/>
              <a:t>Le portrait de notre école</a:t>
            </a:r>
            <a:r>
              <a:rPr lang="fr-CA" dirty="0"/>
              <a:t>, il existe différentes méthodes pour obtenir de l’information juste et pertinente.</a:t>
            </a:r>
            <a:br>
              <a:rPr lang="fr-CA" dirty="0"/>
            </a:br>
            <a:r>
              <a:rPr lang="fr-CA" dirty="0"/>
              <a:t>Voici quelques exemples :</a:t>
            </a:r>
            <a:br>
              <a:rPr lang="fr-CA" dirty="0"/>
            </a:br>
            <a:endParaRPr lang="fr-CA" dirty="0"/>
          </a:p>
        </p:txBody>
      </p:sp>
      <p:sp>
        <p:nvSpPr>
          <p:cNvPr id="18" name="Titre 1">
            <a:extLst>
              <a:ext uri="{FF2B5EF4-FFF2-40B4-BE49-F238E27FC236}">
                <a16:creationId xmlns:a16="http://schemas.microsoft.com/office/drawing/2014/main" id="{E347351D-DC87-4515-A378-36A572D41AEC}"/>
              </a:ext>
            </a:extLst>
          </p:cNvPr>
          <p:cNvSpPr txBox="1">
            <a:spLocks/>
          </p:cNvSpPr>
          <p:nvPr>
            <p:custDataLst>
              <p:tags r:id="rId3"/>
            </p:custDataLst>
          </p:nvPr>
        </p:nvSpPr>
        <p:spPr>
          <a:xfrm>
            <a:off x="3033516" y="4214554"/>
            <a:ext cx="5314885" cy="8130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600" b="0" i="0" u="none" strike="noStrike" cap="none">
                <a:solidFill>
                  <a:schemeClr val="dk1"/>
                </a:solidFill>
                <a:latin typeface="Arial" panose="020B0604020202020204" pitchFamily="34" charset="0"/>
                <a:ea typeface="Arial"/>
                <a:cs typeface="Arial" panose="020B0604020202020204" pitchFamily="34" charset="0"/>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285750" indent="-285750">
              <a:spcAft>
                <a:spcPts val="0"/>
              </a:spcAft>
              <a:buFont typeface="Arial" panose="020B0604020202020204" pitchFamily="34" charset="0"/>
              <a:buChar char="•"/>
            </a:pPr>
            <a:r>
              <a:rPr lang="fr-CA" dirty="0"/>
              <a:t>Utiliser une boîte à suggestions;</a:t>
            </a:r>
          </a:p>
          <a:p>
            <a:pPr marL="285750" indent="-285750">
              <a:spcAft>
                <a:spcPts val="0"/>
              </a:spcAft>
              <a:buFont typeface="Arial" panose="020B0604020202020204" pitchFamily="34" charset="0"/>
              <a:buChar char="•"/>
            </a:pPr>
            <a:r>
              <a:rPr lang="fr-CA" dirty="0"/>
              <a:t>Effectuer un sondage;</a:t>
            </a:r>
          </a:p>
          <a:p>
            <a:pPr marL="285750" indent="-285750">
              <a:spcAft>
                <a:spcPts val="0"/>
              </a:spcAft>
              <a:buFont typeface="Arial" panose="020B0604020202020204" pitchFamily="34" charset="0"/>
              <a:buChar char="•"/>
            </a:pPr>
            <a:r>
              <a:rPr lang="fr-CA" dirty="0"/>
              <a:t>Effectuer un vox pop;</a:t>
            </a:r>
          </a:p>
          <a:p>
            <a:pPr marL="285750" indent="-285750">
              <a:spcAft>
                <a:spcPts val="0"/>
              </a:spcAft>
              <a:buFont typeface="Arial" panose="020B0604020202020204" pitchFamily="34" charset="0"/>
              <a:buChar char="•"/>
            </a:pPr>
            <a:r>
              <a:rPr lang="fr-CA" dirty="0"/>
              <a:t>Tenir un kiosque à la cafétéria.</a:t>
            </a:r>
            <a:br>
              <a:rPr lang="fr-CA" dirty="0"/>
            </a:br>
            <a:endParaRPr lang="fr-CA" dirty="0"/>
          </a:p>
        </p:txBody>
      </p:sp>
      <p:pic>
        <p:nvPicPr>
          <p:cNvPr id="5" name="Image 4" descr="Une image contenant miroir&#10;&#10;Description générée automatiquement">
            <a:extLst>
              <a:ext uri="{FF2B5EF4-FFF2-40B4-BE49-F238E27FC236}">
                <a16:creationId xmlns:a16="http://schemas.microsoft.com/office/drawing/2014/main" id="{978B0EF7-AD5F-465B-A8D2-A80141687740}"/>
              </a:ext>
            </a:extLst>
          </p:cNvPr>
          <p:cNvPicPr>
            <a:picLocks noChangeAspect="1"/>
          </p:cNvPicPr>
          <p:nvPr>
            <p:custDataLst>
              <p:tags r:id="rId4"/>
            </p:custDataLst>
          </p:nvPr>
        </p:nvPicPr>
        <p:blipFill>
          <a:blip r:embed="rId8"/>
          <a:stretch>
            <a:fillRect/>
          </a:stretch>
        </p:blipFill>
        <p:spPr>
          <a:xfrm>
            <a:off x="6385621" y="3608546"/>
            <a:ext cx="1962780" cy="2640604"/>
          </a:xfrm>
          <a:prstGeom prst="rect">
            <a:avLst/>
          </a:prstGeom>
        </p:spPr>
      </p:pic>
      <p:sp>
        <p:nvSpPr>
          <p:cNvPr id="6" name="ZoneTexte 5">
            <a:extLst>
              <a:ext uri="{FF2B5EF4-FFF2-40B4-BE49-F238E27FC236}">
                <a16:creationId xmlns:a16="http://schemas.microsoft.com/office/drawing/2014/main" id="{0274EF3D-AB1B-4340-93FD-7E29B614D000}"/>
              </a:ext>
            </a:extLst>
          </p:cNvPr>
          <p:cNvSpPr txBox="1"/>
          <p:nvPr>
            <p:custDataLst>
              <p:tags r:id="rId5"/>
            </p:custDataLst>
          </p:nvPr>
        </p:nvSpPr>
        <p:spPr>
          <a:xfrm>
            <a:off x="5564848" y="1522633"/>
            <a:ext cx="2938625" cy="307777"/>
          </a:xfrm>
          <a:prstGeom prst="rect">
            <a:avLst/>
          </a:prstGeom>
          <a:solidFill>
            <a:srgbClr val="AE0457"/>
          </a:solidFill>
        </p:spPr>
        <p:txBody>
          <a:bodyPr wrap="none" rtlCol="0">
            <a:spAutoFit/>
          </a:bodyPr>
          <a:lstStyle/>
          <a:p>
            <a:r>
              <a:rPr lang="fr-CA" b="1" dirty="0">
                <a:solidFill>
                  <a:schemeClr val="bg1"/>
                </a:solidFill>
              </a:rPr>
              <a:t>TRUCS ET ASTUCES DU MILIEU</a:t>
            </a:r>
          </a:p>
        </p:txBody>
      </p:sp>
    </p:spTree>
    <p:extLst>
      <p:ext uri="{BB962C8B-B14F-4D97-AF65-F5344CB8AC3E}">
        <p14:creationId xmlns:p14="http://schemas.microsoft.com/office/powerpoint/2010/main" val="350665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3"/>
          <p:cNvSpPr txBox="1">
            <a:spLocks noGrp="1"/>
          </p:cNvSpPr>
          <p:nvPr>
            <p:ph type="title"/>
            <p:custDataLst>
              <p:tags r:id="rId1"/>
            </p:custDataLst>
          </p:nvPr>
        </p:nvSpPr>
        <p:spPr>
          <a:xfrm>
            <a:off x="2285999" y="1830410"/>
            <a:ext cx="6217475" cy="813037"/>
          </a:xfrm>
          <a:prstGeom prst="rect">
            <a:avLst/>
          </a:prstGeom>
          <a:noFill/>
          <a:ln>
            <a:noFill/>
          </a:ln>
        </p:spPr>
        <p:txBody>
          <a:bodyPr spcFirstLastPara="1" wrap="square" lIns="91425" tIns="45700" rIns="91425" bIns="45700" anchor="t" anchorCtr="0">
            <a:noAutofit/>
          </a:bodyPr>
          <a:lstStyle/>
          <a:p>
            <a:pPr lvl="0">
              <a:lnSpc>
                <a:spcPct val="100000"/>
              </a:lnSpc>
              <a:buSzPct val="100000"/>
            </a:pPr>
            <a:r>
              <a:rPr lang="fr-CA" sz="1600" dirty="0"/>
              <a:t>Vous avez terminé la leçon 9.1.1 – Observation.</a:t>
            </a:r>
            <a:br>
              <a:rPr lang="fr-CA" sz="1600" dirty="0"/>
            </a:br>
            <a:br>
              <a:rPr lang="fr-CA" sz="1600" dirty="0"/>
            </a:br>
            <a:br>
              <a:rPr lang="fr-CA" sz="1600" dirty="0"/>
            </a:br>
            <a:br>
              <a:rPr lang="fr-CA" sz="1600" dirty="0"/>
            </a:br>
            <a:br>
              <a:rPr lang="fr-CA" sz="1600" dirty="0"/>
            </a:br>
            <a:r>
              <a:rPr lang="fr-CA" dirty="0"/>
              <a:t>Consultez les autres leçons du </a:t>
            </a:r>
            <a:r>
              <a:rPr lang="fr-CA" dirty="0">
                <a:solidFill>
                  <a:schemeClr val="tx1"/>
                </a:solidFill>
                <a:hlinkClick r:id="rId9"/>
              </a:rPr>
              <a:t>Module 9 – Découvrir la démarche de réalisation d’un projet collectif</a:t>
            </a:r>
            <a:r>
              <a:rPr lang="fr-CA" dirty="0">
                <a:solidFill>
                  <a:schemeClr val="tx1"/>
                </a:solidFill>
              </a:rPr>
              <a:t> </a:t>
            </a:r>
            <a:r>
              <a:rPr lang="fr-CA" dirty="0"/>
              <a:t>du site Web de Vox populi pour en apprendre davantage à ce sujet :</a:t>
            </a:r>
            <a:endParaRPr sz="1600" dirty="0"/>
          </a:p>
        </p:txBody>
      </p:sp>
      <p:sp>
        <p:nvSpPr>
          <p:cNvPr id="27" name="Rectangle 26"/>
          <p:cNvSpPr/>
          <p:nvPr>
            <p:custDataLst>
              <p:tags r:id="rId2"/>
            </p:custDataLst>
          </p:nvPr>
        </p:nvSpPr>
        <p:spPr>
          <a:xfrm>
            <a:off x="2069999" y="1958351"/>
            <a:ext cx="216000" cy="108000"/>
          </a:xfrm>
          <a:prstGeom prst="rect">
            <a:avLst/>
          </a:prstGeom>
          <a:solidFill>
            <a:srgbClr val="AE0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3" name="Rectangle 2"/>
          <p:cNvSpPr/>
          <p:nvPr>
            <p:custDataLst>
              <p:tags r:id="rId3"/>
            </p:custDataLst>
          </p:nvPr>
        </p:nvSpPr>
        <p:spPr>
          <a:xfrm>
            <a:off x="2285999" y="2338076"/>
            <a:ext cx="6203153" cy="584775"/>
          </a:xfrm>
          <a:prstGeom prst="rect">
            <a:avLst/>
          </a:prstGeom>
        </p:spPr>
        <p:txBody>
          <a:bodyPr wrap="square">
            <a:spAutoFit/>
          </a:bodyPr>
          <a:lstStyle/>
          <a:p>
            <a:pPr>
              <a:buSzPct val="100000"/>
            </a:pPr>
            <a:r>
              <a:rPr lang="fr-FR" sz="1600" dirty="0"/>
              <a:t>Consultez l’outil </a:t>
            </a:r>
            <a:r>
              <a:rPr lang="fr-FR" sz="1600" b="1" dirty="0">
                <a:solidFill>
                  <a:schemeClr val="tx1"/>
                </a:solidFill>
              </a:rPr>
              <a:t>Le portrait de notre école</a:t>
            </a:r>
            <a:r>
              <a:rPr lang="fr-FR" sz="1600" dirty="0">
                <a:solidFill>
                  <a:schemeClr val="tx1"/>
                </a:solidFill>
              </a:rPr>
              <a:t> dans la section</a:t>
            </a:r>
            <a:r>
              <a:rPr lang="fr-FR" sz="1600" i="1" dirty="0">
                <a:solidFill>
                  <a:schemeClr val="tx1"/>
                </a:solidFill>
              </a:rPr>
              <a:t> </a:t>
            </a:r>
            <a:r>
              <a:rPr lang="fr-CA" sz="1600" u="sng" dirty="0">
                <a:solidFill>
                  <a:srgbClr val="0070C0"/>
                </a:solidFill>
                <a:hlinkClick r:id="rId10"/>
              </a:rPr>
              <a:t>Boîte à outils</a:t>
            </a:r>
            <a:r>
              <a:rPr lang="fr-FR" sz="1600" i="1" dirty="0">
                <a:solidFill>
                  <a:schemeClr val="tx1"/>
                </a:solidFill>
              </a:rPr>
              <a:t> </a:t>
            </a:r>
            <a:r>
              <a:rPr lang="fr-FR" sz="1600" dirty="0">
                <a:solidFill>
                  <a:schemeClr val="tx1"/>
                </a:solidFill>
              </a:rPr>
              <a:t>du site Web de Vox populi.</a:t>
            </a:r>
            <a:r>
              <a:rPr lang="fr-FR" sz="1600" dirty="0"/>
              <a:t> </a:t>
            </a:r>
          </a:p>
        </p:txBody>
      </p:sp>
      <p:sp>
        <p:nvSpPr>
          <p:cNvPr id="25" name="Rectangle 24"/>
          <p:cNvSpPr/>
          <p:nvPr>
            <p:custDataLst>
              <p:tags r:id="rId4"/>
            </p:custDataLst>
          </p:nvPr>
        </p:nvSpPr>
        <p:spPr>
          <a:xfrm>
            <a:off x="2069999" y="2468225"/>
            <a:ext cx="216000" cy="108000"/>
          </a:xfrm>
          <a:prstGeom prst="rect">
            <a:avLst/>
          </a:prstGeom>
          <a:solidFill>
            <a:srgbClr val="AE0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4" name="Titre 1">
            <a:extLst>
              <a:ext uri="{FF2B5EF4-FFF2-40B4-BE49-F238E27FC236}">
                <a16:creationId xmlns:a16="http://schemas.microsoft.com/office/drawing/2014/main" id="{F471E230-7ED6-4266-B1E0-A36F0006A76C}"/>
              </a:ext>
            </a:extLst>
          </p:cNvPr>
          <p:cNvSpPr txBox="1">
            <a:spLocks/>
          </p:cNvSpPr>
          <p:nvPr>
            <p:custDataLst>
              <p:tags r:id="rId5"/>
            </p:custDataLst>
          </p:nvPr>
        </p:nvSpPr>
        <p:spPr>
          <a:xfrm>
            <a:off x="2414015" y="3935150"/>
            <a:ext cx="6570949" cy="81303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R="0" lvl="0" algn="l" rtl="0">
              <a:lnSpc>
                <a:spcPct val="150000"/>
              </a:lnSpc>
              <a:spcBef>
                <a:spcPts val="0"/>
              </a:spcBef>
              <a:spcAft>
                <a:spcPts val="3600"/>
              </a:spcAft>
              <a:buClr>
                <a:schemeClr val="dk1"/>
              </a:buClr>
              <a:buSzPts val="1800"/>
              <a:buFont typeface="Arial"/>
              <a:buNone/>
              <a:defRPr sz="1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614250">
              <a:lnSpc>
                <a:spcPct val="100000"/>
              </a:lnSpc>
              <a:spcAft>
                <a:spcPts val="1200"/>
              </a:spcAft>
            </a:pPr>
            <a:r>
              <a:rPr lang="fr-CA" sz="1600" dirty="0">
                <a:solidFill>
                  <a:schemeClr val="bg1">
                    <a:lumMod val="65000"/>
                  </a:schemeClr>
                </a:solidFill>
              </a:rPr>
              <a:t>9.1.1 – Observation </a:t>
            </a:r>
            <a:r>
              <a:rPr lang="fr-CA" sz="1000" dirty="0">
                <a:solidFill>
                  <a:schemeClr val="bg1">
                    <a:lumMod val="65000"/>
                  </a:schemeClr>
                </a:solidFill>
              </a:rPr>
              <a:t>(durée ± 3 min)</a:t>
            </a:r>
            <a:r>
              <a:rPr lang="fr-CA" sz="1600" dirty="0">
                <a:solidFill>
                  <a:schemeClr val="bg1">
                    <a:lumMod val="65000"/>
                  </a:schemeClr>
                </a:solidFill>
              </a:rPr>
              <a:t>;</a:t>
            </a:r>
          </a:p>
          <a:p>
            <a:pPr marL="614250">
              <a:lnSpc>
                <a:spcPct val="100000"/>
              </a:lnSpc>
              <a:spcAft>
                <a:spcPts val="1200"/>
              </a:spcAft>
            </a:pPr>
            <a:r>
              <a:rPr lang="fr-CA" sz="1600" dirty="0"/>
              <a:t>9.1.2 – Clarification </a:t>
            </a:r>
            <a:r>
              <a:rPr lang="fr-CA" sz="1000" dirty="0"/>
              <a:t>(durée ± 3 min)</a:t>
            </a:r>
            <a:r>
              <a:rPr lang="fr-CA" sz="1600" dirty="0"/>
              <a:t>;</a:t>
            </a:r>
          </a:p>
          <a:p>
            <a:pPr marL="614250">
              <a:lnSpc>
                <a:spcPct val="100000"/>
              </a:lnSpc>
              <a:spcAft>
                <a:spcPts val="1200"/>
              </a:spcAft>
            </a:pPr>
            <a:r>
              <a:rPr lang="fr-CA" sz="1600" dirty="0"/>
              <a:t>9.1.3 – Partenaires </a:t>
            </a:r>
            <a:r>
              <a:rPr lang="fr-CA" sz="1000" dirty="0"/>
              <a:t>(durée ± 3 min)</a:t>
            </a:r>
            <a:r>
              <a:rPr lang="fr-CA" sz="1600" dirty="0"/>
              <a:t>;</a:t>
            </a:r>
          </a:p>
          <a:p>
            <a:pPr marL="614250">
              <a:lnSpc>
                <a:spcPct val="100000"/>
              </a:lnSpc>
              <a:spcAft>
                <a:spcPts val="1200"/>
              </a:spcAft>
            </a:pPr>
            <a:r>
              <a:rPr lang="fr-CA" sz="1600" dirty="0"/>
              <a:t>9.1.4 – Échéancier </a:t>
            </a:r>
            <a:r>
              <a:rPr lang="fr-CA" sz="1000" dirty="0"/>
              <a:t>(durée ± 3 min)</a:t>
            </a:r>
            <a:r>
              <a:rPr lang="fr-CA" sz="1600" dirty="0"/>
              <a:t>;</a:t>
            </a:r>
          </a:p>
          <a:p>
            <a:pPr marL="614250">
              <a:lnSpc>
                <a:spcPct val="100000"/>
              </a:lnSpc>
              <a:spcAft>
                <a:spcPts val="1200"/>
              </a:spcAft>
            </a:pPr>
            <a:r>
              <a:rPr lang="fr-CA" sz="1600" dirty="0"/>
              <a:t>9.1.5 – Budget </a:t>
            </a:r>
            <a:r>
              <a:rPr lang="fr-CA" sz="1000" dirty="0"/>
              <a:t>(durée ± 3 min)</a:t>
            </a:r>
            <a:r>
              <a:rPr lang="fr-CA" sz="1600" dirty="0"/>
              <a:t>;</a:t>
            </a:r>
          </a:p>
          <a:p>
            <a:pPr marL="614250">
              <a:lnSpc>
                <a:spcPct val="100000"/>
              </a:lnSpc>
              <a:spcAft>
                <a:spcPts val="1200"/>
              </a:spcAft>
            </a:pPr>
            <a:r>
              <a:rPr lang="fr-CA" sz="1600" dirty="0"/>
              <a:t>9.1.6 – Évaluation </a:t>
            </a:r>
            <a:r>
              <a:rPr lang="fr-CA" sz="1000" dirty="0"/>
              <a:t>(durée ± 3 min)</a:t>
            </a:r>
            <a:r>
              <a:rPr lang="fr-CA" sz="1600" dirty="0"/>
              <a:t>;</a:t>
            </a:r>
          </a:p>
          <a:p>
            <a:pPr marL="614250">
              <a:lnSpc>
                <a:spcPct val="100000"/>
              </a:lnSpc>
              <a:spcAft>
                <a:spcPts val="1200"/>
              </a:spcAft>
            </a:pPr>
            <a:endParaRPr lang="fr-CA" sz="1600" dirty="0"/>
          </a:p>
        </p:txBody>
      </p:sp>
      <p:sp>
        <p:nvSpPr>
          <p:cNvPr id="29" name="Rectangle 28">
            <a:extLst>
              <a:ext uri="{FF2B5EF4-FFF2-40B4-BE49-F238E27FC236}">
                <a16:creationId xmlns:a16="http://schemas.microsoft.com/office/drawing/2014/main" id="{CFBC55D9-C833-4706-817D-8953CC94FACB}"/>
              </a:ext>
            </a:extLst>
          </p:cNvPr>
          <p:cNvSpPr/>
          <p:nvPr>
            <p:custDataLst>
              <p:tags r:id="rId6"/>
            </p:custDataLst>
          </p:nvPr>
        </p:nvSpPr>
        <p:spPr>
          <a:xfrm>
            <a:off x="2069999" y="3192424"/>
            <a:ext cx="216000" cy="108000"/>
          </a:xfrm>
          <a:prstGeom prst="rect">
            <a:avLst/>
          </a:prstGeom>
          <a:solidFill>
            <a:srgbClr val="AE04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40631829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Tree>
    <p:extLst>
      <p:ext uri="{BB962C8B-B14F-4D97-AF65-F5344CB8AC3E}">
        <p14:creationId xmlns:p14="http://schemas.microsoft.com/office/powerpoint/2010/main" val="18957579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grpSp>
        <p:nvGrpSpPr>
          <p:cNvPr id="5" name="Groupe 4">
            <a:extLst>
              <a:ext uri="{FF2B5EF4-FFF2-40B4-BE49-F238E27FC236}">
                <a16:creationId xmlns:a16="http://schemas.microsoft.com/office/drawing/2014/main" id="{259CF3BE-E795-4E1E-AC9C-FA5545585F52}"/>
              </a:ext>
            </a:extLst>
          </p:cNvPr>
          <p:cNvGrpSpPr/>
          <p:nvPr>
            <p:custDataLst>
              <p:tags r:id="rId1"/>
            </p:custDataLst>
          </p:nvPr>
        </p:nvGrpSpPr>
        <p:grpSpPr>
          <a:xfrm>
            <a:off x="2785202" y="2449816"/>
            <a:ext cx="4426273" cy="2929952"/>
            <a:chOff x="-1554143" y="1126072"/>
            <a:chExt cx="3789822" cy="2508656"/>
          </a:xfrm>
        </p:grpSpPr>
        <p:grpSp>
          <p:nvGrpSpPr>
            <p:cNvPr id="35" name="Groupe 34">
              <a:extLst>
                <a:ext uri="{FF2B5EF4-FFF2-40B4-BE49-F238E27FC236}">
                  <a16:creationId xmlns:a16="http://schemas.microsoft.com/office/drawing/2014/main" id="{474E535D-C70D-4A0B-9EB1-D91ED6786836}"/>
                </a:ext>
              </a:extLst>
            </p:cNvPr>
            <p:cNvGrpSpPr/>
            <p:nvPr/>
          </p:nvGrpSpPr>
          <p:grpSpPr>
            <a:xfrm>
              <a:off x="-399339" y="1126072"/>
              <a:ext cx="2635018" cy="2508656"/>
              <a:chOff x="4202804" y="3832375"/>
              <a:chExt cx="2635018" cy="2508656"/>
            </a:xfrm>
          </p:grpSpPr>
          <p:pic>
            <p:nvPicPr>
              <p:cNvPr id="44" name="Image 43">
                <a:extLst>
                  <a:ext uri="{FF2B5EF4-FFF2-40B4-BE49-F238E27FC236}">
                    <a16:creationId xmlns:a16="http://schemas.microsoft.com/office/drawing/2014/main" id="{F8BCB298-D921-4286-B449-F87F66B95389}"/>
                  </a:ext>
                </a:extLst>
              </p:cNvPr>
              <p:cNvPicPr>
                <a:picLocks noChangeAspect="1"/>
              </p:cNvPicPr>
              <p:nvPr/>
            </p:nvPicPr>
            <p:blipFill>
              <a:blip r:embed="rId5" cstate="print">
                <a:alphaModFix amt="35000"/>
                <a:extLst>
                  <a:ext uri="{28A0092B-C50C-407E-A947-70E740481C1C}">
                    <a14:useLocalDpi xmlns:a14="http://schemas.microsoft.com/office/drawing/2010/main" val="0"/>
                  </a:ext>
                </a:extLst>
              </a:blip>
              <a:stretch>
                <a:fillRect/>
              </a:stretch>
            </p:blipFill>
            <p:spPr>
              <a:xfrm>
                <a:off x="4202804" y="3832375"/>
                <a:ext cx="2635018" cy="2508656"/>
              </a:xfrm>
              <a:prstGeom prst="rect">
                <a:avLst/>
              </a:prstGeom>
            </p:spPr>
          </p:pic>
          <p:sp>
            <p:nvSpPr>
              <p:cNvPr id="45" name="Hexagone 44">
                <a:extLst>
                  <a:ext uri="{FF2B5EF4-FFF2-40B4-BE49-F238E27FC236}">
                    <a16:creationId xmlns:a16="http://schemas.microsoft.com/office/drawing/2014/main" id="{3474BA7C-290C-4211-9EC8-72DEA044AFE1}"/>
                  </a:ext>
                </a:extLst>
              </p:cNvPr>
              <p:cNvSpPr/>
              <p:nvPr/>
            </p:nvSpPr>
            <p:spPr>
              <a:xfrm rot="16200000">
                <a:off x="4193096" y="4675715"/>
                <a:ext cx="967228" cy="824261"/>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pic>
          <p:nvPicPr>
            <p:cNvPr id="37" name="Image 36">
              <a:extLst>
                <a:ext uri="{FF2B5EF4-FFF2-40B4-BE49-F238E27FC236}">
                  <a16:creationId xmlns:a16="http://schemas.microsoft.com/office/drawing/2014/main" id="{6BB610B8-4A71-469F-948B-18221289D05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70914" y="1702462"/>
              <a:ext cx="1267303" cy="1398404"/>
            </a:xfrm>
            <a:prstGeom prst="rect">
              <a:avLst/>
            </a:prstGeom>
          </p:spPr>
        </p:pic>
        <p:sp>
          <p:nvSpPr>
            <p:cNvPr id="38" name="Flèche : droite 37">
              <a:extLst>
                <a:ext uri="{FF2B5EF4-FFF2-40B4-BE49-F238E27FC236}">
                  <a16:creationId xmlns:a16="http://schemas.microsoft.com/office/drawing/2014/main" id="{7CB54420-9871-4FB2-8FF7-A5D980551C79}"/>
                </a:ext>
              </a:extLst>
            </p:cNvPr>
            <p:cNvSpPr/>
            <p:nvPr/>
          </p:nvSpPr>
          <p:spPr>
            <a:xfrm>
              <a:off x="-1554143" y="2230214"/>
              <a:ext cx="592920" cy="342900"/>
            </a:xfrm>
            <a:prstGeom prst="rightArrow">
              <a:avLst/>
            </a:prstGeom>
            <a:solidFill>
              <a:srgbClr val="18AAB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
        <p:nvSpPr>
          <p:cNvPr id="4" name="Titre 3">
            <a:extLst>
              <a:ext uri="{FF2B5EF4-FFF2-40B4-BE49-F238E27FC236}">
                <a16:creationId xmlns:a16="http://schemas.microsoft.com/office/drawing/2014/main" id="{DEA2D46A-A24A-4299-B4E1-26CD08E7CFDC}"/>
              </a:ext>
            </a:extLst>
          </p:cNvPr>
          <p:cNvSpPr>
            <a:spLocks noGrp="1"/>
          </p:cNvSpPr>
          <p:nvPr>
            <p:ph type="title"/>
            <p:custDataLst>
              <p:tags r:id="rId2"/>
            </p:custDataLst>
          </p:nvPr>
        </p:nvSpPr>
        <p:spPr/>
        <p:txBody>
          <a:bodyPr/>
          <a:lstStyle/>
          <a:p>
            <a:r>
              <a:rPr lang="fr-CA" dirty="0"/>
              <a:t>Dans cette leçon, il est question de l’observation du milieu.</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re 1">
            <a:extLst>
              <a:ext uri="{FF2B5EF4-FFF2-40B4-BE49-F238E27FC236}">
                <a16:creationId xmlns:a16="http://schemas.microsoft.com/office/drawing/2014/main" id="{91D9CF6F-8960-4739-92C8-BEE054A83EB1}"/>
              </a:ext>
            </a:extLst>
          </p:cNvPr>
          <p:cNvSpPr>
            <a:spLocks noGrp="1"/>
          </p:cNvSpPr>
          <p:nvPr>
            <p:ph type="title"/>
            <p:custDataLst>
              <p:tags r:id="rId1"/>
            </p:custDataLst>
          </p:nvPr>
        </p:nvSpPr>
        <p:spPr>
          <a:xfrm>
            <a:off x="1932525" y="1830410"/>
            <a:ext cx="6570949" cy="813037"/>
          </a:xfrm>
        </p:spPr>
        <p:txBody>
          <a:bodyPr/>
          <a:lstStyle/>
          <a:p>
            <a:pPr>
              <a:spcAft>
                <a:spcPts val="600"/>
              </a:spcAft>
            </a:pPr>
            <a:r>
              <a:rPr lang="fr-CA" dirty="0"/>
              <a:t>Pourquoi est-il important de bien observer son milieu avant de déterminer les projets qui seront réalisés par le conseil d’élèves?</a:t>
            </a:r>
            <a:br>
              <a:rPr lang="fr-CA" dirty="0"/>
            </a:br>
            <a:endParaRPr lang="fr-CA" dirty="0"/>
          </a:p>
        </p:txBody>
      </p:sp>
      <p:sp>
        <p:nvSpPr>
          <p:cNvPr id="19" name="Google Shape;107;p15"/>
          <p:cNvSpPr txBox="1"/>
          <p:nvPr>
            <p:custDataLst>
              <p:tags r:id="rId2"/>
            </p:custDataLst>
          </p:nvPr>
        </p:nvSpPr>
        <p:spPr>
          <a:xfrm>
            <a:off x="1937021" y="2919729"/>
            <a:ext cx="6182852" cy="1818549"/>
          </a:xfrm>
          <a:prstGeom prst="rect">
            <a:avLst/>
          </a:prstGeom>
          <a:noFill/>
          <a:ln>
            <a:noFill/>
          </a:ln>
        </p:spPr>
        <p:txBody>
          <a:bodyPr spcFirstLastPara="1" wrap="square" lIns="91425" tIns="45700" rIns="91425" bIns="45700" anchor="ctr" anchorCtr="0">
            <a:noAutofit/>
          </a:bodyPr>
          <a:lstStyle/>
          <a:p>
            <a:pPr marL="490950" marR="0" lvl="0" indent="-285750" algn="l" rtl="0">
              <a:spcAft>
                <a:spcPts val="800"/>
              </a:spcAft>
              <a:buClr>
                <a:schemeClr val="dk1"/>
              </a:buClr>
              <a:buSzPts val="1600"/>
              <a:buFont typeface="Arial" panose="020B0604020202020204" pitchFamily="34" charset="0"/>
              <a:buChar char="•"/>
            </a:pPr>
            <a:r>
              <a:rPr lang="fr-CA" sz="1600" b="0" i="0" u="none" strike="noStrike" cap="none" dirty="0">
                <a:solidFill>
                  <a:schemeClr val="dk1"/>
                </a:solidFill>
                <a:latin typeface="Arial"/>
                <a:ea typeface="Arial"/>
                <a:cs typeface="Arial"/>
                <a:sym typeface="Arial"/>
              </a:rPr>
              <a:t>Comprendre le milieu dans lequel le conseil va implanter</a:t>
            </a:r>
            <a:br>
              <a:rPr lang="fr-CA" sz="1600" b="0" i="0" u="none" strike="noStrike" cap="none" dirty="0">
                <a:solidFill>
                  <a:schemeClr val="dk1"/>
                </a:solidFill>
                <a:latin typeface="Arial"/>
                <a:ea typeface="Arial"/>
                <a:cs typeface="Arial"/>
                <a:sym typeface="Arial"/>
              </a:rPr>
            </a:br>
            <a:r>
              <a:rPr lang="fr-CA" sz="1600" dirty="0">
                <a:solidFill>
                  <a:schemeClr val="dk1"/>
                </a:solidFill>
              </a:rPr>
              <a:t>son</a:t>
            </a:r>
            <a:r>
              <a:rPr lang="fr-CA" sz="1600" b="0" i="0" u="none" strike="noStrike" cap="none" dirty="0">
                <a:solidFill>
                  <a:schemeClr val="dk1"/>
                </a:solidFill>
                <a:latin typeface="Arial"/>
                <a:ea typeface="Arial"/>
                <a:cs typeface="Arial"/>
                <a:sym typeface="Arial"/>
              </a:rPr>
              <a:t> projet;</a:t>
            </a:r>
          </a:p>
          <a:p>
            <a:pPr marL="490950" marR="0" lvl="0" indent="-285750" algn="l" rtl="0">
              <a:spcAft>
                <a:spcPts val="800"/>
              </a:spcAft>
              <a:buClr>
                <a:schemeClr val="dk1"/>
              </a:buClr>
              <a:buSzPts val="1600"/>
              <a:buFont typeface="Arial" panose="020B0604020202020204" pitchFamily="34" charset="0"/>
              <a:buChar char="•"/>
            </a:pPr>
            <a:r>
              <a:rPr lang="fr-CA" sz="1600" dirty="0">
                <a:solidFill>
                  <a:schemeClr val="dk1"/>
                </a:solidFill>
              </a:rPr>
              <a:t>Orienter vos actions selon les besoins du milieu;</a:t>
            </a:r>
          </a:p>
          <a:p>
            <a:pPr marL="490950" marR="0" lvl="0" indent="-285750" algn="l" rtl="0">
              <a:spcAft>
                <a:spcPts val="800"/>
              </a:spcAft>
              <a:buClr>
                <a:schemeClr val="dk1"/>
              </a:buClr>
              <a:buSzPts val="1600"/>
              <a:buFont typeface="Arial" panose="020B0604020202020204" pitchFamily="34" charset="0"/>
              <a:buChar char="•"/>
            </a:pPr>
            <a:r>
              <a:rPr lang="fr-CA" sz="1600" dirty="0">
                <a:solidFill>
                  <a:schemeClr val="dk1"/>
                </a:solidFill>
              </a:rPr>
              <a:t>Mettre en place des projets mobilisateurs qui vont contribuer à améliorer la vie de l’école.</a:t>
            </a:r>
          </a:p>
          <a:p>
            <a:pPr marL="490950" marR="0" lvl="0" indent="-285750" algn="l" rtl="0">
              <a:spcBef>
                <a:spcPts val="0"/>
              </a:spcBef>
              <a:spcAft>
                <a:spcPts val="0"/>
              </a:spcAft>
              <a:buClr>
                <a:schemeClr val="dk1"/>
              </a:buClr>
              <a:buSzPts val="1600"/>
              <a:buFont typeface="Arial" panose="020B0604020202020204" pitchFamily="34" charset="0"/>
              <a:buChar char="•"/>
            </a:pPr>
            <a:endParaRPr sz="1600" b="0" i="0" u="none" strike="noStrike" cap="none" dirty="0">
              <a:solidFill>
                <a:schemeClr val="dk1"/>
              </a:solidFill>
              <a:latin typeface="Arial"/>
              <a:ea typeface="Arial"/>
              <a:cs typeface="Arial"/>
              <a:sym typeface="Arial"/>
            </a:endParaRPr>
          </a:p>
        </p:txBody>
      </p:sp>
      <p:pic>
        <p:nvPicPr>
          <p:cNvPr id="5" name="Image 4" descr="Une image contenant dessin&#10;&#10;Description générée automatiquement">
            <a:extLst>
              <a:ext uri="{FF2B5EF4-FFF2-40B4-BE49-F238E27FC236}">
                <a16:creationId xmlns:a16="http://schemas.microsoft.com/office/drawing/2014/main" id="{ECD88655-4399-4B8B-82B9-31528D7B7853}"/>
              </a:ext>
            </a:extLst>
          </p:cNvPr>
          <p:cNvPicPr>
            <a:picLocks noChangeAspect="1"/>
          </p:cNvPicPr>
          <p:nvPr>
            <p:custDataLst>
              <p:tags r:id="rId3"/>
            </p:custDataLst>
          </p:nvPr>
        </p:nvPicPr>
        <p:blipFill>
          <a:blip r:embed="rId6"/>
          <a:stretch>
            <a:fillRect/>
          </a:stretch>
        </p:blipFill>
        <p:spPr>
          <a:xfrm>
            <a:off x="6558111" y="4129397"/>
            <a:ext cx="1561762" cy="1217761"/>
          </a:xfrm>
          <a:prstGeom prst="rect">
            <a:avLst/>
          </a:prstGeom>
        </p:spPr>
      </p:pic>
    </p:spTree>
    <p:extLst>
      <p:ext uri="{BB962C8B-B14F-4D97-AF65-F5344CB8AC3E}">
        <p14:creationId xmlns:p14="http://schemas.microsoft.com/office/powerpoint/2010/main" val="11059924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2" name="Titre 1">
            <a:extLst>
              <a:ext uri="{FF2B5EF4-FFF2-40B4-BE49-F238E27FC236}">
                <a16:creationId xmlns:a16="http://schemas.microsoft.com/office/drawing/2014/main" id="{11178CA5-0336-4C7F-9BEA-B382A1EB1A63}"/>
              </a:ext>
            </a:extLst>
          </p:cNvPr>
          <p:cNvSpPr>
            <a:spLocks noGrp="1"/>
          </p:cNvSpPr>
          <p:nvPr>
            <p:ph type="title"/>
            <p:custDataLst>
              <p:tags r:id="rId1"/>
            </p:custDataLst>
          </p:nvPr>
        </p:nvSpPr>
        <p:spPr>
          <a:xfrm>
            <a:off x="1932525" y="1830410"/>
            <a:ext cx="6570949" cy="813037"/>
          </a:xfrm>
        </p:spPr>
        <p:txBody>
          <a:bodyPr/>
          <a:lstStyle/>
          <a:p>
            <a:r>
              <a:rPr lang="fr-CA" dirty="0"/>
              <a:t>Quel est le portrait de votre milieu?</a:t>
            </a:r>
            <a:br>
              <a:rPr lang="fr-CA" dirty="0"/>
            </a:br>
            <a:br>
              <a:rPr lang="fr-CA" dirty="0"/>
            </a:br>
            <a:r>
              <a:rPr lang="fr-FR" dirty="0"/>
              <a:t>Pour le découvrir, l’équipe de Vox populi a développé un outil. Consultez-le à la page suivante.</a:t>
            </a:r>
            <a:br>
              <a:rPr lang="fr-FR" dirty="0"/>
            </a:br>
            <a:endParaRPr lang="fr-CA" dirty="0"/>
          </a:p>
        </p:txBody>
      </p:sp>
      <p:pic>
        <p:nvPicPr>
          <p:cNvPr id="5" name="Image 4" descr="Une image contenant dessin&#10;&#10;Description générée automatiquement">
            <a:extLst>
              <a:ext uri="{FF2B5EF4-FFF2-40B4-BE49-F238E27FC236}">
                <a16:creationId xmlns:a16="http://schemas.microsoft.com/office/drawing/2014/main" id="{A249C2DB-AE45-4A85-9A6F-FEB7A602270C}"/>
              </a:ext>
            </a:extLst>
          </p:cNvPr>
          <p:cNvPicPr>
            <a:picLocks noChangeAspect="1"/>
          </p:cNvPicPr>
          <p:nvPr>
            <p:custDataLst>
              <p:tags r:id="rId2"/>
            </p:custDataLst>
          </p:nvPr>
        </p:nvPicPr>
        <p:blipFill>
          <a:blip r:embed="rId6"/>
          <a:stretch>
            <a:fillRect/>
          </a:stretch>
        </p:blipFill>
        <p:spPr>
          <a:xfrm>
            <a:off x="4216223" y="4553712"/>
            <a:ext cx="4818444" cy="2132161"/>
          </a:xfrm>
          <a:prstGeom prst="rect">
            <a:avLst/>
          </a:prstGeom>
        </p:spPr>
      </p:pic>
      <p:pic>
        <p:nvPicPr>
          <p:cNvPr id="7" name="Image 6" descr="Une image contenant dessin&#10;&#10;Description générée automatiquement">
            <a:extLst>
              <a:ext uri="{FF2B5EF4-FFF2-40B4-BE49-F238E27FC236}">
                <a16:creationId xmlns:a16="http://schemas.microsoft.com/office/drawing/2014/main" id="{97F3A826-4F05-46AB-AEB7-91EDFE8FF394}"/>
              </a:ext>
            </a:extLst>
          </p:cNvPr>
          <p:cNvPicPr>
            <a:picLocks noChangeAspect="1"/>
          </p:cNvPicPr>
          <p:nvPr>
            <p:custDataLst>
              <p:tags r:id="rId3"/>
            </p:custDataLst>
          </p:nvPr>
        </p:nvPicPr>
        <p:blipFill>
          <a:blip r:embed="rId7"/>
          <a:stretch>
            <a:fillRect/>
          </a:stretch>
        </p:blipFill>
        <p:spPr>
          <a:xfrm>
            <a:off x="4807346" y="4411292"/>
            <a:ext cx="1143333" cy="1065964"/>
          </a:xfrm>
          <a:prstGeom prst="rect">
            <a:avLst/>
          </a:prstGeom>
        </p:spPr>
      </p:pic>
    </p:spTree>
    <p:extLst>
      <p:ext uri="{BB962C8B-B14F-4D97-AF65-F5344CB8AC3E}">
        <p14:creationId xmlns:p14="http://schemas.microsoft.com/office/powerpoint/2010/main" val="248066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9"/>
          <a:stretch>
            <a:fillRect/>
          </a:stretch>
        </p:blipFill>
        <p:spPr>
          <a:xfrm>
            <a:off x="3277241" y="928870"/>
            <a:ext cx="4458116" cy="5757216"/>
          </a:xfrm>
          <a:prstGeom prst="rect">
            <a:avLst/>
          </a:prstGeom>
        </p:spPr>
      </p:pic>
      <p:pic>
        <p:nvPicPr>
          <p:cNvPr id="3" name="Image 2"/>
          <p:cNvPicPr>
            <a:picLocks noChangeAspect="1"/>
          </p:cNvPicPr>
          <p:nvPr>
            <p:custDataLst>
              <p:tags r:id="rId2"/>
            </p:custDataLst>
          </p:nvPr>
        </p:nvPicPr>
        <p:blipFill>
          <a:blip r:embed="rId10"/>
          <a:stretch>
            <a:fillRect/>
          </a:stretch>
        </p:blipFill>
        <p:spPr>
          <a:xfrm>
            <a:off x="3277241" y="3840153"/>
            <a:ext cx="4461034" cy="2862899"/>
          </a:xfrm>
          <a:prstGeom prst="rect">
            <a:avLst/>
          </a:prstGeom>
          <a:ln>
            <a:solidFill>
              <a:schemeClr val="tx1">
                <a:lumMod val="65000"/>
                <a:lumOff val="35000"/>
              </a:schemeClr>
            </a:solidFill>
          </a:ln>
        </p:spPr>
      </p:pic>
      <p:sp>
        <p:nvSpPr>
          <p:cNvPr id="26" name="Google Shape;184;p21"/>
          <p:cNvSpPr/>
          <p:nvPr>
            <p:custDataLst>
              <p:tags r:id="rId3"/>
            </p:custDataLst>
          </p:nvPr>
        </p:nvSpPr>
        <p:spPr>
          <a:xfrm>
            <a:off x="3371641" y="376307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4"/>
            </p:custDataLst>
          </p:nvPr>
        </p:nvSpPr>
        <p:spPr>
          <a:xfrm>
            <a:off x="3371641" y="1602008"/>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7" name="Légende encadrée 2 36"/>
          <p:cNvSpPr/>
          <p:nvPr>
            <p:custDataLst>
              <p:tags r:id="rId5"/>
            </p:custDataLst>
          </p:nvPr>
        </p:nvSpPr>
        <p:spPr>
          <a:xfrm flipH="1">
            <a:off x="1405560" y="1104551"/>
            <a:ext cx="1643151" cy="2915699"/>
          </a:xfrm>
          <a:prstGeom prst="borderCallout2">
            <a:avLst>
              <a:gd name="adj1" fmla="val 12303"/>
              <a:gd name="adj2" fmla="val -412"/>
              <a:gd name="adj3" fmla="val 12456"/>
              <a:gd name="adj4" fmla="val -4959"/>
              <a:gd name="adj5" fmla="val 23402"/>
              <a:gd name="adj6" fmla="val -21121"/>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Lors de l’observation du milieu, votre rôle consiste à guider les membres du conseil afin qu’ils puissent utiliser efficacement l’outil : </a:t>
            </a:r>
            <a:r>
              <a:rPr lang="fr-FR" b="1" dirty="0">
                <a:solidFill>
                  <a:schemeClr val="tx1"/>
                </a:solidFill>
              </a:rPr>
              <a:t>Le portrait de notre école</a:t>
            </a:r>
            <a:r>
              <a:rPr lang="fr-FR" dirty="0">
                <a:solidFill>
                  <a:schemeClr val="tx1"/>
                </a:solidFill>
              </a:rPr>
              <a:t>.</a:t>
            </a:r>
          </a:p>
        </p:txBody>
      </p:sp>
      <p:sp>
        <p:nvSpPr>
          <p:cNvPr id="33" name="Google Shape;184;p21"/>
          <p:cNvSpPr/>
          <p:nvPr>
            <p:custDataLst>
              <p:tags r:id="rId6"/>
            </p:custDataLst>
          </p:nvPr>
        </p:nvSpPr>
        <p:spPr>
          <a:xfrm>
            <a:off x="3371640" y="1903674"/>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Tree>
    <p:extLst>
      <p:ext uri="{BB962C8B-B14F-4D97-AF65-F5344CB8AC3E}">
        <p14:creationId xmlns:p14="http://schemas.microsoft.com/office/powerpoint/2010/main" val="1178263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9"/>
          <a:stretch>
            <a:fillRect/>
          </a:stretch>
        </p:blipFill>
        <p:spPr>
          <a:xfrm>
            <a:off x="3277241" y="928870"/>
            <a:ext cx="4458116" cy="5757216"/>
          </a:xfrm>
          <a:prstGeom prst="rect">
            <a:avLst/>
          </a:prstGeom>
        </p:spPr>
      </p:pic>
      <p:pic>
        <p:nvPicPr>
          <p:cNvPr id="3" name="Image 2"/>
          <p:cNvPicPr>
            <a:picLocks noChangeAspect="1"/>
          </p:cNvPicPr>
          <p:nvPr>
            <p:custDataLst>
              <p:tags r:id="rId2"/>
            </p:custDataLst>
          </p:nvPr>
        </p:nvPicPr>
        <p:blipFill>
          <a:blip r:embed="rId10"/>
          <a:stretch>
            <a:fillRect/>
          </a:stretch>
        </p:blipFill>
        <p:spPr>
          <a:xfrm>
            <a:off x="3277241" y="3840153"/>
            <a:ext cx="4461034" cy="2862899"/>
          </a:xfrm>
          <a:prstGeom prst="rect">
            <a:avLst/>
          </a:prstGeom>
          <a:ln>
            <a:solidFill>
              <a:schemeClr val="tx1">
                <a:lumMod val="65000"/>
                <a:lumOff val="35000"/>
              </a:schemeClr>
            </a:solidFill>
          </a:ln>
        </p:spPr>
      </p:pic>
      <p:sp>
        <p:nvSpPr>
          <p:cNvPr id="26" name="Google Shape;184;p21"/>
          <p:cNvSpPr/>
          <p:nvPr>
            <p:custDataLst>
              <p:tags r:id="rId3"/>
            </p:custDataLst>
          </p:nvPr>
        </p:nvSpPr>
        <p:spPr>
          <a:xfrm>
            <a:off x="3371641" y="376307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4"/>
            </p:custDataLst>
          </p:nvPr>
        </p:nvSpPr>
        <p:spPr>
          <a:xfrm>
            <a:off x="3371641" y="1602008"/>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20" name="Légende encadrée 2 19"/>
          <p:cNvSpPr/>
          <p:nvPr>
            <p:custDataLst>
              <p:tags r:id="rId5"/>
            </p:custDataLst>
          </p:nvPr>
        </p:nvSpPr>
        <p:spPr>
          <a:xfrm>
            <a:off x="1405560" y="1983630"/>
            <a:ext cx="1643151" cy="1386122"/>
          </a:xfrm>
          <a:prstGeom prst="borderCallout2">
            <a:avLst>
              <a:gd name="adj1" fmla="val 48023"/>
              <a:gd name="adj2" fmla="val 100033"/>
              <a:gd name="adj3" fmla="val 48241"/>
              <a:gd name="adj4" fmla="val 111338"/>
              <a:gd name="adj5" fmla="val 14549"/>
              <a:gd name="adj6" fmla="val 124063"/>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Remplissez la première partie du questionnaire</a:t>
            </a:r>
          </a:p>
          <a:p>
            <a:pPr algn="ctr"/>
            <a:r>
              <a:rPr lang="fr-FR" dirty="0">
                <a:solidFill>
                  <a:schemeClr val="tx1"/>
                </a:solidFill>
              </a:rPr>
              <a:t>avec les membres du conseil d’élèves.</a:t>
            </a:r>
          </a:p>
        </p:txBody>
      </p:sp>
      <p:sp>
        <p:nvSpPr>
          <p:cNvPr id="33" name="Google Shape;184;p21"/>
          <p:cNvSpPr/>
          <p:nvPr>
            <p:custDataLst>
              <p:tags r:id="rId6"/>
            </p:custDataLst>
          </p:nvPr>
        </p:nvSpPr>
        <p:spPr>
          <a:xfrm>
            <a:off x="3371640" y="1903674"/>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Tree>
    <p:extLst>
      <p:ext uri="{BB962C8B-B14F-4D97-AF65-F5344CB8AC3E}">
        <p14:creationId xmlns:p14="http://schemas.microsoft.com/office/powerpoint/2010/main" val="25275244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2" name="Image 1"/>
          <p:cNvPicPr>
            <a:picLocks noChangeAspect="1"/>
          </p:cNvPicPr>
          <p:nvPr>
            <p:custDataLst>
              <p:tags r:id="rId1"/>
            </p:custDataLst>
          </p:nvPr>
        </p:nvPicPr>
        <p:blipFill>
          <a:blip r:embed="rId9"/>
          <a:stretch>
            <a:fillRect/>
          </a:stretch>
        </p:blipFill>
        <p:spPr>
          <a:xfrm>
            <a:off x="3277241" y="928870"/>
            <a:ext cx="4458116" cy="5757216"/>
          </a:xfrm>
          <a:prstGeom prst="rect">
            <a:avLst/>
          </a:prstGeom>
        </p:spPr>
      </p:pic>
      <p:pic>
        <p:nvPicPr>
          <p:cNvPr id="3" name="Image 2"/>
          <p:cNvPicPr>
            <a:picLocks noChangeAspect="1"/>
          </p:cNvPicPr>
          <p:nvPr>
            <p:custDataLst>
              <p:tags r:id="rId2"/>
            </p:custDataLst>
          </p:nvPr>
        </p:nvPicPr>
        <p:blipFill>
          <a:blip r:embed="rId10"/>
          <a:stretch>
            <a:fillRect/>
          </a:stretch>
        </p:blipFill>
        <p:spPr>
          <a:xfrm>
            <a:off x="3277241" y="3840153"/>
            <a:ext cx="4461034" cy="2862899"/>
          </a:xfrm>
          <a:prstGeom prst="rect">
            <a:avLst/>
          </a:prstGeom>
          <a:ln>
            <a:solidFill>
              <a:schemeClr val="tx1">
                <a:lumMod val="65000"/>
                <a:lumOff val="35000"/>
              </a:schemeClr>
            </a:solidFill>
          </a:ln>
        </p:spPr>
      </p:pic>
      <p:sp>
        <p:nvSpPr>
          <p:cNvPr id="28" name="Légende encadrée 2 27"/>
          <p:cNvSpPr/>
          <p:nvPr>
            <p:custDataLst>
              <p:tags r:id="rId3"/>
            </p:custDataLst>
          </p:nvPr>
        </p:nvSpPr>
        <p:spPr>
          <a:xfrm flipH="1">
            <a:off x="1411233" y="1882236"/>
            <a:ext cx="1631803" cy="3517001"/>
          </a:xfrm>
          <a:prstGeom prst="borderCallout2">
            <a:avLst>
              <a:gd name="adj1" fmla="val 74971"/>
              <a:gd name="adj2" fmla="val -108"/>
              <a:gd name="adj3" fmla="val 75160"/>
              <a:gd name="adj4" fmla="val -3217"/>
              <a:gd name="adj5" fmla="val 60391"/>
              <a:gd name="adj6" fmla="val -20270"/>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Pour aller plus loin, les membres du conseil d’élèves peuvent rencontrer le personnel enseignant, la direction et les élèves de l’école à l’aide des questionnaires complémentaires. Consultez la page suivante pour en apprendre davantage.</a:t>
            </a:r>
          </a:p>
        </p:txBody>
      </p:sp>
      <p:sp>
        <p:nvSpPr>
          <p:cNvPr id="26" name="Google Shape;184;p21"/>
          <p:cNvSpPr/>
          <p:nvPr>
            <p:custDataLst>
              <p:tags r:id="rId4"/>
            </p:custDataLst>
          </p:nvPr>
        </p:nvSpPr>
        <p:spPr>
          <a:xfrm>
            <a:off x="3371641" y="376307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5"/>
            </p:custDataLst>
          </p:nvPr>
        </p:nvSpPr>
        <p:spPr>
          <a:xfrm>
            <a:off x="3371641" y="1602008"/>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3" name="Google Shape;184;p21"/>
          <p:cNvSpPr/>
          <p:nvPr>
            <p:custDataLst>
              <p:tags r:id="rId6"/>
            </p:custDataLst>
          </p:nvPr>
        </p:nvSpPr>
        <p:spPr>
          <a:xfrm>
            <a:off x="3371640" y="1903674"/>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Tree>
    <p:extLst>
      <p:ext uri="{BB962C8B-B14F-4D97-AF65-F5344CB8AC3E}">
        <p14:creationId xmlns:p14="http://schemas.microsoft.com/office/powerpoint/2010/main" val="1863553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0"/>
          <a:stretch>
            <a:fillRect/>
          </a:stretch>
        </p:blipFill>
        <p:spPr>
          <a:xfrm>
            <a:off x="3016045" y="913078"/>
            <a:ext cx="5983583" cy="2511292"/>
          </a:xfrm>
          <a:prstGeom prst="rect">
            <a:avLst/>
          </a:prstGeom>
          <a:ln>
            <a:solidFill>
              <a:schemeClr val="tx1">
                <a:lumMod val="65000"/>
                <a:lumOff val="35000"/>
              </a:schemeClr>
            </a:solidFill>
          </a:ln>
        </p:spPr>
      </p:pic>
      <p:pic>
        <p:nvPicPr>
          <p:cNvPr id="6" name="Image 5"/>
          <p:cNvPicPr>
            <a:picLocks noChangeAspect="1"/>
          </p:cNvPicPr>
          <p:nvPr>
            <p:custDataLst>
              <p:tags r:id="rId2"/>
            </p:custDataLst>
          </p:nvPr>
        </p:nvPicPr>
        <p:blipFill>
          <a:blip r:embed="rId11"/>
          <a:stretch>
            <a:fillRect/>
          </a:stretch>
        </p:blipFill>
        <p:spPr>
          <a:xfrm>
            <a:off x="3016045" y="3506384"/>
            <a:ext cx="5983583" cy="997264"/>
          </a:xfrm>
          <a:prstGeom prst="rect">
            <a:avLst/>
          </a:prstGeom>
          <a:ln>
            <a:solidFill>
              <a:schemeClr val="tx1">
                <a:lumMod val="65000"/>
                <a:lumOff val="35000"/>
              </a:schemeClr>
            </a:solidFill>
          </a:ln>
        </p:spPr>
      </p:pic>
      <p:pic>
        <p:nvPicPr>
          <p:cNvPr id="7" name="Image 6"/>
          <p:cNvPicPr>
            <a:picLocks noChangeAspect="1"/>
          </p:cNvPicPr>
          <p:nvPr>
            <p:custDataLst>
              <p:tags r:id="rId3"/>
            </p:custDataLst>
          </p:nvPr>
        </p:nvPicPr>
        <p:blipFill>
          <a:blip r:embed="rId12"/>
          <a:stretch>
            <a:fillRect/>
          </a:stretch>
        </p:blipFill>
        <p:spPr>
          <a:xfrm>
            <a:off x="3016045" y="4563769"/>
            <a:ext cx="5983583" cy="1133254"/>
          </a:xfrm>
          <a:prstGeom prst="rect">
            <a:avLst/>
          </a:prstGeom>
          <a:ln>
            <a:solidFill>
              <a:schemeClr val="tx1">
                <a:lumMod val="65000"/>
                <a:lumOff val="35000"/>
              </a:schemeClr>
            </a:solidFill>
          </a:ln>
        </p:spPr>
      </p:pic>
      <p:sp>
        <p:nvSpPr>
          <p:cNvPr id="28" name="Google Shape;184;p21"/>
          <p:cNvSpPr/>
          <p:nvPr>
            <p:custDataLst>
              <p:tags r:id="rId4"/>
            </p:custDataLst>
          </p:nvPr>
        </p:nvSpPr>
        <p:spPr>
          <a:xfrm>
            <a:off x="3522577" y="238544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5"/>
            </p:custDataLst>
          </p:nvPr>
        </p:nvSpPr>
        <p:spPr>
          <a:xfrm>
            <a:off x="3522577" y="3558069"/>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
        <p:nvSpPr>
          <p:cNvPr id="37" name="Google Shape;184;p21"/>
          <p:cNvSpPr/>
          <p:nvPr>
            <p:custDataLst>
              <p:tags r:id="rId6"/>
            </p:custDataLst>
          </p:nvPr>
        </p:nvSpPr>
        <p:spPr>
          <a:xfrm>
            <a:off x="3522577" y="4605970"/>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26" name="Légende encadrée 2 25"/>
          <p:cNvSpPr/>
          <p:nvPr>
            <p:custDataLst>
              <p:tags r:id="rId7"/>
            </p:custDataLst>
          </p:nvPr>
        </p:nvSpPr>
        <p:spPr>
          <a:xfrm flipH="1">
            <a:off x="1410642" y="1901599"/>
            <a:ext cx="1533613" cy="3045542"/>
          </a:xfrm>
          <a:prstGeom prst="borderCallout2">
            <a:avLst>
              <a:gd name="adj1" fmla="val 13061"/>
              <a:gd name="adj2" fmla="val -964"/>
              <a:gd name="adj3" fmla="val 13064"/>
              <a:gd name="adj4" fmla="val -9082"/>
              <a:gd name="adj5" fmla="val 19261"/>
              <a:gd name="adj6" fmla="val -36114"/>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Lors de l’utilisation du questionnaire à l’intention des élèves, il est suggéré d’interroger des élèves de tous les niveaux; de tous les groupes spéciaux. Une seule question par élève doit être posée.</a:t>
            </a:r>
          </a:p>
        </p:txBody>
      </p:sp>
    </p:spTree>
    <p:extLst>
      <p:ext uri="{BB962C8B-B14F-4D97-AF65-F5344CB8AC3E}">
        <p14:creationId xmlns:p14="http://schemas.microsoft.com/office/powerpoint/2010/main" val="19849782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pic>
        <p:nvPicPr>
          <p:cNvPr id="3" name="Image 2"/>
          <p:cNvPicPr>
            <a:picLocks noChangeAspect="1"/>
          </p:cNvPicPr>
          <p:nvPr>
            <p:custDataLst>
              <p:tags r:id="rId1"/>
            </p:custDataLst>
          </p:nvPr>
        </p:nvPicPr>
        <p:blipFill>
          <a:blip r:embed="rId10"/>
          <a:stretch>
            <a:fillRect/>
          </a:stretch>
        </p:blipFill>
        <p:spPr>
          <a:xfrm>
            <a:off x="3016045" y="913078"/>
            <a:ext cx="5983583" cy="2511292"/>
          </a:xfrm>
          <a:prstGeom prst="rect">
            <a:avLst/>
          </a:prstGeom>
          <a:ln>
            <a:solidFill>
              <a:schemeClr val="tx1">
                <a:lumMod val="65000"/>
                <a:lumOff val="35000"/>
              </a:schemeClr>
            </a:solidFill>
          </a:ln>
        </p:spPr>
      </p:pic>
      <p:pic>
        <p:nvPicPr>
          <p:cNvPr id="6" name="Image 5"/>
          <p:cNvPicPr>
            <a:picLocks noChangeAspect="1"/>
          </p:cNvPicPr>
          <p:nvPr>
            <p:custDataLst>
              <p:tags r:id="rId2"/>
            </p:custDataLst>
          </p:nvPr>
        </p:nvPicPr>
        <p:blipFill>
          <a:blip r:embed="rId11"/>
          <a:stretch>
            <a:fillRect/>
          </a:stretch>
        </p:blipFill>
        <p:spPr>
          <a:xfrm>
            <a:off x="3016045" y="3506384"/>
            <a:ext cx="5983583" cy="997264"/>
          </a:xfrm>
          <a:prstGeom prst="rect">
            <a:avLst/>
          </a:prstGeom>
          <a:ln>
            <a:solidFill>
              <a:schemeClr val="tx1">
                <a:lumMod val="65000"/>
                <a:lumOff val="35000"/>
              </a:schemeClr>
            </a:solidFill>
          </a:ln>
        </p:spPr>
      </p:pic>
      <p:pic>
        <p:nvPicPr>
          <p:cNvPr id="7" name="Image 6"/>
          <p:cNvPicPr>
            <a:picLocks noChangeAspect="1"/>
          </p:cNvPicPr>
          <p:nvPr>
            <p:custDataLst>
              <p:tags r:id="rId3"/>
            </p:custDataLst>
          </p:nvPr>
        </p:nvPicPr>
        <p:blipFill>
          <a:blip r:embed="rId12"/>
          <a:stretch>
            <a:fillRect/>
          </a:stretch>
        </p:blipFill>
        <p:spPr>
          <a:xfrm>
            <a:off x="3016045" y="4563769"/>
            <a:ext cx="5983583" cy="1133254"/>
          </a:xfrm>
          <a:prstGeom prst="rect">
            <a:avLst/>
          </a:prstGeom>
          <a:ln>
            <a:solidFill>
              <a:schemeClr val="tx1">
                <a:lumMod val="65000"/>
                <a:lumOff val="35000"/>
              </a:schemeClr>
            </a:solidFill>
          </a:ln>
        </p:spPr>
      </p:pic>
      <p:sp>
        <p:nvSpPr>
          <p:cNvPr id="28" name="Google Shape;184;p21"/>
          <p:cNvSpPr/>
          <p:nvPr>
            <p:custDataLst>
              <p:tags r:id="rId4"/>
            </p:custDataLst>
          </p:nvPr>
        </p:nvSpPr>
        <p:spPr>
          <a:xfrm>
            <a:off x="3522577" y="2385446"/>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b="0" i="0" u="none" strike="noStrike" cap="none" dirty="0">
                <a:solidFill>
                  <a:schemeClr val="lt1"/>
                </a:solidFill>
                <a:latin typeface="+mn-lt"/>
                <a:ea typeface="Calibri"/>
                <a:cs typeface="Calibri"/>
                <a:sym typeface="Calibri"/>
              </a:rPr>
              <a:t>1</a:t>
            </a:r>
            <a:endParaRPr sz="1600" b="0" i="0" u="none" strike="noStrike" cap="none" dirty="0">
              <a:solidFill>
                <a:schemeClr val="lt1"/>
              </a:solidFill>
              <a:latin typeface="+mn-lt"/>
              <a:ea typeface="Calibri"/>
              <a:cs typeface="Calibri"/>
              <a:sym typeface="Calibri"/>
            </a:endParaRPr>
          </a:p>
        </p:txBody>
      </p:sp>
      <p:sp>
        <p:nvSpPr>
          <p:cNvPr id="32" name="Google Shape;184;p21"/>
          <p:cNvSpPr/>
          <p:nvPr>
            <p:custDataLst>
              <p:tags r:id="rId5"/>
            </p:custDataLst>
          </p:nvPr>
        </p:nvSpPr>
        <p:spPr>
          <a:xfrm>
            <a:off x="3522577" y="3558069"/>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2</a:t>
            </a:r>
            <a:endParaRPr sz="1600" b="0" i="0" u="none" strike="noStrike" cap="none" dirty="0">
              <a:solidFill>
                <a:schemeClr val="lt1"/>
              </a:solidFill>
              <a:latin typeface="+mn-lt"/>
              <a:ea typeface="Calibri"/>
              <a:cs typeface="Calibri"/>
              <a:sym typeface="Calibri"/>
            </a:endParaRPr>
          </a:p>
        </p:txBody>
      </p:sp>
      <p:sp>
        <p:nvSpPr>
          <p:cNvPr id="37" name="Google Shape;184;p21"/>
          <p:cNvSpPr/>
          <p:nvPr>
            <p:custDataLst>
              <p:tags r:id="rId6"/>
            </p:custDataLst>
          </p:nvPr>
        </p:nvSpPr>
        <p:spPr>
          <a:xfrm>
            <a:off x="3522577" y="4605970"/>
            <a:ext cx="257175" cy="257175"/>
          </a:xfrm>
          <a:prstGeom prst="ellipse">
            <a:avLst/>
          </a:prstGeom>
          <a:solidFill>
            <a:srgbClr val="AE0457"/>
          </a:solidFill>
          <a:ln w="12700" cap="flat" cmpd="sng">
            <a:solidFill>
              <a:srgbClr val="141733"/>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CA" sz="1600" dirty="0">
                <a:solidFill>
                  <a:schemeClr val="lt1"/>
                </a:solidFill>
                <a:latin typeface="+mn-lt"/>
                <a:ea typeface="Calibri"/>
                <a:cs typeface="Calibri"/>
                <a:sym typeface="Calibri"/>
              </a:rPr>
              <a:t>3</a:t>
            </a:r>
            <a:endParaRPr sz="1600" b="0" i="0" u="none" strike="noStrike" cap="none" dirty="0">
              <a:solidFill>
                <a:schemeClr val="lt1"/>
              </a:solidFill>
              <a:latin typeface="+mn-lt"/>
              <a:ea typeface="Calibri"/>
              <a:cs typeface="Calibri"/>
              <a:sym typeface="Calibri"/>
            </a:endParaRPr>
          </a:p>
        </p:txBody>
      </p:sp>
      <p:sp>
        <p:nvSpPr>
          <p:cNvPr id="38" name="Légende encadrée 2 37"/>
          <p:cNvSpPr/>
          <p:nvPr>
            <p:custDataLst>
              <p:tags r:id="rId7"/>
            </p:custDataLst>
          </p:nvPr>
        </p:nvSpPr>
        <p:spPr>
          <a:xfrm flipH="1">
            <a:off x="1410641" y="2530841"/>
            <a:ext cx="1533613" cy="3007226"/>
          </a:xfrm>
          <a:prstGeom prst="borderCallout2">
            <a:avLst>
              <a:gd name="adj1" fmla="val 23825"/>
              <a:gd name="adj2" fmla="val -2"/>
              <a:gd name="adj3" fmla="val 23806"/>
              <a:gd name="adj4" fmla="val -9082"/>
              <a:gd name="adj5" fmla="val 36586"/>
              <a:gd name="adj6" fmla="val -35152"/>
            </a:avLst>
          </a:prstGeom>
          <a:gradFill flip="none" rotWithShape="1">
            <a:gsLst>
              <a:gs pos="6000">
                <a:srgbClr val="F1F2F9"/>
              </a:gs>
              <a:gs pos="56000">
                <a:srgbClr val="D1E3F3"/>
              </a:gs>
              <a:gs pos="99000">
                <a:schemeClr val="accent1">
                  <a:lumMod val="30000"/>
                  <a:lumOff val="70000"/>
                </a:schemeClr>
              </a:gs>
            </a:gsLst>
            <a:lin ang="10800000" scaled="1"/>
            <a:tileRect/>
          </a:gradFill>
          <a:ln w="9525">
            <a:solidFill>
              <a:srgbClr val="141733"/>
            </a:solidFill>
            <a:headEnd type="none" w="med" len="med"/>
            <a:tailEnd type="triangle" w="med" len="me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Lors de l’utilisation du questionnaire à l’intention du personnel enseignant, il est suggéré d’interroger des enseignantes et des enseignants de différents niveaux et de différentes matières. </a:t>
            </a:r>
          </a:p>
        </p:txBody>
      </p:sp>
    </p:spTree>
    <p:extLst>
      <p:ext uri="{BB962C8B-B14F-4D97-AF65-F5344CB8AC3E}">
        <p14:creationId xmlns:p14="http://schemas.microsoft.com/office/powerpoint/2010/main" val="34336837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2"/>
</p:tagLst>
</file>

<file path=ppt/tags/tag11.xml><?xml version="1.0" encoding="utf-8"?>
<p:tagLst xmlns:a="http://schemas.openxmlformats.org/drawingml/2006/main" xmlns:r="http://schemas.openxmlformats.org/officeDocument/2006/relationships" xmlns:p="http://schemas.openxmlformats.org/presentationml/2006/main">
  <p:tag name="NUM" val="3"/>
</p:tagLst>
</file>

<file path=ppt/tags/tag12.xml><?xml version="1.0" encoding="utf-8"?>
<p:tagLst xmlns:a="http://schemas.openxmlformats.org/drawingml/2006/main" xmlns:r="http://schemas.openxmlformats.org/officeDocument/2006/relationships" xmlns:p="http://schemas.openxmlformats.org/presentationml/2006/main">
  <p:tag name="NUM" val="1"/>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3"/>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2"/>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7"/>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7"/>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40.xml><?xml version="1.0" encoding="utf-8"?>
<p:tagLst xmlns:a="http://schemas.openxmlformats.org/drawingml/2006/main" xmlns:r="http://schemas.openxmlformats.org/officeDocument/2006/relationships" xmlns:p="http://schemas.openxmlformats.org/presentationml/2006/main">
  <p:tag name="NUM" val="1"/>
</p:tagLst>
</file>

<file path=ppt/tags/tag41.xml><?xml version="1.0" encoding="utf-8"?>
<p:tagLst xmlns:a="http://schemas.openxmlformats.org/drawingml/2006/main" xmlns:r="http://schemas.openxmlformats.org/officeDocument/2006/relationships" xmlns:p="http://schemas.openxmlformats.org/presentationml/2006/main">
  <p:tag name="NUM" val="2"/>
</p:tagLst>
</file>

<file path=ppt/tags/tag42.xml><?xml version="1.0" encoding="utf-8"?>
<p:tagLst xmlns:a="http://schemas.openxmlformats.org/drawingml/2006/main" xmlns:r="http://schemas.openxmlformats.org/officeDocument/2006/relationships" xmlns:p="http://schemas.openxmlformats.org/presentationml/2006/main">
  <p:tag name="NUM" val="3"/>
</p:tagLst>
</file>

<file path=ppt/tags/tag43.xml><?xml version="1.0" encoding="utf-8"?>
<p:tagLst xmlns:a="http://schemas.openxmlformats.org/drawingml/2006/main" xmlns:r="http://schemas.openxmlformats.org/officeDocument/2006/relationships" xmlns:p="http://schemas.openxmlformats.org/presentationml/2006/main">
  <p:tag name="NUM" val="4"/>
</p:tagLst>
</file>

<file path=ppt/tags/tag44.xml><?xml version="1.0" encoding="utf-8"?>
<p:tagLst xmlns:a="http://schemas.openxmlformats.org/drawingml/2006/main" xmlns:r="http://schemas.openxmlformats.org/officeDocument/2006/relationships" xmlns:p="http://schemas.openxmlformats.org/presentationml/2006/main">
  <p:tag name="NUM" val="5"/>
</p:tagLst>
</file>

<file path=ppt/tags/tag45.xml><?xml version="1.0" encoding="utf-8"?>
<p:tagLst xmlns:a="http://schemas.openxmlformats.org/drawingml/2006/main" xmlns:r="http://schemas.openxmlformats.org/officeDocument/2006/relationships" xmlns:p="http://schemas.openxmlformats.org/presentationml/2006/main">
  <p:tag name="NUM" val="6"/>
</p:tagLst>
</file>

<file path=ppt/tags/tag46.xml><?xml version="1.0" encoding="utf-8"?>
<p:tagLst xmlns:a="http://schemas.openxmlformats.org/drawingml/2006/main" xmlns:r="http://schemas.openxmlformats.org/officeDocument/2006/relationships" xmlns:p="http://schemas.openxmlformats.org/presentationml/2006/main">
  <p:tag name="NUM" val="7"/>
</p:tagLst>
</file>

<file path=ppt/tags/tag47.xml><?xml version="1.0" encoding="utf-8"?>
<p:tagLst xmlns:a="http://schemas.openxmlformats.org/drawingml/2006/main" xmlns:r="http://schemas.openxmlformats.org/officeDocument/2006/relationships" xmlns:p="http://schemas.openxmlformats.org/presentationml/2006/main">
  <p:tag name="NUM" val="1"/>
</p:tagLst>
</file>

<file path=ppt/tags/tag48.xml><?xml version="1.0" encoding="utf-8"?>
<p:tagLst xmlns:a="http://schemas.openxmlformats.org/drawingml/2006/main" xmlns:r="http://schemas.openxmlformats.org/officeDocument/2006/relationships" xmlns:p="http://schemas.openxmlformats.org/presentationml/2006/main">
  <p:tag name="NUM" val="2"/>
</p:tagLst>
</file>

<file path=ppt/tags/tag49.xml><?xml version="1.0" encoding="utf-8"?>
<p:tagLst xmlns:a="http://schemas.openxmlformats.org/drawingml/2006/main" xmlns:r="http://schemas.openxmlformats.org/officeDocument/2006/relationships" xmlns:p="http://schemas.openxmlformats.org/presentationml/2006/main">
  <p:tag name="NUM" val="3"/>
</p:tagLst>
</file>

<file path=ppt/tags/tag5.xml><?xml version="1.0" encoding="utf-8"?>
<p:tagLst xmlns:a="http://schemas.openxmlformats.org/drawingml/2006/main" xmlns:r="http://schemas.openxmlformats.org/officeDocument/2006/relationships" xmlns:p="http://schemas.openxmlformats.org/presentationml/2006/main">
  <p:tag name="NUM" val="2"/>
</p:tagLst>
</file>

<file path=ppt/tags/tag50.xml><?xml version="1.0" encoding="utf-8"?>
<p:tagLst xmlns:a="http://schemas.openxmlformats.org/drawingml/2006/main" xmlns:r="http://schemas.openxmlformats.org/officeDocument/2006/relationships" xmlns:p="http://schemas.openxmlformats.org/presentationml/2006/main">
  <p:tag name="NUM" val="4"/>
</p:tagLst>
</file>

<file path=ppt/tags/tag51.xml><?xml version="1.0" encoding="utf-8"?>
<p:tagLst xmlns:a="http://schemas.openxmlformats.org/drawingml/2006/main" xmlns:r="http://schemas.openxmlformats.org/officeDocument/2006/relationships" xmlns:p="http://schemas.openxmlformats.org/presentationml/2006/main">
  <p:tag name="NUM" val="5"/>
</p:tagLst>
</file>

<file path=ppt/tags/tag52.xml><?xml version="1.0" encoding="utf-8"?>
<p:tagLst xmlns:a="http://schemas.openxmlformats.org/drawingml/2006/main" xmlns:r="http://schemas.openxmlformats.org/officeDocument/2006/relationships" xmlns:p="http://schemas.openxmlformats.org/presentationml/2006/main">
  <p:tag name="NUM" val="6"/>
</p:tagLst>
</file>

<file path=ppt/tags/tag53.xml><?xml version="1.0" encoding="utf-8"?>
<p:tagLst xmlns:a="http://schemas.openxmlformats.org/drawingml/2006/main" xmlns:r="http://schemas.openxmlformats.org/officeDocument/2006/relationships" xmlns:p="http://schemas.openxmlformats.org/presentationml/2006/main">
  <p:tag name="NUM" val="7"/>
</p:tagLst>
</file>

<file path=ppt/tags/tag54.xml><?xml version="1.0" encoding="utf-8"?>
<p:tagLst xmlns:a="http://schemas.openxmlformats.org/drawingml/2006/main" xmlns:r="http://schemas.openxmlformats.org/officeDocument/2006/relationships" xmlns:p="http://schemas.openxmlformats.org/presentationml/2006/main">
  <p:tag name="NUM" val="1"/>
</p:tagLst>
</file>

<file path=ppt/tags/tag55.xml><?xml version="1.0" encoding="utf-8"?>
<p:tagLst xmlns:a="http://schemas.openxmlformats.org/drawingml/2006/main" xmlns:r="http://schemas.openxmlformats.org/officeDocument/2006/relationships" xmlns:p="http://schemas.openxmlformats.org/presentationml/2006/main">
  <p:tag name="NUM" val="2"/>
</p:tagLst>
</file>

<file path=ppt/tags/tag56.xml><?xml version="1.0" encoding="utf-8"?>
<p:tagLst xmlns:a="http://schemas.openxmlformats.org/drawingml/2006/main" xmlns:r="http://schemas.openxmlformats.org/officeDocument/2006/relationships" xmlns:p="http://schemas.openxmlformats.org/presentationml/2006/main">
  <p:tag name="NUM" val="3"/>
</p:tagLst>
</file>

<file path=ppt/tags/tag57.xml><?xml version="1.0" encoding="utf-8"?>
<p:tagLst xmlns:a="http://schemas.openxmlformats.org/drawingml/2006/main" xmlns:r="http://schemas.openxmlformats.org/officeDocument/2006/relationships" xmlns:p="http://schemas.openxmlformats.org/presentationml/2006/main">
  <p:tag name="NUM" val="4"/>
</p:tagLst>
</file>

<file path=ppt/tags/tag58.xml><?xml version="1.0" encoding="utf-8"?>
<p:tagLst xmlns:a="http://schemas.openxmlformats.org/drawingml/2006/main" xmlns:r="http://schemas.openxmlformats.org/officeDocument/2006/relationships" xmlns:p="http://schemas.openxmlformats.org/presentationml/2006/main">
  <p:tag name="NUM" val="5"/>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3"/>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5"/>
</p:tagLst>
</file>

<file path=ppt/tags/tag64.xml><?xml version="1.0" encoding="utf-8"?>
<p:tagLst xmlns:a="http://schemas.openxmlformats.org/drawingml/2006/main" xmlns:r="http://schemas.openxmlformats.org/officeDocument/2006/relationships" xmlns:p="http://schemas.openxmlformats.org/presentationml/2006/main">
  <p:tag name="NUM" val="6"/>
</p:tagLst>
</file>

<file path=ppt/tags/tag7.xml><?xml version="1.0" encoding="utf-8"?>
<p:tagLst xmlns:a="http://schemas.openxmlformats.org/drawingml/2006/main" xmlns:r="http://schemas.openxmlformats.org/officeDocument/2006/relationships" xmlns:p="http://schemas.openxmlformats.org/presentationml/2006/main">
  <p:tag name="NUM" val="1"/>
</p:tagLst>
</file>

<file path=ppt/tags/tag8.xml><?xml version="1.0" encoding="utf-8"?>
<p:tagLst xmlns:a="http://schemas.openxmlformats.org/drawingml/2006/main" xmlns:r="http://schemas.openxmlformats.org/officeDocument/2006/relationships" xmlns:p="http://schemas.openxmlformats.org/presentationml/2006/main">
  <p:tag name="NUM" val="2"/>
</p:tagLst>
</file>

<file path=ppt/tags/tag9.xml><?xml version="1.0" encoding="utf-8"?>
<p:tagLst xmlns:a="http://schemas.openxmlformats.org/drawingml/2006/main" xmlns:r="http://schemas.openxmlformats.org/officeDocument/2006/relationships" xmlns:p="http://schemas.openxmlformats.org/presentationml/2006/main">
  <p:tag name="NUM" val="1"/>
</p:tagLst>
</file>

<file path=ppt/theme/theme1.xml><?xml version="1.0" encoding="utf-8"?>
<a:theme xmlns:a="http://schemas.openxmlformats.org/drawingml/2006/main" name="Thème Office">
  <a:themeElements>
    <a:clrScheme name="Thème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f23f9c8-bac7-42ba-8538-2846167e7cde">
      <Terms xmlns="http://schemas.microsoft.com/office/infopath/2007/PartnerControls"/>
    </lcf76f155ced4ddcb4097134ff3c332f>
    <TaxCatchAll xmlns="4089a433-1ed9-4eb1-90a2-2157aecae93d" xsi:nil="true"/>
    <SharedWithUsers xmlns="4089a433-1ed9-4eb1-90a2-2157aecae93d">
      <UserInfo>
        <DisplayName/>
        <AccountId xsi:nil="true"/>
        <AccountType/>
      </UserInfo>
    </SharedWithUsers>
    <MediaLengthInSeconds xmlns="5f23f9c8-bac7-42ba-8538-2846167e7cd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5A69D2960428884B85B8459D9994785A" ma:contentTypeVersion="16" ma:contentTypeDescription="Crée un document." ma:contentTypeScope="" ma:versionID="eb7bb77713cab5e48c3b428ce7dd32c3">
  <xsd:schema xmlns:xsd="http://www.w3.org/2001/XMLSchema" xmlns:xs="http://www.w3.org/2001/XMLSchema" xmlns:p="http://schemas.microsoft.com/office/2006/metadata/properties" xmlns:ns2="5f23f9c8-bac7-42ba-8538-2846167e7cde" xmlns:ns3="4089a433-1ed9-4eb1-90a2-2157aecae93d" targetNamespace="http://schemas.microsoft.com/office/2006/metadata/properties" ma:root="true" ma:fieldsID="a3891b890f8203515b20d28028daa648" ns2:_="" ns3:_="">
    <xsd:import namespace="5f23f9c8-bac7-42ba-8538-2846167e7cde"/>
    <xsd:import namespace="4089a433-1ed9-4eb1-90a2-2157aecae93d"/>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3:SharedWithUsers" minOccurs="0"/>
                <xsd:element ref="ns3:SharedWithDetail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23f9c8-bac7-42ba-8538-2846167e7cd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b7b8f9ed-6a47-431a-893d-9cdf97823e1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089a433-1ed9-4eb1-90a2-2157aecae93d" elementFormDefault="qualified">
    <xsd:import namespace="http://schemas.microsoft.com/office/2006/documentManagement/types"/>
    <xsd:import namespace="http://schemas.microsoft.com/office/infopath/2007/PartnerControls"/>
    <xsd:element name="SharedWithUsers" ma:index="17"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Partagé avec détails" ma:internalName="SharedWithDetails" ma:readOnly="true">
      <xsd:simpleType>
        <xsd:restriction base="dms:Note">
          <xsd:maxLength value="255"/>
        </xsd:restriction>
      </xsd:simpleType>
    </xsd:element>
    <xsd:element name="TaxCatchAll" ma:index="23" nillable="true" ma:displayName="Taxonomy Catch All Column" ma:hidden="true" ma:list="{489030b5-b48c-427a-aebd-f98205b9d845}" ma:internalName="TaxCatchAll" ma:showField="CatchAllData" ma:web="4089a433-1ed9-4eb1-90a2-2157aecae93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8A1E319-635E-47C6-A80B-A1861F5927D6}">
  <ds:schemaRefs>
    <ds:schemaRef ds:uri="http://schemas.microsoft.com/sharepoint/v3/contenttype/forms"/>
  </ds:schemaRefs>
</ds:datastoreItem>
</file>

<file path=customXml/itemProps2.xml><?xml version="1.0" encoding="utf-8"?>
<ds:datastoreItem xmlns:ds="http://schemas.openxmlformats.org/officeDocument/2006/customXml" ds:itemID="{880DF15F-011A-4FE7-BB55-8A4D1FAC80B8}">
  <ds:schemaRefs>
    <ds:schemaRef ds:uri="http://schemas.microsoft.com/office/2006/metadata/properties"/>
    <ds:schemaRef ds:uri="http://schemas.microsoft.com/office/infopath/2007/PartnerControls"/>
    <ds:schemaRef ds:uri="cb42c1a8-2351-4f93-ab52-dbe9a46ce7a7"/>
    <ds:schemaRef ds:uri="18125639-ec9c-4d4f-9296-77d56083990c"/>
  </ds:schemaRefs>
</ds:datastoreItem>
</file>

<file path=customXml/itemProps3.xml><?xml version="1.0" encoding="utf-8"?>
<ds:datastoreItem xmlns:ds="http://schemas.openxmlformats.org/officeDocument/2006/customXml" ds:itemID="{C35437C0-52EA-4FE4-B3B4-05ED78B01DFC}"/>
</file>

<file path=docProps/app.xml><?xml version="1.0" encoding="utf-8"?>
<Properties xmlns="http://schemas.openxmlformats.org/officeDocument/2006/extended-properties" xmlns:vt="http://schemas.openxmlformats.org/officeDocument/2006/docPropsVTypes">
  <TotalTime>2355</TotalTime>
  <Words>510</Words>
  <Application>Microsoft Office PowerPoint</Application>
  <PresentationFormat>Affichage à l'écran (4:3)</PresentationFormat>
  <Paragraphs>49</Paragraphs>
  <Slides>13</Slides>
  <Notes>13</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13</vt:i4>
      </vt:variant>
    </vt:vector>
  </HeadingPairs>
  <TitlesOfParts>
    <vt:vector size="17" baseType="lpstr">
      <vt:lpstr>Arial</vt:lpstr>
      <vt:lpstr>Arial Unicode MS</vt:lpstr>
      <vt:lpstr>Calibri</vt:lpstr>
      <vt:lpstr>Thème Office</vt:lpstr>
      <vt:lpstr>Module 9 Découvrir la démarche de réalisation d’un projet collectif</vt:lpstr>
      <vt:lpstr>Dans cette leçon, il est question de l’observation du milieu.</vt:lpstr>
      <vt:lpstr>Pourquoi est-il important de bien observer son milieu avant de déterminer les projets qui seront réalisés par le conseil d’élèves? </vt:lpstr>
      <vt:lpstr>Quel est le portrait de votre milieu?  Pour le découvrir, l’équipe de Vox populi a développé un outil. Consultez-le à la page suivante. </vt:lpstr>
      <vt:lpstr>Présentation PowerPoint</vt:lpstr>
      <vt:lpstr>Présentation PowerPoint</vt:lpstr>
      <vt:lpstr>Présentation PowerPoint</vt:lpstr>
      <vt:lpstr>Présentation PowerPoint</vt:lpstr>
      <vt:lpstr>Présentation PowerPoint</vt:lpstr>
      <vt:lpstr>Présentation PowerPoint</vt:lpstr>
      <vt:lpstr>Dans certaines écoles, les personnes responsables d’un conseil amènent les élèves à observer stratégiquement leur milieu pour obtenir un portrait détaillé des besoins et des préoccupations de l’ensemble de l’école. En plus de l’outil Le portrait de notre école, il existe différentes méthodes pour obtenir de l’information juste et pertinente. Voici quelques exemples : </vt:lpstr>
      <vt:lpstr>Vous avez terminé la leçon 9.1.1 – Observation.     Consultez les autres leçons du Module 9 – Découvrir la démarche de réalisation d’un projet collectif du site Web de Vox populi pour en apprendre davantage à ce sujet :</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2 Déterminer la place du conseil d’élèves dans l’école</dc:title>
  <dc:creator>Élyse Bolduc</dc:creator>
  <cp:lastModifiedBy>Catherine Lebossé</cp:lastModifiedBy>
  <cp:revision>139</cp:revision>
  <dcterms:modified xsi:type="dcterms:W3CDTF">2022-07-28T12:21:44Z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0x0101005A69D2960428884B85B8459D9994785A</vt:lpwstr>
  </property>
  <property fmtid="{D5CDD505-2E9C-101B-9397-08002B2CF9AE}" pid="3" name="MediaServiceImageTags">
    <vt:lpwstr/>
  </property>
  <property fmtid="{D5CDD505-2E9C-101B-9397-08002B2CF9AE}" pid="4" name="Order">
    <vt:r8>239200</vt:r8>
  </property>
  <property fmtid="{D5CDD505-2E9C-101B-9397-08002B2CF9AE}" pid="5" name="xd_Signature">
    <vt:bool>false</vt:bool>
  </property>
  <property fmtid="{D5CDD505-2E9C-101B-9397-08002B2CF9AE}" pid="6" name="xd_ProgID">
    <vt:lpwstr/>
  </property>
  <property fmtid="{D5CDD505-2E9C-101B-9397-08002B2CF9AE}" pid="7" name="_SourceUrl">
    <vt:lpwstr/>
  </property>
  <property fmtid="{D5CDD505-2E9C-101B-9397-08002B2CF9AE}" pid="8" name="_SharedFileIndex">
    <vt:lpwstr/>
  </property>
  <property fmtid="{D5CDD505-2E9C-101B-9397-08002B2CF9AE}" pid="9" name="ComplianceAssetId">
    <vt:lpwstr/>
  </property>
  <property fmtid="{D5CDD505-2E9C-101B-9397-08002B2CF9AE}" pid="10" name="TemplateUrl">
    <vt:lpwstr/>
  </property>
  <property fmtid="{D5CDD505-2E9C-101B-9397-08002B2CF9AE}" pid="11" name="_ExtendedDescription">
    <vt:lpwstr/>
  </property>
  <property fmtid="{D5CDD505-2E9C-101B-9397-08002B2CF9AE}" pid="12" name="TriggerFlowInfo">
    <vt:lpwstr/>
  </property>
</Properties>
</file>