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5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6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7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8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9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0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11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2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13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4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21"/>
  </p:notesMasterIdLst>
  <p:sldIdLst>
    <p:sldId id="267" r:id="rId5"/>
    <p:sldId id="257" r:id="rId6"/>
    <p:sldId id="280" r:id="rId7"/>
    <p:sldId id="281" r:id="rId8"/>
    <p:sldId id="282" r:id="rId9"/>
    <p:sldId id="273" r:id="rId10"/>
    <p:sldId id="283" r:id="rId11"/>
    <p:sldId id="285" r:id="rId12"/>
    <p:sldId id="288" r:id="rId13"/>
    <p:sldId id="289" r:id="rId14"/>
    <p:sldId id="290" r:id="rId15"/>
    <p:sldId id="277" r:id="rId16"/>
    <p:sldId id="291" r:id="rId17"/>
    <p:sldId id="275" r:id="rId18"/>
    <p:sldId id="271" r:id="rId19"/>
    <p:sldId id="272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B0"/>
    <a:srgbClr val="AE0457"/>
    <a:srgbClr val="91195A"/>
    <a:srgbClr val="FFFFFF"/>
    <a:srgbClr val="D4F0F4"/>
    <a:srgbClr val="141733"/>
    <a:srgbClr val="00B6BD"/>
    <a:srgbClr val="76D0DC"/>
    <a:srgbClr val="00E3EE"/>
    <a:srgbClr val="00C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4D70FF-E314-47A2-BB65-81028C941096}" v="91" dt="2022-07-28T12:21:56.8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1" autoAdjust="0"/>
    <p:restoredTop sz="95352" autoAdjust="0"/>
  </p:normalViewPr>
  <p:slideViewPr>
    <p:cSldViewPr snapToGrid="0">
      <p:cViewPr varScale="1">
        <p:scale>
          <a:sx n="75" d="100"/>
          <a:sy n="75" d="100"/>
        </p:scale>
        <p:origin x="119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Lebossé" userId="ed73c8c4-4b80-4d34-8775-49acab88a2c9" providerId="ADAL" clId="{354D70FF-E314-47A2-BB65-81028C941096}"/>
    <pc:docChg chg="custSel modSld modMainMaster">
      <pc:chgData name="Catherine Lebossé" userId="ed73c8c4-4b80-4d34-8775-49acab88a2c9" providerId="ADAL" clId="{354D70FF-E314-47A2-BB65-81028C941096}" dt="2022-07-28T12:23:19.532" v="49" actId="14100"/>
      <pc:docMkLst>
        <pc:docMk/>
      </pc:docMkLst>
      <pc:sldChg chg="modSp mod">
        <pc:chgData name="Catherine Lebossé" userId="ed73c8c4-4b80-4d34-8775-49acab88a2c9" providerId="ADAL" clId="{354D70FF-E314-47A2-BB65-81028C941096}" dt="2022-07-28T12:22:41.507" v="39" actId="20577"/>
        <pc:sldMkLst>
          <pc:docMk/>
          <pc:sldMk cId="891473515" sldId="267"/>
        </pc:sldMkLst>
        <pc:spChg chg="mod">
          <ac:chgData name="Catherine Lebossé" userId="ed73c8c4-4b80-4d34-8775-49acab88a2c9" providerId="ADAL" clId="{354D70FF-E314-47A2-BB65-81028C941096}" dt="2022-07-18T19:09:45.692" v="11" actId="20577"/>
          <ac:spMkLst>
            <pc:docMk/>
            <pc:sldMk cId="891473515" sldId="267"/>
            <ac:spMk id="12" creationId="{00000000-0000-0000-0000-000000000000}"/>
          </ac:spMkLst>
        </pc:spChg>
        <pc:spChg chg="mod">
          <ac:chgData name="Catherine Lebossé" userId="ed73c8c4-4b80-4d34-8775-49acab88a2c9" providerId="ADAL" clId="{354D70FF-E314-47A2-BB65-81028C941096}" dt="2022-07-28T12:22:41.483" v="38" actId="20577"/>
          <ac:spMkLst>
            <pc:docMk/>
            <pc:sldMk cId="891473515" sldId="267"/>
            <ac:spMk id="14" creationId="{129E6769-C342-4A37-8552-6BAFED48408F}"/>
          </ac:spMkLst>
        </pc:spChg>
        <pc:spChg chg="mod">
          <ac:chgData name="Catherine Lebossé" userId="ed73c8c4-4b80-4d34-8775-49acab88a2c9" providerId="ADAL" clId="{354D70FF-E314-47A2-BB65-81028C941096}" dt="2022-07-28T12:22:41.507" v="39" actId="20577"/>
          <ac:spMkLst>
            <pc:docMk/>
            <pc:sldMk cId="891473515" sldId="267"/>
            <ac:spMk id="16" creationId="{3620F3F9-1000-4619-897A-9954BCA9996D}"/>
          </ac:spMkLst>
        </pc:spChg>
      </pc:sldChg>
      <pc:sldChg chg="modSp mod">
        <pc:chgData name="Catherine Lebossé" userId="ed73c8c4-4b80-4d34-8775-49acab88a2c9" providerId="ADAL" clId="{354D70FF-E314-47A2-BB65-81028C941096}" dt="2022-07-28T12:23:00.696" v="48" actId="313"/>
        <pc:sldMkLst>
          <pc:docMk/>
          <pc:sldMk cId="4063182989" sldId="271"/>
        </pc:sldMkLst>
        <pc:spChg chg="mod">
          <ac:chgData name="Catherine Lebossé" userId="ed73c8c4-4b80-4d34-8775-49acab88a2c9" providerId="ADAL" clId="{354D70FF-E314-47A2-BB65-81028C941096}" dt="2022-07-28T12:22:39.911" v="37" actId="20577"/>
          <ac:spMkLst>
            <pc:docMk/>
            <pc:sldMk cId="4063182989" sldId="271"/>
            <ac:spMk id="24" creationId="{F471E230-7ED6-4266-B1E0-A36F0006A76C}"/>
          </ac:spMkLst>
        </pc:spChg>
        <pc:spChg chg="mod">
          <ac:chgData name="Catherine Lebossé" userId="ed73c8c4-4b80-4d34-8775-49acab88a2c9" providerId="ADAL" clId="{354D70FF-E314-47A2-BB65-81028C941096}" dt="2022-07-28T12:23:00.696" v="48" actId="313"/>
          <ac:spMkLst>
            <pc:docMk/>
            <pc:sldMk cId="4063182989" sldId="271"/>
            <ac:spMk id="208" creationId="{00000000-0000-0000-0000-000000000000}"/>
          </ac:spMkLst>
        </pc:spChg>
      </pc:sldChg>
      <pc:sldChg chg="modSp mod">
        <pc:chgData name="Catherine Lebossé" userId="ed73c8c4-4b80-4d34-8775-49acab88a2c9" providerId="ADAL" clId="{354D70FF-E314-47A2-BB65-81028C941096}" dt="2022-07-28T12:23:19.532" v="49" actId="14100"/>
        <pc:sldMkLst>
          <pc:docMk/>
          <pc:sldMk cId="1631029394" sldId="275"/>
        </pc:sldMkLst>
        <pc:spChg chg="mod">
          <ac:chgData name="Catherine Lebossé" userId="ed73c8c4-4b80-4d34-8775-49acab88a2c9" providerId="ADAL" clId="{354D70FF-E314-47A2-BB65-81028C941096}" dt="2022-07-28T12:22:34.954" v="27" actId="20577"/>
          <ac:spMkLst>
            <pc:docMk/>
            <pc:sldMk cId="1631029394" sldId="275"/>
            <ac:spMk id="2" creationId="{607F9630-23CA-46EB-81E8-D35966EE6452}"/>
          </ac:spMkLst>
        </pc:spChg>
        <pc:spChg chg="mod">
          <ac:chgData name="Catherine Lebossé" userId="ed73c8c4-4b80-4d34-8775-49acab88a2c9" providerId="ADAL" clId="{354D70FF-E314-47A2-BB65-81028C941096}" dt="2022-07-28T12:22:43.442" v="45" actId="20577"/>
          <ac:spMkLst>
            <pc:docMk/>
            <pc:sldMk cId="1631029394" sldId="275"/>
            <ac:spMk id="14" creationId="{00000000-0000-0000-0000-000000000000}"/>
          </ac:spMkLst>
        </pc:spChg>
        <pc:spChg chg="mod">
          <ac:chgData name="Catherine Lebossé" userId="ed73c8c4-4b80-4d34-8775-49acab88a2c9" providerId="ADAL" clId="{354D70FF-E314-47A2-BB65-81028C941096}" dt="2022-07-28T12:22:34.995" v="28" actId="20577"/>
          <ac:spMkLst>
            <pc:docMk/>
            <pc:sldMk cId="1631029394" sldId="275"/>
            <ac:spMk id="20" creationId="{11D347D9-65B8-4F5C-849E-5F519F76BD27}"/>
          </ac:spMkLst>
        </pc:spChg>
        <pc:spChg chg="mod">
          <ac:chgData name="Catherine Lebossé" userId="ed73c8c4-4b80-4d34-8775-49acab88a2c9" providerId="ADAL" clId="{354D70FF-E314-47A2-BB65-81028C941096}" dt="2022-07-28T12:23:19.532" v="49" actId="14100"/>
          <ac:spMkLst>
            <pc:docMk/>
            <pc:sldMk cId="1631029394" sldId="275"/>
            <ac:spMk id="27" creationId="{00000000-0000-0000-0000-000000000000}"/>
          </ac:spMkLst>
        </pc:spChg>
      </pc:sldChg>
      <pc:sldChg chg="modSp mod">
        <pc:chgData name="Catherine Lebossé" userId="ed73c8c4-4b80-4d34-8775-49acab88a2c9" providerId="ADAL" clId="{354D70FF-E314-47A2-BB65-81028C941096}" dt="2022-07-28T12:22:32.061" v="23" actId="20577"/>
        <pc:sldMkLst>
          <pc:docMk/>
          <pc:sldMk cId="1190039615" sldId="280"/>
        </pc:sldMkLst>
        <pc:spChg chg="mod">
          <ac:chgData name="Catherine Lebossé" userId="ed73c8c4-4b80-4d34-8775-49acab88a2c9" providerId="ADAL" clId="{354D70FF-E314-47A2-BB65-81028C941096}" dt="2022-07-28T12:22:17.677" v="13" actId="20577"/>
          <ac:spMkLst>
            <pc:docMk/>
            <pc:sldMk cId="1190039615" sldId="280"/>
            <ac:spMk id="2" creationId="{8B99149F-F76D-4F62-8F33-56D004286CBC}"/>
          </ac:spMkLst>
        </pc:spChg>
        <pc:spChg chg="mod">
          <ac:chgData name="Catherine Lebossé" userId="ed73c8c4-4b80-4d34-8775-49acab88a2c9" providerId="ADAL" clId="{354D70FF-E314-47A2-BB65-81028C941096}" dt="2022-07-28T12:22:32.061" v="23" actId="20577"/>
          <ac:spMkLst>
            <pc:docMk/>
            <pc:sldMk cId="1190039615" sldId="280"/>
            <ac:spMk id="23" creationId="{00000000-0000-0000-0000-000000000000}"/>
          </ac:spMkLst>
        </pc:spChg>
      </pc:sldChg>
      <pc:sldChg chg="modSp mod">
        <pc:chgData name="Catherine Lebossé" userId="ed73c8c4-4b80-4d34-8775-49acab88a2c9" providerId="ADAL" clId="{354D70FF-E314-47A2-BB65-81028C941096}" dt="2022-07-28T12:22:34.787" v="25" actId="20577"/>
        <pc:sldMkLst>
          <pc:docMk/>
          <pc:sldMk cId="2428465021" sldId="281"/>
        </pc:sldMkLst>
        <pc:spChg chg="mod">
          <ac:chgData name="Catherine Lebossé" userId="ed73c8c4-4b80-4d34-8775-49acab88a2c9" providerId="ADAL" clId="{354D70FF-E314-47A2-BB65-81028C941096}" dt="2022-07-28T12:22:34.787" v="25" actId="20577"/>
          <ac:spMkLst>
            <pc:docMk/>
            <pc:sldMk cId="2428465021" sldId="281"/>
            <ac:spMk id="2" creationId="{576EC484-86BB-4067-9B2F-D382F63D0E76}"/>
          </ac:spMkLst>
        </pc:spChg>
      </pc:sldChg>
      <pc:sldChg chg="modSp mod">
        <pc:chgData name="Catherine Lebossé" userId="ed73c8c4-4b80-4d34-8775-49acab88a2c9" providerId="ADAL" clId="{354D70FF-E314-47A2-BB65-81028C941096}" dt="2022-07-28T12:22:37.468" v="31" actId="20577"/>
        <pc:sldMkLst>
          <pc:docMk/>
          <pc:sldMk cId="264223798" sldId="289"/>
        </pc:sldMkLst>
        <pc:spChg chg="mod">
          <ac:chgData name="Catherine Lebossé" userId="ed73c8c4-4b80-4d34-8775-49acab88a2c9" providerId="ADAL" clId="{354D70FF-E314-47A2-BB65-81028C941096}" dt="2022-07-28T12:22:37.468" v="31" actId="20577"/>
          <ac:spMkLst>
            <pc:docMk/>
            <pc:sldMk cId="264223798" sldId="289"/>
            <ac:spMk id="33" creationId="{00000000-0000-0000-0000-000000000000}"/>
          </ac:spMkLst>
        </pc:spChg>
      </pc:sldChg>
      <pc:sldMasterChg chg="modSldLayout">
        <pc:chgData name="Catherine Lebossé" userId="ed73c8c4-4b80-4d34-8775-49acab88a2c9" providerId="ADAL" clId="{354D70FF-E314-47A2-BB65-81028C941096}" dt="2022-07-18T19:10:10.788" v="12" actId="14826"/>
        <pc:sldMasterMkLst>
          <pc:docMk/>
          <pc:sldMasterMk cId="0" sldId="2147483659"/>
        </pc:sldMasterMkLst>
        <pc:sldLayoutChg chg="modSp">
          <pc:chgData name="Catherine Lebossé" userId="ed73c8c4-4b80-4d34-8775-49acab88a2c9" providerId="ADAL" clId="{354D70FF-E314-47A2-BB65-81028C941096}" dt="2022-07-18T19:10:10.788" v="12" actId="14826"/>
          <pc:sldLayoutMkLst>
            <pc:docMk/>
            <pc:sldMasterMk cId="0" sldId="2147483659"/>
            <pc:sldLayoutMk cId="1553563362" sldId="2147483663"/>
          </pc:sldLayoutMkLst>
          <pc:picChg chg="mod">
            <ac:chgData name="Catherine Lebossé" userId="ed73c8c4-4b80-4d34-8775-49acab88a2c9" providerId="ADAL" clId="{354D70FF-E314-47A2-BB65-81028C941096}" dt="2022-07-18T19:10:10.788" v="12" actId="14826"/>
            <ac:picMkLst>
              <pc:docMk/>
              <pc:sldMasterMk cId="0" sldId="2147483659"/>
              <pc:sldLayoutMk cId="1553563362" sldId="2147483663"/>
              <ac:picMk id="21" creationId="{4BEA2A7E-FD4B-4469-89E5-A13F77D3C87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21782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1175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8351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0919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8743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5542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6654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04609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8548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1307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4032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8632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5178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0782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6819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1185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989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mailto:voxpopuli@electionsquebec.qc.ca?subject=Module%209%20-%20Le&#231;on%209.1.2%20Clarification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mailto:voxpopuli@electionsquebec.qc.ca?subject=Module%209%20-%20Le&#231;on%209.1.2%20Clarification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preserve="1" userDrawn="1">
  <p:cSld name="1_Diapositive de titr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254306" y="2259660"/>
            <a:ext cx="6439276" cy="1550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32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2903891" y="4205486"/>
            <a:ext cx="5160017" cy="88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8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DDA3A3-947E-487A-81A9-9CD5CE400FED}"/>
              </a:ext>
            </a:extLst>
          </p:cNvPr>
          <p:cNvSpPr/>
          <p:nvPr userDrawn="1"/>
        </p:nvSpPr>
        <p:spPr>
          <a:xfrm>
            <a:off x="53858" y="70399"/>
            <a:ext cx="1756835" cy="6719700"/>
          </a:xfrm>
          <a:prstGeom prst="rect">
            <a:avLst/>
          </a:prstGeom>
          <a:solidFill>
            <a:srgbClr val="141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267E69C-4AB3-40F0-8733-D917D5A49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0" y="344861"/>
            <a:ext cx="1403063" cy="548274"/>
          </a:xfrm>
          <a:prstGeom prst="rect">
            <a:avLst/>
          </a:prstGeo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B5CF49C0-A85F-4C42-9A9A-8D093E74FA33}"/>
              </a:ext>
            </a:extLst>
          </p:cNvPr>
          <p:cNvGrpSpPr/>
          <p:nvPr userDrawn="1"/>
        </p:nvGrpSpPr>
        <p:grpSpPr>
          <a:xfrm>
            <a:off x="4645269" y="3946758"/>
            <a:ext cx="1657350" cy="82317"/>
            <a:chOff x="4505325" y="3946758"/>
            <a:chExt cx="1657350" cy="8231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49EC256-4649-45E6-9679-6FE6D0F60607}"/>
                </a:ext>
              </a:extLst>
            </p:cNvPr>
            <p:cNvSpPr/>
            <p:nvPr/>
          </p:nvSpPr>
          <p:spPr>
            <a:xfrm>
              <a:off x="4505325" y="3946758"/>
              <a:ext cx="552450" cy="82317"/>
            </a:xfrm>
            <a:prstGeom prst="rect">
              <a:avLst/>
            </a:prstGeom>
            <a:solidFill>
              <a:srgbClr val="B91A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3CC5A4-0971-4FBB-BCCE-CDD48AC6D7AC}"/>
                </a:ext>
              </a:extLst>
            </p:cNvPr>
            <p:cNvSpPr/>
            <p:nvPr/>
          </p:nvSpPr>
          <p:spPr>
            <a:xfrm>
              <a:off x="5057775" y="3946758"/>
              <a:ext cx="552450" cy="82317"/>
            </a:xfrm>
            <a:prstGeom prst="rect">
              <a:avLst/>
            </a:prstGeom>
            <a:solidFill>
              <a:srgbClr val="3DC1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D099A5B-7B17-4B4B-96E4-1ADA08EF4E3A}"/>
                </a:ext>
              </a:extLst>
            </p:cNvPr>
            <p:cNvSpPr/>
            <p:nvPr/>
          </p:nvSpPr>
          <p:spPr>
            <a:xfrm>
              <a:off x="5610225" y="3946759"/>
              <a:ext cx="552450" cy="76602"/>
            </a:xfrm>
            <a:prstGeom prst="rect">
              <a:avLst/>
            </a:prstGeom>
            <a:solidFill>
              <a:srgbClr val="8CC6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23F053C-81FE-4E91-AFCF-E80C6538E9ED}"/>
              </a:ext>
            </a:extLst>
          </p:cNvPr>
          <p:cNvSpPr/>
          <p:nvPr userDrawn="1"/>
        </p:nvSpPr>
        <p:spPr>
          <a:xfrm>
            <a:off x="1800225" y="95688"/>
            <a:ext cx="7248082" cy="6683778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E9D9F-CF0A-4BE3-9AC6-082F84190CB1}"/>
              </a:ext>
            </a:extLst>
          </p:cNvPr>
          <p:cNvSpPr/>
          <p:nvPr userDrawn="1"/>
        </p:nvSpPr>
        <p:spPr>
          <a:xfrm>
            <a:off x="129734" y="170120"/>
            <a:ext cx="1605082" cy="653902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53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preserve="1" userDrawn="1">
  <p:cSld name="1_Titre seu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32525" y="183041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AE48-36D9-46D2-A9FF-667FEB7A823F}"/>
              </a:ext>
            </a:extLst>
          </p:cNvPr>
          <p:cNvSpPr/>
          <p:nvPr userDrawn="1"/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0C32-0C30-4190-AD50-562165C2E44D}"/>
              </a:ext>
            </a:extLst>
          </p:cNvPr>
          <p:cNvSpPr/>
          <p:nvPr userDrawn="1"/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9FBCD-51D3-498C-849F-72F49F09973D}"/>
              </a:ext>
            </a:extLst>
          </p:cNvPr>
          <p:cNvSpPr/>
          <p:nvPr userDrawn="1"/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45C3C-27FE-4907-8352-EB8A7EEE825E}"/>
              </a:ext>
            </a:extLst>
          </p:cNvPr>
          <p:cNvSpPr/>
          <p:nvPr userDrawn="1"/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23CE17-1C38-4FE3-AFF2-AD27013A0F20}"/>
              </a:ext>
            </a:extLst>
          </p:cNvPr>
          <p:cNvSpPr txBox="1"/>
          <p:nvPr userDrawn="1"/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 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1 844 644 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 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EE939BD-8893-4620-A1C7-510D12401C3A}"/>
              </a:ext>
            </a:extLst>
          </p:cNvPr>
          <p:cNvGrpSpPr/>
          <p:nvPr/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720ECF-565A-4E9B-972E-176571DB7A79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28B50F6E-E3FE-4883-A3D5-5A9699820A18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B38AE2D-5A12-4C60-B485-E86FDF8671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03D8C18-289F-45D5-A6AE-39F86A020091}"/>
              </a:ext>
            </a:extLst>
          </p:cNvPr>
          <p:cNvSpPr txBox="1"/>
          <p:nvPr userDrawn="1"/>
        </p:nvSpPr>
        <p:spPr>
          <a:xfrm>
            <a:off x="6193767" y="291570"/>
            <a:ext cx="2309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dirty="0">
                <a:solidFill>
                  <a:schemeClr val="bg1"/>
                </a:solidFill>
              </a:rPr>
              <a:t>Module 9 – Leçon 9.1.2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335EDD8-CFD5-4902-BC5A-AEB6091D9A33}"/>
              </a:ext>
            </a:extLst>
          </p:cNvPr>
          <p:cNvSpPr txBox="1"/>
          <p:nvPr userDrawn="1"/>
        </p:nvSpPr>
        <p:spPr>
          <a:xfrm>
            <a:off x="308868" y="5633468"/>
            <a:ext cx="8258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9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Par courriel</a:t>
            </a:r>
            <a:endParaRPr lang="fr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69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preserve="1" userDrawn="1">
  <p:cSld name="1_Titre seu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32525" y="183041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AE48-36D9-46D2-A9FF-667FEB7A823F}"/>
              </a:ext>
            </a:extLst>
          </p:cNvPr>
          <p:cNvSpPr/>
          <p:nvPr userDrawn="1"/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0C32-0C30-4190-AD50-562165C2E44D}"/>
              </a:ext>
            </a:extLst>
          </p:cNvPr>
          <p:cNvSpPr/>
          <p:nvPr userDrawn="1"/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9FBCD-51D3-498C-849F-72F49F09973D}"/>
              </a:ext>
            </a:extLst>
          </p:cNvPr>
          <p:cNvSpPr/>
          <p:nvPr userDrawn="1"/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45C3C-27FE-4907-8352-EB8A7EEE825E}"/>
              </a:ext>
            </a:extLst>
          </p:cNvPr>
          <p:cNvSpPr/>
          <p:nvPr userDrawn="1"/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23CE17-1C38-4FE3-AFF2-AD27013A0F20}"/>
              </a:ext>
            </a:extLst>
          </p:cNvPr>
          <p:cNvSpPr txBox="1"/>
          <p:nvPr userDrawn="1"/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 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1 844 644 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 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EE939BD-8893-4620-A1C7-510D12401C3A}"/>
              </a:ext>
            </a:extLst>
          </p:cNvPr>
          <p:cNvGrpSpPr/>
          <p:nvPr/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720ECF-565A-4E9B-972E-176571DB7A79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28B50F6E-E3FE-4883-A3D5-5A9699820A18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B38AE2D-5A12-4C60-B485-E86FDF8671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sp>
        <p:nvSpPr>
          <p:cNvPr id="19" name="Google Shape;119;p16">
            <a:extLst>
              <a:ext uri="{FF2B5EF4-FFF2-40B4-BE49-F238E27FC236}">
                <a16:creationId xmlns:a16="http://schemas.microsoft.com/office/drawing/2014/main" id="{D58D4ED3-DE69-4070-8275-A8E1F5E3853C}"/>
              </a:ext>
            </a:extLst>
          </p:cNvPr>
          <p:cNvSpPr txBox="1"/>
          <p:nvPr/>
        </p:nvSpPr>
        <p:spPr>
          <a:xfrm>
            <a:off x="1932525" y="1143072"/>
            <a:ext cx="5011200" cy="319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fr-CA" sz="1600" b="1" i="0" u="none" strike="noStrike" cap="none" dirty="0">
                <a:solidFill>
                  <a:srgbClr val="00A8B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sym typeface="Arial"/>
              </a:rPr>
              <a:t>Clarification</a:t>
            </a:r>
            <a:endParaRPr sz="1600" b="1" i="0" u="none" strike="noStrike" cap="none" dirty="0">
              <a:solidFill>
                <a:srgbClr val="00A8B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Arial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F9B2632-DEC0-4897-9E1E-6CD4C198AA9A}"/>
              </a:ext>
            </a:extLst>
          </p:cNvPr>
          <p:cNvSpPr txBox="1"/>
          <p:nvPr userDrawn="1"/>
        </p:nvSpPr>
        <p:spPr>
          <a:xfrm>
            <a:off x="6185141" y="291570"/>
            <a:ext cx="2318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dirty="0">
                <a:solidFill>
                  <a:schemeClr val="bg1"/>
                </a:solidFill>
              </a:rPr>
              <a:t>Module 9 – Leçon 9.1.2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3BD1578-B3E9-48B5-9A5A-8DAA5775DB88}"/>
              </a:ext>
            </a:extLst>
          </p:cNvPr>
          <p:cNvSpPr txBox="1"/>
          <p:nvPr userDrawn="1"/>
        </p:nvSpPr>
        <p:spPr>
          <a:xfrm>
            <a:off x="308868" y="5633468"/>
            <a:ext cx="8258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9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Par courriel</a:t>
            </a:r>
            <a:endParaRPr lang="fr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31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preserve="1" userDrawn="1">
  <p:cSld name="1_Diapositive de titr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DDDA3A3-947E-487A-81A9-9CD5CE400FED}"/>
              </a:ext>
            </a:extLst>
          </p:cNvPr>
          <p:cNvSpPr/>
          <p:nvPr userDrawn="1"/>
        </p:nvSpPr>
        <p:spPr>
          <a:xfrm>
            <a:off x="53858" y="70399"/>
            <a:ext cx="1756835" cy="6719700"/>
          </a:xfrm>
          <a:prstGeom prst="rect">
            <a:avLst/>
          </a:prstGeom>
          <a:solidFill>
            <a:srgbClr val="141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267E69C-4AB3-40F0-8733-D917D5A4926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0" y="344861"/>
            <a:ext cx="1403063" cy="54827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23F053C-81FE-4E91-AFCF-E80C6538E9ED}"/>
              </a:ext>
            </a:extLst>
          </p:cNvPr>
          <p:cNvSpPr/>
          <p:nvPr userDrawn="1"/>
        </p:nvSpPr>
        <p:spPr>
          <a:xfrm>
            <a:off x="1800225" y="95688"/>
            <a:ext cx="7248082" cy="6683778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E9D9F-CF0A-4BE3-9AC6-082F84190CB1}"/>
              </a:ext>
            </a:extLst>
          </p:cNvPr>
          <p:cNvSpPr/>
          <p:nvPr userDrawn="1"/>
        </p:nvSpPr>
        <p:spPr>
          <a:xfrm>
            <a:off x="129734" y="170120"/>
            <a:ext cx="1605082" cy="653902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CBCD8B-E135-48FB-81CF-D91A918D66C5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800225" y="95688"/>
            <a:ext cx="7248082" cy="6683778"/>
          </a:xfrm>
          <a:prstGeom prst="rect">
            <a:avLst/>
          </a:prstGeom>
          <a:solidFill>
            <a:srgbClr val="E6E7E8"/>
          </a:solidFill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D2ED0BA-C72F-4B5B-80FD-82FE29BC790B}"/>
              </a:ext>
            </a:extLst>
          </p:cNvPr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"/>
          <a:stretch/>
        </p:blipFill>
        <p:spPr>
          <a:xfrm>
            <a:off x="1810691" y="2877671"/>
            <a:ext cx="7218565" cy="3888622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BEA2A7E-FD4B-4469-89E5-A13F77D3C870}"/>
              </a:ext>
            </a:extLst>
          </p:cNvPr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7"/>
          <a:srcRect/>
          <a:stretch/>
        </p:blipFill>
        <p:spPr>
          <a:xfrm>
            <a:off x="3016758" y="3421171"/>
            <a:ext cx="4808012" cy="179625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1990F52-9B51-45B3-A6EC-450DCDAB3F04}"/>
              </a:ext>
            </a:extLst>
          </p:cNvPr>
          <p:cNvSpPr txBox="1"/>
          <p:nvPr userDrawn="1"/>
        </p:nvSpPr>
        <p:spPr>
          <a:xfrm>
            <a:off x="3774522" y="2915820"/>
            <a:ext cx="3309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Une initiative conjointe de :</a:t>
            </a:r>
          </a:p>
        </p:txBody>
      </p:sp>
    </p:spTree>
    <p:extLst>
      <p:ext uri="{BB962C8B-B14F-4D97-AF65-F5344CB8AC3E}">
        <p14:creationId xmlns:p14="http://schemas.microsoft.com/office/powerpoint/2010/main" val="155356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49" r:id="rId5"/>
    <p:sldLayoutId id="214748365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image" Target="../media/image7.png"/><Relationship Id="rId5" Type="http://schemas.openxmlformats.org/officeDocument/2006/relationships/tags" Target="../tags/tag60.xml"/><Relationship Id="rId10" Type="http://schemas.openxmlformats.org/officeDocument/2006/relationships/notesSlide" Target="../notesSlides/notesSlide10.xml"/><Relationship Id="rId4" Type="http://schemas.openxmlformats.org/officeDocument/2006/relationships/tags" Target="../tags/tag59.xml"/><Relationship Id="rId9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image" Target="../media/image8.png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7" Type="http://schemas.openxmlformats.org/officeDocument/2006/relationships/image" Target="../media/image8.png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13" Type="http://schemas.openxmlformats.org/officeDocument/2006/relationships/tags" Target="../tags/tag87.xml"/><Relationship Id="rId18" Type="http://schemas.openxmlformats.org/officeDocument/2006/relationships/image" Target="../media/image9.png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12" Type="http://schemas.openxmlformats.org/officeDocument/2006/relationships/tags" Target="../tags/tag86.xml"/><Relationship Id="rId17" Type="http://schemas.openxmlformats.org/officeDocument/2006/relationships/hyperlink" Target="mailto:info@voxpopuli.quebec?subject=Module%209%20-%20Le&#231;on%209.1.2" TargetMode="External"/><Relationship Id="rId2" Type="http://schemas.openxmlformats.org/officeDocument/2006/relationships/tags" Target="../tags/tag76.xml"/><Relationship Id="rId16" Type="http://schemas.openxmlformats.org/officeDocument/2006/relationships/image" Target="../media/image1.png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5" Type="http://schemas.openxmlformats.org/officeDocument/2006/relationships/tags" Target="../tags/tag79.xml"/><Relationship Id="rId15" Type="http://schemas.openxmlformats.org/officeDocument/2006/relationships/notesSlide" Target="../notesSlides/notesSlide14.xml"/><Relationship Id="rId10" Type="http://schemas.openxmlformats.org/officeDocument/2006/relationships/tags" Target="../tags/tag84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5.xml"/><Relationship Id="rId3" Type="http://schemas.openxmlformats.org/officeDocument/2006/relationships/tags" Target="../tags/tag90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10" Type="http://schemas.openxmlformats.org/officeDocument/2006/relationships/hyperlink" Target="http://voxpopuli.quebec/outils.php" TargetMode="External"/><Relationship Id="rId4" Type="http://schemas.openxmlformats.org/officeDocument/2006/relationships/tags" Target="../tags/tag91.xml"/><Relationship Id="rId9" Type="http://schemas.openxmlformats.org/officeDocument/2006/relationships/hyperlink" Target="http://voxpopuli.quebec/formations/module9_decouvrir.php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5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6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image" Target="../media/image7.png"/><Relationship Id="rId5" Type="http://schemas.openxmlformats.org/officeDocument/2006/relationships/tags" Target="../tags/tag20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19.xml"/><Relationship Id="rId9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image" Target="../media/image7.png"/><Relationship Id="rId5" Type="http://schemas.openxmlformats.org/officeDocument/2006/relationships/tags" Target="../tags/tag28.xml"/><Relationship Id="rId10" Type="http://schemas.openxmlformats.org/officeDocument/2006/relationships/notesSlide" Target="../notesSlides/notesSlide6.xml"/><Relationship Id="rId4" Type="http://schemas.openxmlformats.org/officeDocument/2006/relationships/tags" Target="../tags/tag27.xml"/><Relationship Id="rId9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image" Target="../media/image7.png"/><Relationship Id="rId5" Type="http://schemas.openxmlformats.org/officeDocument/2006/relationships/tags" Target="../tags/tag36.xml"/><Relationship Id="rId10" Type="http://schemas.openxmlformats.org/officeDocument/2006/relationships/notesSlide" Target="../notesSlides/notesSlide7.xml"/><Relationship Id="rId4" Type="http://schemas.openxmlformats.org/officeDocument/2006/relationships/tags" Target="../tags/tag35.xml"/><Relationship Id="rId9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image" Target="../media/image7.png"/><Relationship Id="rId5" Type="http://schemas.openxmlformats.org/officeDocument/2006/relationships/tags" Target="../tags/tag44.xml"/><Relationship Id="rId10" Type="http://schemas.openxmlformats.org/officeDocument/2006/relationships/notesSlide" Target="../notesSlides/notesSlide8.xml"/><Relationship Id="rId4" Type="http://schemas.openxmlformats.org/officeDocument/2006/relationships/tags" Target="../tags/tag43.xml"/><Relationship Id="rId9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image" Target="../media/image7.png"/><Relationship Id="rId5" Type="http://schemas.openxmlformats.org/officeDocument/2006/relationships/tags" Target="../tags/tag52.xml"/><Relationship Id="rId10" Type="http://schemas.openxmlformats.org/officeDocument/2006/relationships/notesSlide" Target="../notesSlides/notesSlide9.xml"/><Relationship Id="rId4" Type="http://schemas.openxmlformats.org/officeDocument/2006/relationships/tags" Target="../tags/tag51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>
            <p:custDataLst>
              <p:tags r:id="rId1"/>
            </p:custDataLst>
          </p:nvPr>
        </p:nvSpPr>
        <p:spPr>
          <a:xfrm>
            <a:off x="1795015" y="6557005"/>
            <a:ext cx="11176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MAJ-CL-18-07-2022</a:t>
            </a:r>
          </a:p>
        </p:txBody>
      </p:sp>
      <p:sp>
        <p:nvSpPr>
          <p:cNvPr id="14" name="Titre 13">
            <a:extLst>
              <a:ext uri="{FF2B5EF4-FFF2-40B4-BE49-F238E27FC236}">
                <a16:creationId xmlns:a16="http://schemas.microsoft.com/office/drawing/2014/main" id="{129E6769-C342-4A37-8552-6BAFED48408F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/>
              <a:t>Module 9</a:t>
            </a:r>
            <a:br>
              <a:rPr lang="fr-CA" sz="3600" dirty="0"/>
            </a:br>
            <a:r>
              <a:rPr lang="fr-CA" dirty="0"/>
              <a:t>Découvrir la démarche de réalisation d’un projet collectif</a:t>
            </a:r>
          </a:p>
        </p:txBody>
      </p:sp>
      <p:sp>
        <p:nvSpPr>
          <p:cNvPr id="16" name="Sous-titre 15">
            <a:extLst>
              <a:ext uri="{FF2B5EF4-FFF2-40B4-BE49-F238E27FC236}">
                <a16:creationId xmlns:a16="http://schemas.microsoft.com/office/drawing/2014/main" id="{3620F3F9-1000-4619-897A-9954BCA9996D}"/>
              </a:ext>
            </a:extLst>
          </p:cNvPr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fr-CA" dirty="0"/>
              <a:t>Leçon 9.1.2</a:t>
            </a:r>
          </a:p>
          <a:p>
            <a:pPr lvl="0"/>
            <a:r>
              <a:rPr lang="fr-CA" dirty="0"/>
              <a:t>Clarification</a:t>
            </a:r>
          </a:p>
        </p:txBody>
      </p:sp>
    </p:spTree>
    <p:extLst>
      <p:ext uri="{BB962C8B-B14F-4D97-AF65-F5344CB8AC3E}">
        <p14:creationId xmlns:p14="http://schemas.microsoft.com/office/powerpoint/2010/main" val="891473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396708" y="934864"/>
            <a:ext cx="7656247" cy="5816810"/>
          </a:xfrm>
          <a:prstGeom prst="rect">
            <a:avLst/>
          </a:prstGeom>
        </p:spPr>
      </p:pic>
      <p:sp>
        <p:nvSpPr>
          <p:cNvPr id="19" name="Google Shape;184;p21"/>
          <p:cNvSpPr/>
          <p:nvPr>
            <p:custDataLst>
              <p:tags r:id="rId2"/>
            </p:custDataLst>
          </p:nvPr>
        </p:nvSpPr>
        <p:spPr>
          <a:xfrm>
            <a:off x="3822682" y="1848489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184;p21"/>
          <p:cNvSpPr/>
          <p:nvPr>
            <p:custDataLst>
              <p:tags r:id="rId3"/>
            </p:custDataLst>
          </p:nvPr>
        </p:nvSpPr>
        <p:spPr>
          <a:xfrm>
            <a:off x="4885580" y="1854692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184;p21"/>
          <p:cNvSpPr/>
          <p:nvPr>
            <p:custDataLst>
              <p:tags r:id="rId4"/>
            </p:custDataLst>
          </p:nvPr>
        </p:nvSpPr>
        <p:spPr>
          <a:xfrm>
            <a:off x="5964171" y="1854691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4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184;p21"/>
          <p:cNvSpPr/>
          <p:nvPr>
            <p:custDataLst>
              <p:tags r:id="rId5"/>
            </p:custDataLst>
          </p:nvPr>
        </p:nvSpPr>
        <p:spPr>
          <a:xfrm>
            <a:off x="6933569" y="185469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5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3" name="Légende encadrée 2 32"/>
          <p:cNvSpPr/>
          <p:nvPr>
            <p:custDataLst>
              <p:tags r:id="rId6"/>
            </p:custDataLst>
          </p:nvPr>
        </p:nvSpPr>
        <p:spPr>
          <a:xfrm>
            <a:off x="5340581" y="1699725"/>
            <a:ext cx="2057555" cy="1556107"/>
          </a:xfrm>
          <a:prstGeom prst="borderCallout2">
            <a:avLst>
              <a:gd name="adj1" fmla="val 29416"/>
              <a:gd name="adj2" fmla="val 100434"/>
              <a:gd name="adj3" fmla="val 31505"/>
              <a:gd name="adj4" fmla="val 108798"/>
              <a:gd name="adj5" fmla="val 21659"/>
              <a:gd name="adj6" fmla="val 118192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Plus le projet se rapproche de la valeur « 1 », plus il doit être considéré comme prioritaire.</a:t>
            </a:r>
          </a:p>
        </p:txBody>
      </p:sp>
      <p:sp>
        <p:nvSpPr>
          <p:cNvPr id="34" name="Google Shape;184;p21"/>
          <p:cNvSpPr/>
          <p:nvPr>
            <p:custDataLst>
              <p:tags r:id="rId7"/>
            </p:custDataLst>
          </p:nvPr>
        </p:nvSpPr>
        <p:spPr>
          <a:xfrm>
            <a:off x="7747104" y="185469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6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184;p21"/>
          <p:cNvSpPr/>
          <p:nvPr>
            <p:custDataLst>
              <p:tags r:id="rId8"/>
            </p:custDataLst>
          </p:nvPr>
        </p:nvSpPr>
        <p:spPr>
          <a:xfrm>
            <a:off x="2716598" y="3638703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223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6EC484-86BB-4067-9B2F-D382F63D0E7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r-CA" dirty="0"/>
              <a:t>Lorsque le conseil d’élèves a déterminé l’idée de projet, il est important de préciser ce projet afin que tous les membres aient une vision commune.                      </a:t>
            </a:r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9E44F044-864C-422B-9053-C5C1775AA2F3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199192" y="3241107"/>
            <a:ext cx="5307786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</a:pPr>
            <a:r>
              <a:rPr lang="en-CA" dirty="0" err="1"/>
              <a:t>L’équipe</a:t>
            </a:r>
            <a:r>
              <a:rPr lang="en-CA" dirty="0"/>
              <a:t> de Vox populi a </a:t>
            </a:r>
            <a:r>
              <a:rPr lang="en-CA" dirty="0" err="1"/>
              <a:t>développé</a:t>
            </a:r>
            <a:r>
              <a:rPr lang="en-CA" dirty="0"/>
              <a:t> un </a:t>
            </a:r>
            <a:r>
              <a:rPr lang="en-CA" dirty="0" err="1"/>
              <a:t>outil</a:t>
            </a:r>
            <a:r>
              <a:rPr lang="en-CA" dirty="0"/>
              <a:t> pour </a:t>
            </a:r>
            <a:r>
              <a:rPr lang="en-CA" dirty="0" err="1"/>
              <a:t>vous</a:t>
            </a:r>
            <a:r>
              <a:rPr lang="en-CA" dirty="0"/>
              <a:t> </a:t>
            </a:r>
            <a:r>
              <a:rPr lang="en-CA" dirty="0" err="1"/>
              <a:t>permettre</a:t>
            </a:r>
            <a:r>
              <a:rPr lang="en-CA" dirty="0"/>
              <a:t> de clarifier le </a:t>
            </a:r>
            <a:r>
              <a:rPr lang="en-CA" dirty="0" err="1"/>
              <a:t>projet</a:t>
            </a:r>
            <a:r>
              <a:rPr lang="en-CA" dirty="0"/>
              <a:t>. </a:t>
            </a:r>
            <a:r>
              <a:rPr lang="en-CA" dirty="0" err="1"/>
              <a:t>Consultez</a:t>
            </a:r>
            <a:r>
              <a:rPr lang="en-CA" dirty="0"/>
              <a:t>-le à la page </a:t>
            </a:r>
            <a:r>
              <a:rPr lang="en-CA" dirty="0" err="1"/>
              <a:t>suivante</a:t>
            </a:r>
            <a:r>
              <a:rPr lang="en-CA" dirty="0"/>
              <a:t>.</a:t>
            </a:r>
            <a:br>
              <a:rPr lang="en-CA" dirty="0"/>
            </a:br>
            <a:endParaRPr lang="fr-CA" dirty="0"/>
          </a:p>
        </p:txBody>
      </p:sp>
      <p:pic>
        <p:nvPicPr>
          <p:cNvPr id="4" name="Image 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C58C436-F7E6-4887-8CBB-30AF395D5767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932525" y="3241107"/>
            <a:ext cx="1266667" cy="11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820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967743" y="930100"/>
            <a:ext cx="4501926" cy="5804550"/>
          </a:xfrm>
          <a:prstGeom prst="rect">
            <a:avLst/>
          </a:prstGeom>
        </p:spPr>
      </p:pic>
      <p:sp>
        <p:nvSpPr>
          <p:cNvPr id="17" name="Google Shape;184;p21"/>
          <p:cNvSpPr/>
          <p:nvPr>
            <p:custDataLst>
              <p:tags r:id="rId2"/>
            </p:custDataLst>
          </p:nvPr>
        </p:nvSpPr>
        <p:spPr>
          <a:xfrm>
            <a:off x="3146903" y="2471484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84;p21"/>
          <p:cNvSpPr/>
          <p:nvPr>
            <p:custDataLst>
              <p:tags r:id="rId3"/>
            </p:custDataLst>
          </p:nvPr>
        </p:nvSpPr>
        <p:spPr>
          <a:xfrm>
            <a:off x="3146903" y="3068722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8" name="Légende encadrée 2 17"/>
          <p:cNvSpPr/>
          <p:nvPr>
            <p:custDataLst>
              <p:tags r:id="rId4"/>
            </p:custDataLst>
          </p:nvPr>
        </p:nvSpPr>
        <p:spPr>
          <a:xfrm>
            <a:off x="1431727" y="3068722"/>
            <a:ext cx="1972352" cy="3219536"/>
          </a:xfrm>
          <a:prstGeom prst="borderCallout2">
            <a:avLst>
              <a:gd name="adj1" fmla="val -201"/>
              <a:gd name="adj2" fmla="val 71413"/>
              <a:gd name="adj3" fmla="val -6117"/>
              <a:gd name="adj4" fmla="val 70225"/>
              <a:gd name="adj5" fmla="val -13058"/>
              <a:gd name="adj6" fmla="val 84549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Cet outil permet aux membres du conseil de préciser le projet afin de pouvoir parler du projet à d’autres personnes. Votre rôle consiste à les guider dans le développement d’une vision commune du projet.</a:t>
            </a:r>
          </a:p>
        </p:txBody>
      </p:sp>
    </p:spTree>
    <p:extLst>
      <p:ext uri="{BB962C8B-B14F-4D97-AF65-F5344CB8AC3E}">
        <p14:creationId xmlns:p14="http://schemas.microsoft.com/office/powerpoint/2010/main" val="3124422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967743" y="930100"/>
            <a:ext cx="4501926" cy="5804550"/>
          </a:xfrm>
          <a:prstGeom prst="rect">
            <a:avLst/>
          </a:prstGeom>
        </p:spPr>
      </p:pic>
      <p:sp>
        <p:nvSpPr>
          <p:cNvPr id="17" name="Google Shape;184;p21"/>
          <p:cNvSpPr/>
          <p:nvPr>
            <p:custDataLst>
              <p:tags r:id="rId2"/>
            </p:custDataLst>
          </p:nvPr>
        </p:nvSpPr>
        <p:spPr>
          <a:xfrm>
            <a:off x="3146903" y="2471484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84;p21"/>
          <p:cNvSpPr/>
          <p:nvPr>
            <p:custDataLst>
              <p:tags r:id="rId3"/>
            </p:custDataLst>
          </p:nvPr>
        </p:nvSpPr>
        <p:spPr>
          <a:xfrm>
            <a:off x="3146903" y="3068722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0" name="Légende encadrée 2 19"/>
          <p:cNvSpPr/>
          <p:nvPr>
            <p:custDataLst>
              <p:tags r:id="rId4"/>
            </p:custDataLst>
          </p:nvPr>
        </p:nvSpPr>
        <p:spPr>
          <a:xfrm>
            <a:off x="1434904" y="3425633"/>
            <a:ext cx="2107791" cy="1807549"/>
          </a:xfrm>
          <a:prstGeom prst="borderCallout2">
            <a:avLst>
              <a:gd name="adj1" fmla="val -201"/>
              <a:gd name="adj2" fmla="val 71413"/>
              <a:gd name="adj3" fmla="val -11360"/>
              <a:gd name="adj4" fmla="val 71652"/>
              <a:gd name="adj5" fmla="val -12496"/>
              <a:gd name="adj6" fmla="val 80983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Il est important de remplir l’outil avec le conseil d’élèves pour qu’il participe activement au processus de réflexion.</a:t>
            </a:r>
          </a:p>
        </p:txBody>
      </p:sp>
    </p:spTree>
    <p:extLst>
      <p:ext uri="{BB962C8B-B14F-4D97-AF65-F5344CB8AC3E}">
        <p14:creationId xmlns:p14="http://schemas.microsoft.com/office/powerpoint/2010/main" val="3818076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>
            <p:custDataLst>
              <p:tags r:id="rId1"/>
            </p:custDataLst>
          </p:nvPr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>
            <p:custDataLst>
              <p:tags r:id="rId2"/>
            </p:custDataLst>
          </p:nvPr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>
            <p:custDataLst>
              <p:tags r:id="rId3"/>
            </p:custDataLst>
          </p:nvPr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2" name="Image 1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sp>
        <p:nvSpPr>
          <p:cNvPr id="14" name="ZoneTexte 13"/>
          <p:cNvSpPr txBox="1"/>
          <p:nvPr>
            <p:custDataLst>
              <p:tags r:id="rId5"/>
            </p:custDataLst>
          </p:nvPr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 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1 844 644 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 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22" name="Groupe 21"/>
          <p:cNvGrpSpPr/>
          <p:nvPr>
            <p:custDataLst>
              <p:tags r:id="rId6"/>
            </p:custDataLst>
          </p:nvPr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riangle isocèle 24"/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29"/>
          <p:cNvSpPr/>
          <p:nvPr>
            <p:custDataLst>
              <p:tags r:id="rId7"/>
            </p:custDataLst>
          </p:nvPr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Google Shape;118;p16"/>
          <p:cNvSpPr txBox="1"/>
          <p:nvPr>
            <p:custDataLst>
              <p:tags r:id="rId8"/>
            </p:custDataLst>
          </p:nvPr>
        </p:nvSpPr>
        <p:spPr>
          <a:xfrm>
            <a:off x="6341758" y="289539"/>
            <a:ext cx="2406002" cy="33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fr-CA" sz="1600" b="0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sym typeface="Arial"/>
              </a:rPr>
              <a:t>Module 9</a:t>
            </a:r>
            <a:r>
              <a:rPr lang="fr-CA" sz="16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– </a:t>
            </a:r>
            <a:r>
              <a:rPr lang="fr-CA" sz="1600" b="0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sym typeface="Arial"/>
              </a:rPr>
              <a:t>Leçon 9.1.2</a:t>
            </a:r>
            <a:endParaRPr sz="1600" b="0" i="0" u="none" strike="noStrike" cap="none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Arial"/>
            </a:endParaRPr>
          </a:p>
        </p:txBody>
      </p:sp>
      <p:sp>
        <p:nvSpPr>
          <p:cNvPr id="29" name="ZoneTexte 28"/>
          <p:cNvSpPr txBox="1"/>
          <p:nvPr>
            <p:custDataLst>
              <p:tags r:id="rId9"/>
            </p:custDataLst>
          </p:nvPr>
        </p:nvSpPr>
        <p:spPr>
          <a:xfrm>
            <a:off x="308868" y="5622521"/>
            <a:ext cx="8258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9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hlinkClick r:id="rId17"/>
              </a:rPr>
              <a:t>Par courriel</a:t>
            </a:r>
            <a:endParaRPr lang="fr-CA" sz="900" b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07F9630-23CA-46EB-81E8-D35966EE6452}"/>
              </a:ext>
            </a:extLst>
          </p:cNvPr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/>
        <p:txBody>
          <a:bodyPr/>
          <a:lstStyle/>
          <a:p>
            <a:r>
              <a:rPr lang="fr-CA" dirty="0"/>
              <a:t>Certaines écoles ont mis en place des pratiques intéressantes pour aider le conseil d’élèves à clarifier son projet :</a:t>
            </a:r>
            <a:br>
              <a:rPr lang="fr-CA" dirty="0"/>
            </a:br>
            <a:endParaRPr lang="fr-CA" dirty="0"/>
          </a:p>
        </p:txBody>
      </p:sp>
      <p:sp>
        <p:nvSpPr>
          <p:cNvPr id="20" name="Google Shape;107;p15">
            <a:extLst>
              <a:ext uri="{FF2B5EF4-FFF2-40B4-BE49-F238E27FC236}">
                <a16:creationId xmlns:a16="http://schemas.microsoft.com/office/drawing/2014/main" id="{11D347D9-65B8-4F5C-849E-5F519F76BD27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3371850" y="2985006"/>
            <a:ext cx="5243232" cy="181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90950" lvl="0" indent="-285750">
              <a:spcAft>
                <a:spcPts val="80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prstClr val="black"/>
                </a:solidFill>
              </a:rPr>
              <a:t>Amener les personnes élues à choisir un projet qui est porteur (utiliser l’outil Vox populi : La priorisation d’une idée de projet).</a:t>
            </a:r>
          </a:p>
          <a:p>
            <a:pPr marL="490950" lvl="0" indent="-285750">
              <a:spcAft>
                <a:spcPts val="80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prstClr val="black"/>
                </a:solidFill>
              </a:rPr>
              <a:t>Guider les personnes élues lors d’une discussion ouverte afin de permettre de clarifier les objectifs de leur projet. </a:t>
            </a:r>
          </a:p>
          <a:p>
            <a:pPr marL="490950" lvl="0" indent="-285750">
              <a:spcAft>
                <a:spcPts val="80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prstClr val="black"/>
                </a:solidFill>
              </a:rPr>
              <a:t>Poser des questions précises au conseil d’élèves sur des détails reliés au projet pour les aider à se doter d’une vision commune de ce projet.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16E6DC7-DCCF-41A4-A7A4-5C5FC04E44DB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5564848" y="1522633"/>
            <a:ext cx="2938625" cy="307777"/>
          </a:xfrm>
          <a:prstGeom prst="rect">
            <a:avLst/>
          </a:prstGeom>
          <a:solidFill>
            <a:srgbClr val="00A8B0"/>
          </a:solidFill>
        </p:spPr>
        <p:txBody>
          <a:bodyPr wrap="none" rtlCol="0">
            <a:spAutoFit/>
          </a:bodyPr>
          <a:lstStyle/>
          <a:p>
            <a:r>
              <a:rPr lang="fr-CA" b="1" dirty="0">
                <a:solidFill>
                  <a:schemeClr val="bg1"/>
                </a:solidFill>
              </a:rPr>
              <a:t>TRUCS ET ASTUCES DU MILIEU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F26CDF2-C5B9-4E9F-B242-4205F92E0230}"/>
              </a:ext>
            </a:extLst>
          </p:cNvPr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1932525" y="2765408"/>
            <a:ext cx="1562345" cy="191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029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3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300321" y="1830410"/>
            <a:ext cx="6203153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00000"/>
              </a:lnSpc>
              <a:buSzPct val="100000"/>
            </a:pPr>
            <a:r>
              <a:rPr lang="fr-CA" sz="1600" dirty="0"/>
              <a:t>Vous avez terminé la leçon 9.1.2 – Clarification.</a:t>
            </a:r>
            <a:br>
              <a:rPr lang="fr-CA" sz="1600" dirty="0"/>
            </a:br>
            <a:br>
              <a:rPr lang="fr-CA" sz="1600" dirty="0"/>
            </a:br>
            <a:br>
              <a:rPr lang="fr-CA" sz="1600" dirty="0"/>
            </a:br>
            <a:br>
              <a:rPr lang="fr-CA" sz="1600" dirty="0"/>
            </a:br>
            <a:br>
              <a:rPr lang="fr-CA" sz="1600" dirty="0"/>
            </a:br>
            <a:br>
              <a:rPr lang="fr-CA" sz="1600" dirty="0"/>
            </a:br>
            <a:r>
              <a:rPr lang="fr-CA" dirty="0"/>
              <a:t>Consultez les autres leçons du </a:t>
            </a:r>
            <a:r>
              <a:rPr lang="fr-CA" dirty="0">
                <a:solidFill>
                  <a:schemeClr val="tx1"/>
                </a:solidFill>
                <a:hlinkClick r:id="rId9"/>
              </a:rPr>
              <a:t>Module 9 – Découvrir la démarche de réalisation d’un projet collectif</a:t>
            </a:r>
            <a:r>
              <a:rPr lang="fr-CA" dirty="0">
                <a:solidFill>
                  <a:schemeClr val="tx1"/>
                </a:solidFill>
              </a:rPr>
              <a:t> </a:t>
            </a:r>
            <a:r>
              <a:rPr lang="fr-CA" dirty="0"/>
              <a:t>du site Web de Vox populi pour en apprendre davantage à ce sujet :</a:t>
            </a:r>
            <a:endParaRPr sz="1600" dirty="0"/>
          </a:p>
        </p:txBody>
      </p:sp>
      <p:sp>
        <p:nvSpPr>
          <p:cNvPr id="27" name="Rectangle 26"/>
          <p:cNvSpPr/>
          <p:nvPr>
            <p:custDataLst>
              <p:tags r:id="rId2"/>
            </p:custDataLst>
          </p:nvPr>
        </p:nvSpPr>
        <p:spPr>
          <a:xfrm>
            <a:off x="2069999" y="1958351"/>
            <a:ext cx="216000" cy="108000"/>
          </a:xfrm>
          <a:prstGeom prst="rect">
            <a:avLst/>
          </a:prstGeom>
          <a:solidFill>
            <a:srgbClr val="00A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Rectangle 2"/>
          <p:cNvSpPr/>
          <p:nvPr>
            <p:custDataLst>
              <p:tags r:id="rId3"/>
            </p:custDataLst>
          </p:nvPr>
        </p:nvSpPr>
        <p:spPr>
          <a:xfrm>
            <a:off x="2285999" y="2347601"/>
            <a:ext cx="62031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fr-FR" sz="1600" dirty="0"/>
              <a:t>Consultez les outils </a:t>
            </a:r>
            <a:r>
              <a:rPr lang="fr-FR" sz="1600" b="1" dirty="0"/>
              <a:t>La priorisation d’une idée de projet</a:t>
            </a:r>
            <a:r>
              <a:rPr lang="fr-FR" sz="1600" dirty="0"/>
              <a:t> et </a:t>
            </a:r>
            <a:r>
              <a:rPr lang="fr-FR" sz="1600" b="1" dirty="0">
                <a:solidFill>
                  <a:schemeClr val="tx1"/>
                </a:solidFill>
              </a:rPr>
              <a:t>La clarification de notre projet </a:t>
            </a:r>
            <a:r>
              <a:rPr lang="fr-FR" sz="1600" dirty="0">
                <a:solidFill>
                  <a:schemeClr val="tx1"/>
                </a:solidFill>
              </a:rPr>
              <a:t>dans la section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CA" sz="1600" u="sng" dirty="0">
                <a:solidFill>
                  <a:srgbClr val="0070C0"/>
                </a:solidFill>
                <a:hlinkClick r:id="rId10"/>
              </a:rPr>
              <a:t>Boîte à outils</a:t>
            </a:r>
            <a:r>
              <a:rPr lang="fr-FR" sz="1600" i="1" dirty="0">
                <a:solidFill>
                  <a:schemeClr val="tx1"/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</a:rPr>
              <a:t>du site Web de Vox populi.</a:t>
            </a:r>
            <a:r>
              <a:rPr lang="fr-FR" sz="1600" dirty="0"/>
              <a:t> </a:t>
            </a:r>
          </a:p>
        </p:txBody>
      </p:sp>
      <p:sp>
        <p:nvSpPr>
          <p:cNvPr id="25" name="Rectangle 24"/>
          <p:cNvSpPr/>
          <p:nvPr>
            <p:custDataLst>
              <p:tags r:id="rId4"/>
            </p:custDataLst>
          </p:nvPr>
        </p:nvSpPr>
        <p:spPr>
          <a:xfrm>
            <a:off x="2069999" y="2477750"/>
            <a:ext cx="216000" cy="108000"/>
          </a:xfrm>
          <a:prstGeom prst="rect">
            <a:avLst/>
          </a:prstGeom>
          <a:solidFill>
            <a:srgbClr val="00A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Titre 1">
            <a:extLst>
              <a:ext uri="{FF2B5EF4-FFF2-40B4-BE49-F238E27FC236}">
                <a16:creationId xmlns:a16="http://schemas.microsoft.com/office/drawing/2014/main" id="{F471E230-7ED6-4266-B1E0-A36F0006A76C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414015" y="4214554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9.1.1 – Observation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9.1.2 – Clarification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/>
              <a:t>9.1.3 – Partenaires </a:t>
            </a:r>
            <a:r>
              <a:rPr lang="fr-CA" sz="1000" dirty="0"/>
              <a:t>(durée ± 3 min)</a:t>
            </a:r>
            <a:r>
              <a:rPr lang="fr-CA" sz="1600" dirty="0"/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/>
              <a:t>9.1.4 – Échéancier </a:t>
            </a:r>
            <a:r>
              <a:rPr lang="fr-CA" sz="1000" dirty="0"/>
              <a:t>(durée ± 3 min)</a:t>
            </a:r>
            <a:r>
              <a:rPr lang="fr-CA" sz="1600" dirty="0"/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/>
              <a:t>9.1.5 – Budget </a:t>
            </a:r>
            <a:r>
              <a:rPr lang="fr-CA" sz="1000" dirty="0"/>
              <a:t>(durée ± 3 min)</a:t>
            </a:r>
            <a:r>
              <a:rPr lang="fr-CA" sz="1600" dirty="0"/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/>
              <a:t>9.1.6 – Évaluation </a:t>
            </a:r>
            <a:r>
              <a:rPr lang="fr-CA" sz="1000" dirty="0"/>
              <a:t>(durée ± 3 min)</a:t>
            </a:r>
            <a:r>
              <a:rPr lang="fr-CA" sz="1600" dirty="0"/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endParaRPr lang="fr-CA" sz="16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FBC55D9-C833-4706-817D-8953CC94FAC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069999" y="3401974"/>
            <a:ext cx="216000" cy="108000"/>
          </a:xfrm>
          <a:prstGeom prst="rect">
            <a:avLst/>
          </a:prstGeom>
          <a:solidFill>
            <a:srgbClr val="00A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3182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575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e 32">
            <a:extLst>
              <a:ext uri="{FF2B5EF4-FFF2-40B4-BE49-F238E27FC236}">
                <a16:creationId xmlns:a16="http://schemas.microsoft.com/office/drawing/2014/main" id="{F668D947-9914-4523-9FAA-E889A94A6FE5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3575240" y="2643447"/>
            <a:ext cx="3636235" cy="2960429"/>
            <a:chOff x="-877704" y="1099977"/>
            <a:chExt cx="3113383" cy="2534751"/>
          </a:xfrm>
        </p:grpSpPr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6AF3D6FA-66D3-45B7-84C2-B695DAC12C4A}"/>
                </a:ext>
              </a:extLst>
            </p:cNvPr>
            <p:cNvGrpSpPr/>
            <p:nvPr/>
          </p:nvGrpSpPr>
          <p:grpSpPr>
            <a:xfrm>
              <a:off x="-399339" y="1099977"/>
              <a:ext cx="2635018" cy="2534751"/>
              <a:chOff x="4202804" y="3806280"/>
              <a:chExt cx="2635018" cy="2534751"/>
            </a:xfrm>
          </p:grpSpPr>
          <p:pic>
            <p:nvPicPr>
              <p:cNvPr id="37" name="Image 36">
                <a:extLst>
                  <a:ext uri="{FF2B5EF4-FFF2-40B4-BE49-F238E27FC236}">
                    <a16:creationId xmlns:a16="http://schemas.microsoft.com/office/drawing/2014/main" id="{8CDEA042-2545-4347-95F1-D3F374EFB8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alphaModFix amt="3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02804" y="3832375"/>
                <a:ext cx="2635018" cy="2508656"/>
              </a:xfrm>
              <a:prstGeom prst="rect">
                <a:avLst/>
              </a:prstGeom>
            </p:spPr>
          </p:pic>
          <p:sp>
            <p:nvSpPr>
              <p:cNvPr id="38" name="Hexagone 37">
                <a:extLst>
                  <a:ext uri="{FF2B5EF4-FFF2-40B4-BE49-F238E27FC236}">
                    <a16:creationId xmlns:a16="http://schemas.microsoft.com/office/drawing/2014/main" id="{3B48C65D-D529-4C79-805A-16F9734BA5CF}"/>
                  </a:ext>
                </a:extLst>
              </p:cNvPr>
              <p:cNvSpPr/>
              <p:nvPr/>
            </p:nvSpPr>
            <p:spPr>
              <a:xfrm rot="16200000">
                <a:off x="4596555" y="3905776"/>
                <a:ext cx="1023253" cy="824261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</p:grpSp>
        <p:sp>
          <p:nvSpPr>
            <p:cNvPr id="36" name="Flèche : droite 35">
              <a:extLst>
                <a:ext uri="{FF2B5EF4-FFF2-40B4-BE49-F238E27FC236}">
                  <a16:creationId xmlns:a16="http://schemas.microsoft.com/office/drawing/2014/main" id="{F73C758F-5E77-43A7-A79C-3E550D8344FD}"/>
                </a:ext>
              </a:extLst>
            </p:cNvPr>
            <p:cNvSpPr/>
            <p:nvPr/>
          </p:nvSpPr>
          <p:spPr>
            <a:xfrm>
              <a:off x="-877704" y="1291861"/>
              <a:ext cx="592920" cy="342900"/>
            </a:xfrm>
            <a:prstGeom prst="rightArrow">
              <a:avLst/>
            </a:prstGeom>
            <a:solidFill>
              <a:srgbClr val="AE04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4" name="Titre 3">
            <a:extLst>
              <a:ext uri="{FF2B5EF4-FFF2-40B4-BE49-F238E27FC236}">
                <a16:creationId xmlns:a16="http://schemas.microsoft.com/office/drawing/2014/main" id="{4C23F057-2F95-45C0-A433-8CC34868B0C3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/>
              <a:t>Dans cette leçon, il est question de la clarification du projet.</a:t>
            </a:r>
          </a:p>
        </p:txBody>
      </p:sp>
      <p:pic>
        <p:nvPicPr>
          <p:cNvPr id="40" name="Image 39" descr="Une image contenant ordinateur&#10;&#10;Description générée automatiquement">
            <a:extLst>
              <a:ext uri="{FF2B5EF4-FFF2-40B4-BE49-F238E27FC236}">
                <a16:creationId xmlns:a16="http://schemas.microsoft.com/office/drawing/2014/main" id="{7921C3D0-65EE-4EC1-835E-B342BB0C8557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4267733" y="2241986"/>
            <a:ext cx="1513455" cy="15416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9149F-F76D-4F62-8F33-56D004286CB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r-CA" dirty="0"/>
              <a:t>Pourquoi est-il important de clarifier le projet qu’on souhaite mettre en œuvre?</a:t>
            </a:r>
            <a:br>
              <a:rPr lang="fr-CA" dirty="0"/>
            </a:br>
            <a:endParaRPr lang="fr-CA" dirty="0"/>
          </a:p>
        </p:txBody>
      </p:sp>
      <p:sp>
        <p:nvSpPr>
          <p:cNvPr id="23" name="Google Shape;107;p15"/>
          <p:cNvSpPr txBox="1"/>
          <p:nvPr>
            <p:custDataLst>
              <p:tags r:id="rId2"/>
            </p:custDataLst>
          </p:nvPr>
        </p:nvSpPr>
        <p:spPr>
          <a:xfrm>
            <a:off x="1937020" y="3095581"/>
            <a:ext cx="6558575" cy="181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90950" marR="0" lvl="0" indent="-285750" algn="l" rtl="0">
              <a:spcAft>
                <a:spcPts val="80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fr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Permettre de faire le tri, de façon rationnelle, parmi toutes les idées </a:t>
            </a:r>
            <a:r>
              <a:rPr lang="fr-CA" sz="1600" dirty="0">
                <a:solidFill>
                  <a:schemeClr val="dk1"/>
                </a:solidFill>
              </a:rPr>
              <a:t>suggérées;</a:t>
            </a:r>
          </a:p>
          <a:p>
            <a:pPr marL="490950" marR="0" lvl="0" indent="-285750" algn="l" rtl="0">
              <a:spcAft>
                <a:spcPts val="80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fr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S’assurer que tous ont la même vision du projet;</a:t>
            </a:r>
          </a:p>
          <a:p>
            <a:pPr marL="490950" marR="0" lvl="0" indent="-285750" algn="l" rtl="0">
              <a:spcAft>
                <a:spcPts val="80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dk1"/>
                </a:solidFill>
              </a:rPr>
              <a:t>Être en mesure de présenter efficacement le projet à la direction ou à des partenaires;</a:t>
            </a:r>
          </a:p>
          <a:p>
            <a:pPr marL="490950" marR="0" lvl="0" indent="-285750" algn="l" rtl="0">
              <a:spcAft>
                <a:spcPts val="80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dk1"/>
                </a:solidFill>
              </a:rPr>
              <a:t>Faciliter sa mise en œuvre par le conseil d’élèves.</a:t>
            </a:r>
          </a:p>
          <a:p>
            <a:pPr marL="4909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0039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6EC484-86BB-4067-9B2F-D382F63D0E7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r-CA" dirty="0"/>
              <a:t>Comment procéder pour clarifier un projet?</a:t>
            </a:r>
            <a:br>
              <a:rPr lang="fr-CA" dirty="0"/>
            </a:br>
            <a:r>
              <a:rPr lang="fr-CA" dirty="0"/>
              <a:t>                      </a:t>
            </a:r>
            <a:r>
              <a:rPr lang="en-CA" dirty="0"/>
              <a:t>La clarification </a:t>
            </a:r>
            <a:r>
              <a:rPr lang="en-CA" dirty="0" err="1"/>
              <a:t>s’effectue</a:t>
            </a:r>
            <a:r>
              <a:rPr lang="en-CA" dirty="0"/>
              <a:t> </a:t>
            </a:r>
            <a:r>
              <a:rPr lang="en-CA" dirty="0" err="1"/>
              <a:t>en</a:t>
            </a:r>
            <a:r>
              <a:rPr lang="en-CA" dirty="0"/>
              <a:t> deux étapes :</a:t>
            </a:r>
            <a:endParaRPr lang="fr-CA" dirty="0"/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FC6357E6-5A95-4EC1-A4FE-F33EF6C61837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902697" y="2743644"/>
            <a:ext cx="4600776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CA" dirty="0" err="1"/>
              <a:t>Prioriser</a:t>
            </a:r>
            <a:r>
              <a:rPr lang="en-CA" dirty="0"/>
              <a:t> les </a:t>
            </a:r>
            <a:r>
              <a:rPr lang="en-CA" dirty="0" err="1"/>
              <a:t>idées</a:t>
            </a:r>
            <a:r>
              <a:rPr lang="en-CA" dirty="0"/>
              <a:t> de </a:t>
            </a:r>
            <a:r>
              <a:rPr lang="en-CA" dirty="0" err="1"/>
              <a:t>projets</a:t>
            </a:r>
            <a:r>
              <a:rPr lang="en-CA" dirty="0"/>
              <a:t>;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CA" dirty="0" err="1"/>
              <a:t>Préciser</a:t>
            </a:r>
            <a:r>
              <a:rPr lang="en-CA" dirty="0"/>
              <a:t> le </a:t>
            </a:r>
            <a:r>
              <a:rPr lang="en-CA" dirty="0" err="1"/>
              <a:t>projet</a:t>
            </a:r>
            <a:r>
              <a:rPr lang="en-CA" dirty="0"/>
              <a:t> </a:t>
            </a:r>
            <a:r>
              <a:rPr lang="en-CA" dirty="0" err="1"/>
              <a:t>retenu</a:t>
            </a:r>
            <a:r>
              <a:rPr lang="en-CA" dirty="0"/>
              <a:t>.</a:t>
            </a:r>
            <a:endParaRPr lang="fr-CA" dirty="0"/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9E44F044-864C-422B-9053-C5C1775AA2F3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195687" y="3808035"/>
            <a:ext cx="5307786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</a:pPr>
            <a:r>
              <a:rPr lang="en-CA" dirty="0" err="1"/>
              <a:t>L’équipe</a:t>
            </a:r>
            <a:r>
              <a:rPr lang="en-CA" dirty="0"/>
              <a:t> de Vox populi a </a:t>
            </a:r>
            <a:r>
              <a:rPr lang="en-CA" dirty="0" err="1"/>
              <a:t>développé</a:t>
            </a:r>
            <a:r>
              <a:rPr lang="en-CA" dirty="0"/>
              <a:t> un </a:t>
            </a:r>
            <a:r>
              <a:rPr lang="en-CA" dirty="0" err="1"/>
              <a:t>outil</a:t>
            </a:r>
            <a:r>
              <a:rPr lang="en-CA" dirty="0"/>
              <a:t> pour </a:t>
            </a:r>
            <a:r>
              <a:rPr lang="en-CA" dirty="0" err="1"/>
              <a:t>vous</a:t>
            </a:r>
            <a:r>
              <a:rPr lang="en-CA" dirty="0"/>
              <a:t> </a:t>
            </a:r>
            <a:r>
              <a:rPr lang="en-CA" dirty="0" err="1"/>
              <a:t>permettre</a:t>
            </a:r>
            <a:r>
              <a:rPr lang="en-CA" dirty="0"/>
              <a:t> de </a:t>
            </a:r>
            <a:r>
              <a:rPr lang="en-CA" dirty="0" err="1"/>
              <a:t>prioriser</a:t>
            </a:r>
            <a:r>
              <a:rPr lang="en-CA" dirty="0"/>
              <a:t> </a:t>
            </a:r>
            <a:r>
              <a:rPr lang="en-CA" dirty="0" err="1"/>
              <a:t>votre</a:t>
            </a:r>
            <a:r>
              <a:rPr lang="en-CA" dirty="0"/>
              <a:t> idée de </a:t>
            </a:r>
            <a:r>
              <a:rPr lang="en-CA" dirty="0" err="1"/>
              <a:t>projet</a:t>
            </a:r>
            <a:r>
              <a:rPr lang="en-CA" dirty="0"/>
              <a:t>. </a:t>
            </a:r>
            <a:r>
              <a:rPr lang="en-CA" dirty="0" err="1"/>
              <a:t>Consultez</a:t>
            </a:r>
            <a:r>
              <a:rPr lang="en-CA" dirty="0"/>
              <a:t>-le à la page </a:t>
            </a:r>
            <a:r>
              <a:rPr lang="en-CA" dirty="0" err="1"/>
              <a:t>suivante</a:t>
            </a:r>
            <a:r>
              <a:rPr lang="en-CA" dirty="0"/>
              <a:t>.</a:t>
            </a:r>
            <a:br>
              <a:rPr lang="en-CA" dirty="0"/>
            </a:br>
            <a:endParaRPr lang="fr-CA" dirty="0"/>
          </a:p>
        </p:txBody>
      </p:sp>
      <p:pic>
        <p:nvPicPr>
          <p:cNvPr id="4" name="Image 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C58C436-F7E6-4887-8CBB-30AF395D5767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929020" y="3808035"/>
            <a:ext cx="1266667" cy="11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46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396708" y="934864"/>
            <a:ext cx="7656247" cy="5816810"/>
          </a:xfrm>
          <a:prstGeom prst="rect">
            <a:avLst/>
          </a:prstGeom>
        </p:spPr>
      </p:pic>
      <p:sp>
        <p:nvSpPr>
          <p:cNvPr id="19" name="Google Shape;184;p21"/>
          <p:cNvSpPr/>
          <p:nvPr>
            <p:custDataLst>
              <p:tags r:id="rId2"/>
            </p:custDataLst>
          </p:nvPr>
        </p:nvSpPr>
        <p:spPr>
          <a:xfrm>
            <a:off x="3822682" y="1848489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184;p21"/>
          <p:cNvSpPr/>
          <p:nvPr>
            <p:custDataLst>
              <p:tags r:id="rId3"/>
            </p:custDataLst>
          </p:nvPr>
        </p:nvSpPr>
        <p:spPr>
          <a:xfrm>
            <a:off x="4885580" y="1854692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184;p21"/>
          <p:cNvSpPr/>
          <p:nvPr>
            <p:custDataLst>
              <p:tags r:id="rId4"/>
            </p:custDataLst>
          </p:nvPr>
        </p:nvSpPr>
        <p:spPr>
          <a:xfrm>
            <a:off x="5964171" y="1854691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4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184;p21"/>
          <p:cNvSpPr/>
          <p:nvPr>
            <p:custDataLst>
              <p:tags r:id="rId5"/>
            </p:custDataLst>
          </p:nvPr>
        </p:nvSpPr>
        <p:spPr>
          <a:xfrm>
            <a:off x="6933569" y="185469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5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184;p21"/>
          <p:cNvSpPr/>
          <p:nvPr>
            <p:custDataLst>
              <p:tags r:id="rId6"/>
            </p:custDataLst>
          </p:nvPr>
        </p:nvSpPr>
        <p:spPr>
          <a:xfrm>
            <a:off x="7747104" y="185469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6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184;p21"/>
          <p:cNvSpPr/>
          <p:nvPr>
            <p:custDataLst>
              <p:tags r:id="rId7"/>
            </p:custDataLst>
          </p:nvPr>
        </p:nvSpPr>
        <p:spPr>
          <a:xfrm>
            <a:off x="2716598" y="3638703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6" name="Légende encadrée 2 35"/>
          <p:cNvSpPr/>
          <p:nvPr>
            <p:custDataLst>
              <p:tags r:id="rId8"/>
            </p:custDataLst>
          </p:nvPr>
        </p:nvSpPr>
        <p:spPr>
          <a:xfrm>
            <a:off x="3672170" y="3895878"/>
            <a:ext cx="4613701" cy="2406448"/>
          </a:xfrm>
          <a:prstGeom prst="borderCallout2">
            <a:avLst>
              <a:gd name="adj1" fmla="val 25228"/>
              <a:gd name="adj2" fmla="val -4"/>
              <a:gd name="adj3" fmla="val 20195"/>
              <a:gd name="adj4" fmla="val -6475"/>
              <a:gd name="adj5" fmla="val 1938"/>
              <a:gd name="adj6" fmla="val -13533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600" dirty="0">
                <a:solidFill>
                  <a:schemeClr val="tx1"/>
                </a:solidFill>
              </a:rPr>
              <a:t>Cet outil permet aux membres du conseil de classer leurs idées par ordre de priorité. Votre rôle consiste à guider les élèves dans leur réflexion lors de la priorisation des idées. Le conseil doit prendre chacune des idées retenues et les analyser à la lumière de cette grille de priorisation. Elle favorise le consensus et la mobilisation de tous les membres du conseil, car ils comprennent pourquoi une idée est priorisée.</a:t>
            </a:r>
            <a:endParaRPr lang="fr-CA" sz="16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6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396708" y="934864"/>
            <a:ext cx="7656247" cy="5816810"/>
          </a:xfrm>
          <a:prstGeom prst="rect">
            <a:avLst/>
          </a:prstGeom>
        </p:spPr>
      </p:pic>
      <p:sp>
        <p:nvSpPr>
          <p:cNvPr id="19" name="Google Shape;184;p21"/>
          <p:cNvSpPr/>
          <p:nvPr>
            <p:custDataLst>
              <p:tags r:id="rId2"/>
            </p:custDataLst>
          </p:nvPr>
        </p:nvSpPr>
        <p:spPr>
          <a:xfrm>
            <a:off x="3822682" y="1848489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184;p21"/>
          <p:cNvSpPr/>
          <p:nvPr>
            <p:custDataLst>
              <p:tags r:id="rId3"/>
            </p:custDataLst>
          </p:nvPr>
        </p:nvSpPr>
        <p:spPr>
          <a:xfrm>
            <a:off x="4885580" y="1854692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184;p21"/>
          <p:cNvSpPr/>
          <p:nvPr>
            <p:custDataLst>
              <p:tags r:id="rId4"/>
            </p:custDataLst>
          </p:nvPr>
        </p:nvSpPr>
        <p:spPr>
          <a:xfrm>
            <a:off x="5964171" y="1854691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4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184;p21"/>
          <p:cNvSpPr/>
          <p:nvPr>
            <p:custDataLst>
              <p:tags r:id="rId5"/>
            </p:custDataLst>
          </p:nvPr>
        </p:nvSpPr>
        <p:spPr>
          <a:xfrm>
            <a:off x="6933569" y="185469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5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184;p21"/>
          <p:cNvSpPr/>
          <p:nvPr>
            <p:custDataLst>
              <p:tags r:id="rId6"/>
            </p:custDataLst>
          </p:nvPr>
        </p:nvSpPr>
        <p:spPr>
          <a:xfrm>
            <a:off x="7747104" y="185469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6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184;p21"/>
          <p:cNvSpPr/>
          <p:nvPr>
            <p:custDataLst>
              <p:tags r:id="rId7"/>
            </p:custDataLst>
          </p:nvPr>
        </p:nvSpPr>
        <p:spPr>
          <a:xfrm>
            <a:off x="2716598" y="3638703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7" name="Légende encadrée 2 16"/>
          <p:cNvSpPr/>
          <p:nvPr>
            <p:custDataLst>
              <p:tags r:id="rId8"/>
            </p:custDataLst>
          </p:nvPr>
        </p:nvSpPr>
        <p:spPr>
          <a:xfrm>
            <a:off x="1471137" y="2909574"/>
            <a:ext cx="3494708" cy="2618190"/>
          </a:xfrm>
          <a:prstGeom prst="borderCallout2">
            <a:avLst>
              <a:gd name="adj1" fmla="val -894"/>
              <a:gd name="adj2" fmla="val 51620"/>
              <a:gd name="adj3" fmla="val -9243"/>
              <a:gd name="adj4" fmla="val 54784"/>
              <a:gd name="adj5" fmla="val -33409"/>
              <a:gd name="adj6" fmla="val 67021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CA" sz="1600" dirty="0">
                <a:solidFill>
                  <a:schemeClr val="tx1"/>
                </a:solidFill>
              </a:rPr>
              <a:t>Ce critère permet de s’assurer que le projet vise à répondre à une situation préoccupante ou à un besoin de personnes que le conseil d’élèves représente.</a:t>
            </a:r>
          </a:p>
          <a:p>
            <a:endParaRPr lang="fr-CA" sz="1600" dirty="0">
              <a:solidFill>
                <a:schemeClr val="tx1"/>
              </a:solidFill>
            </a:endParaRPr>
          </a:p>
          <a:p>
            <a:r>
              <a:rPr lang="fr-CA" sz="1600" dirty="0">
                <a:solidFill>
                  <a:schemeClr val="tx1"/>
                </a:solidFill>
              </a:rPr>
              <a:t>Si elle se réalise, l’idée est susceptible de changer positivement l’école ou d’apporter une solution à un problème prioritaire.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24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396708" y="934864"/>
            <a:ext cx="7656247" cy="5816810"/>
          </a:xfrm>
          <a:prstGeom prst="rect">
            <a:avLst/>
          </a:prstGeom>
        </p:spPr>
      </p:pic>
      <p:sp>
        <p:nvSpPr>
          <p:cNvPr id="19" name="Google Shape;184;p21"/>
          <p:cNvSpPr/>
          <p:nvPr>
            <p:custDataLst>
              <p:tags r:id="rId2"/>
            </p:custDataLst>
          </p:nvPr>
        </p:nvSpPr>
        <p:spPr>
          <a:xfrm>
            <a:off x="3822682" y="1848489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184;p21"/>
          <p:cNvSpPr/>
          <p:nvPr>
            <p:custDataLst>
              <p:tags r:id="rId3"/>
            </p:custDataLst>
          </p:nvPr>
        </p:nvSpPr>
        <p:spPr>
          <a:xfrm>
            <a:off x="4885580" y="1854692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184;p21"/>
          <p:cNvSpPr/>
          <p:nvPr>
            <p:custDataLst>
              <p:tags r:id="rId4"/>
            </p:custDataLst>
          </p:nvPr>
        </p:nvSpPr>
        <p:spPr>
          <a:xfrm>
            <a:off x="5964171" y="1854691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4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184;p21"/>
          <p:cNvSpPr/>
          <p:nvPr>
            <p:custDataLst>
              <p:tags r:id="rId5"/>
            </p:custDataLst>
          </p:nvPr>
        </p:nvSpPr>
        <p:spPr>
          <a:xfrm>
            <a:off x="6933569" y="185469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5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184;p21"/>
          <p:cNvSpPr/>
          <p:nvPr>
            <p:custDataLst>
              <p:tags r:id="rId6"/>
            </p:custDataLst>
          </p:nvPr>
        </p:nvSpPr>
        <p:spPr>
          <a:xfrm>
            <a:off x="7747104" y="185469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6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184;p21"/>
          <p:cNvSpPr/>
          <p:nvPr>
            <p:custDataLst>
              <p:tags r:id="rId7"/>
            </p:custDataLst>
          </p:nvPr>
        </p:nvSpPr>
        <p:spPr>
          <a:xfrm>
            <a:off x="2716598" y="3638703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0" name="Légende encadrée 2 19"/>
          <p:cNvSpPr/>
          <p:nvPr>
            <p:custDataLst>
              <p:tags r:id="rId8"/>
            </p:custDataLst>
          </p:nvPr>
        </p:nvSpPr>
        <p:spPr>
          <a:xfrm>
            <a:off x="1744394" y="1745573"/>
            <a:ext cx="2785075" cy="2868630"/>
          </a:xfrm>
          <a:prstGeom prst="borderCallout2">
            <a:avLst>
              <a:gd name="adj1" fmla="val 23562"/>
              <a:gd name="adj2" fmla="val 100538"/>
              <a:gd name="adj3" fmla="val 9153"/>
              <a:gd name="adj4" fmla="val 104605"/>
              <a:gd name="adj5" fmla="val 5734"/>
              <a:gd name="adj6" fmla="val 112760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solidFill>
                  <a:schemeClr val="tx1"/>
                </a:solidFill>
              </a:rPr>
              <a:t>Ce critère vise à s’assurer que le</a:t>
            </a:r>
            <a:r>
              <a:rPr lang="fr-CA" sz="1600" dirty="0">
                <a:solidFill>
                  <a:schemeClr val="tx1"/>
                </a:solidFill>
              </a:rPr>
              <a:t> nombre d’élèves touchés par le projet sera élevé par rapport au nombre total d’élèves de l’école.</a:t>
            </a:r>
          </a:p>
          <a:p>
            <a:r>
              <a:rPr lang="fr-CA" sz="1600" dirty="0">
                <a:solidFill>
                  <a:schemeClr val="tx1"/>
                </a:solidFill>
              </a:rPr>
              <a:t>Le projet prend en considération la réalité de l’école (le milieu, la diversité, les caractéristiques des élèves, les besoins particuliers, autres). 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08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396708" y="934864"/>
            <a:ext cx="7656247" cy="5816810"/>
          </a:xfrm>
          <a:prstGeom prst="rect">
            <a:avLst/>
          </a:prstGeom>
        </p:spPr>
      </p:pic>
      <p:sp>
        <p:nvSpPr>
          <p:cNvPr id="19" name="Google Shape;184;p21"/>
          <p:cNvSpPr/>
          <p:nvPr>
            <p:custDataLst>
              <p:tags r:id="rId2"/>
            </p:custDataLst>
          </p:nvPr>
        </p:nvSpPr>
        <p:spPr>
          <a:xfrm>
            <a:off x="3822682" y="1848489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184;p21"/>
          <p:cNvSpPr/>
          <p:nvPr>
            <p:custDataLst>
              <p:tags r:id="rId3"/>
            </p:custDataLst>
          </p:nvPr>
        </p:nvSpPr>
        <p:spPr>
          <a:xfrm>
            <a:off x="4885580" y="1854692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7" name="Légende encadrée 2 26"/>
          <p:cNvSpPr/>
          <p:nvPr>
            <p:custDataLst>
              <p:tags r:id="rId4"/>
            </p:custDataLst>
          </p:nvPr>
        </p:nvSpPr>
        <p:spPr>
          <a:xfrm>
            <a:off x="3647785" y="1471125"/>
            <a:ext cx="1924084" cy="1774995"/>
          </a:xfrm>
          <a:prstGeom prst="borderCallout2">
            <a:avLst>
              <a:gd name="adj1" fmla="val 29416"/>
              <a:gd name="adj2" fmla="val 100434"/>
              <a:gd name="adj3" fmla="val 31505"/>
              <a:gd name="adj4" fmla="val 108798"/>
              <a:gd name="adj5" fmla="val 31453"/>
              <a:gd name="adj6" fmla="val 118192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Ce critère sert à vérifier si le projet peut être réalisé dans les délais requis et avec les ressources disponibles.</a:t>
            </a:r>
          </a:p>
        </p:txBody>
      </p:sp>
      <p:sp>
        <p:nvSpPr>
          <p:cNvPr id="28" name="Google Shape;184;p21"/>
          <p:cNvSpPr/>
          <p:nvPr>
            <p:custDataLst>
              <p:tags r:id="rId5"/>
            </p:custDataLst>
          </p:nvPr>
        </p:nvSpPr>
        <p:spPr>
          <a:xfrm>
            <a:off x="5964171" y="1854691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4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184;p21"/>
          <p:cNvSpPr/>
          <p:nvPr>
            <p:custDataLst>
              <p:tags r:id="rId6"/>
            </p:custDataLst>
          </p:nvPr>
        </p:nvSpPr>
        <p:spPr>
          <a:xfrm>
            <a:off x="6933569" y="185469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5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184;p21"/>
          <p:cNvSpPr/>
          <p:nvPr>
            <p:custDataLst>
              <p:tags r:id="rId7"/>
            </p:custDataLst>
          </p:nvPr>
        </p:nvSpPr>
        <p:spPr>
          <a:xfrm>
            <a:off x="7747104" y="185469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6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184;p21"/>
          <p:cNvSpPr/>
          <p:nvPr>
            <p:custDataLst>
              <p:tags r:id="rId8"/>
            </p:custDataLst>
          </p:nvPr>
        </p:nvSpPr>
        <p:spPr>
          <a:xfrm>
            <a:off x="2716598" y="3638703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011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396708" y="934864"/>
            <a:ext cx="7656247" cy="5816810"/>
          </a:xfrm>
          <a:prstGeom prst="rect">
            <a:avLst/>
          </a:prstGeom>
        </p:spPr>
      </p:pic>
      <p:sp>
        <p:nvSpPr>
          <p:cNvPr id="19" name="Google Shape;184;p21"/>
          <p:cNvSpPr/>
          <p:nvPr>
            <p:custDataLst>
              <p:tags r:id="rId2"/>
            </p:custDataLst>
          </p:nvPr>
        </p:nvSpPr>
        <p:spPr>
          <a:xfrm>
            <a:off x="3822682" y="1848489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184;p21"/>
          <p:cNvSpPr/>
          <p:nvPr>
            <p:custDataLst>
              <p:tags r:id="rId3"/>
            </p:custDataLst>
          </p:nvPr>
        </p:nvSpPr>
        <p:spPr>
          <a:xfrm>
            <a:off x="4885580" y="1854692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184;p21"/>
          <p:cNvSpPr/>
          <p:nvPr>
            <p:custDataLst>
              <p:tags r:id="rId4"/>
            </p:custDataLst>
          </p:nvPr>
        </p:nvSpPr>
        <p:spPr>
          <a:xfrm>
            <a:off x="5964171" y="1854691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4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9" name="Légende encadrée 2 28"/>
          <p:cNvSpPr/>
          <p:nvPr>
            <p:custDataLst>
              <p:tags r:id="rId5"/>
            </p:custDataLst>
          </p:nvPr>
        </p:nvSpPr>
        <p:spPr>
          <a:xfrm>
            <a:off x="4625818" y="1710071"/>
            <a:ext cx="1940588" cy="1335741"/>
          </a:xfrm>
          <a:prstGeom prst="borderCallout2">
            <a:avLst>
              <a:gd name="adj1" fmla="val 29416"/>
              <a:gd name="adj2" fmla="val 100434"/>
              <a:gd name="adj3" fmla="val 31505"/>
              <a:gd name="adj4" fmla="val 108798"/>
              <a:gd name="adj5" fmla="val 20921"/>
              <a:gd name="adj6" fmla="val 116742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Ce critère sert à vérifier si le projet sort de l’ordinaire comparé aux autres projets. </a:t>
            </a:r>
          </a:p>
        </p:txBody>
      </p:sp>
      <p:sp>
        <p:nvSpPr>
          <p:cNvPr id="32" name="Google Shape;184;p21"/>
          <p:cNvSpPr/>
          <p:nvPr>
            <p:custDataLst>
              <p:tags r:id="rId6"/>
            </p:custDataLst>
          </p:nvPr>
        </p:nvSpPr>
        <p:spPr>
          <a:xfrm>
            <a:off x="6933569" y="185469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5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184;p21"/>
          <p:cNvSpPr/>
          <p:nvPr>
            <p:custDataLst>
              <p:tags r:id="rId7"/>
            </p:custDataLst>
          </p:nvPr>
        </p:nvSpPr>
        <p:spPr>
          <a:xfrm>
            <a:off x="7747104" y="185469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6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184;p21"/>
          <p:cNvSpPr/>
          <p:nvPr>
            <p:custDataLst>
              <p:tags r:id="rId8"/>
            </p:custDataLst>
          </p:nvPr>
        </p:nvSpPr>
        <p:spPr>
          <a:xfrm>
            <a:off x="2716598" y="3638703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50801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69D2960428884B85B8459D9994785A" ma:contentTypeVersion="16" ma:contentTypeDescription="Crée un document." ma:contentTypeScope="" ma:versionID="eb7bb77713cab5e48c3b428ce7dd32c3">
  <xsd:schema xmlns:xsd="http://www.w3.org/2001/XMLSchema" xmlns:xs="http://www.w3.org/2001/XMLSchema" xmlns:p="http://schemas.microsoft.com/office/2006/metadata/properties" xmlns:ns2="5f23f9c8-bac7-42ba-8538-2846167e7cde" xmlns:ns3="4089a433-1ed9-4eb1-90a2-2157aecae93d" targetNamespace="http://schemas.microsoft.com/office/2006/metadata/properties" ma:root="true" ma:fieldsID="a3891b890f8203515b20d28028daa648" ns2:_="" ns3:_="">
    <xsd:import namespace="5f23f9c8-bac7-42ba-8538-2846167e7cde"/>
    <xsd:import namespace="4089a433-1ed9-4eb1-90a2-2157aecae9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23f9c8-bac7-42ba-8538-2846167e7c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b7b8f9ed-6a47-431a-893d-9cdf97823e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89a433-1ed9-4eb1-90a2-2157aecae93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89030b5-b48c-427a-aebd-f98205b9d845}" ma:internalName="TaxCatchAll" ma:showField="CatchAllData" ma:web="4089a433-1ed9-4eb1-90a2-2157aecae9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23f9c8-bac7-42ba-8538-2846167e7cde">
      <Terms xmlns="http://schemas.microsoft.com/office/infopath/2007/PartnerControls"/>
    </lcf76f155ced4ddcb4097134ff3c332f>
    <TaxCatchAll xmlns="4089a433-1ed9-4eb1-90a2-2157aecae93d" xsi:nil="true"/>
    <SharedWithUsers xmlns="4089a433-1ed9-4eb1-90a2-2157aecae93d">
      <UserInfo>
        <DisplayName/>
        <AccountId xsi:nil="true"/>
        <AccountType/>
      </UserInfo>
    </SharedWithUsers>
    <MediaLengthInSeconds xmlns="5f23f9c8-bac7-42ba-8538-2846167e7cde" xsi:nil="true"/>
  </documentManagement>
</p:properties>
</file>

<file path=customXml/itemProps1.xml><?xml version="1.0" encoding="utf-8"?>
<ds:datastoreItem xmlns:ds="http://schemas.openxmlformats.org/officeDocument/2006/customXml" ds:itemID="{1620F11A-1C8F-45A7-9EA6-74F25D4673DB}"/>
</file>

<file path=customXml/itemProps2.xml><?xml version="1.0" encoding="utf-8"?>
<ds:datastoreItem xmlns:ds="http://schemas.openxmlformats.org/officeDocument/2006/customXml" ds:itemID="{7CC6D96A-D260-47AF-BB61-2C7B1ACA6A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E3D428-3A7A-4111-824D-D8AA66076559}">
  <ds:schemaRefs>
    <ds:schemaRef ds:uri="http://schemas.microsoft.com/office/2006/metadata/properties"/>
    <ds:schemaRef ds:uri="http://schemas.microsoft.com/office/infopath/2007/PartnerControls"/>
    <ds:schemaRef ds:uri="cb42c1a8-2351-4f93-ab52-dbe9a46ce7a7"/>
    <ds:schemaRef ds:uri="18125639-ec9c-4d4f-9296-77d5608399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783</Words>
  <Application>Microsoft Office PowerPoint</Application>
  <PresentationFormat>Affichage à l'écran (4:3)</PresentationFormat>
  <Paragraphs>86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Arial Unicode MS</vt:lpstr>
      <vt:lpstr>Calibri</vt:lpstr>
      <vt:lpstr>Thème Office</vt:lpstr>
      <vt:lpstr>Module 9 Découvrir la démarche de réalisation d’un projet collectif</vt:lpstr>
      <vt:lpstr>Dans cette leçon, il est question de la clarification du projet.</vt:lpstr>
      <vt:lpstr>Pourquoi est-il important de clarifier le projet qu’on souhaite mettre en œuvre? </vt:lpstr>
      <vt:lpstr>Comment procéder pour clarifier un projet?                       La clarification s’effectue en deux étapes 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Lorsque le conseil d’élèves a déterminé l’idée de projet, il est important de préciser ce projet afin que tous les membres aient une vision commune.                      </vt:lpstr>
      <vt:lpstr>Présentation PowerPoint</vt:lpstr>
      <vt:lpstr>Présentation PowerPoint</vt:lpstr>
      <vt:lpstr>Certaines écoles ont mis en place des pratiques intéressantes pour aider le conseil d’élèves à clarifier son projet : </vt:lpstr>
      <vt:lpstr>Vous avez terminé la leçon 9.1.2 – Clarification.      Consultez les autres leçons du Module 9 – Découvrir la démarche de réalisation d’un projet collectif du site Web de Vox populi pour en apprendre davantage à ce sujet :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 Déterminer la place du conseil d’élèves dans l’école</dc:title>
  <dc:creator>Élyse Bolduc</dc:creator>
  <cp:lastModifiedBy>Catherine Lebossé</cp:lastModifiedBy>
  <cp:revision>106</cp:revision>
  <dcterms:modified xsi:type="dcterms:W3CDTF">2022-07-28T12:23:29Z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0x0101005A69D2960428884B85B8459D9994785A</vt:lpwstr>
  </property>
  <property fmtid="{D5CDD505-2E9C-101B-9397-08002B2CF9AE}" pid="3" name="MediaServiceImageTags">
    <vt:lpwstr/>
  </property>
  <property fmtid="{D5CDD505-2E9C-101B-9397-08002B2CF9AE}" pid="4" name="Order">
    <vt:r8>239100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