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6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8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9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6"/>
  </p:notesMasterIdLst>
  <p:sldIdLst>
    <p:sldId id="267" r:id="rId5"/>
    <p:sldId id="257" r:id="rId6"/>
    <p:sldId id="281" r:id="rId7"/>
    <p:sldId id="282" r:id="rId8"/>
    <p:sldId id="280" r:id="rId9"/>
    <p:sldId id="273" r:id="rId10"/>
    <p:sldId id="279" r:id="rId11"/>
    <p:sldId id="278" r:id="rId12"/>
    <p:sldId id="275" r:id="rId13"/>
    <p:sldId id="271" r:id="rId14"/>
    <p:sldId id="272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195A"/>
    <a:srgbClr val="FFFFFF"/>
    <a:srgbClr val="00A8B0"/>
    <a:srgbClr val="D4F0F4"/>
    <a:srgbClr val="141733"/>
    <a:srgbClr val="00B6BD"/>
    <a:srgbClr val="76D0DC"/>
    <a:srgbClr val="00E3EE"/>
    <a:srgbClr val="00CCD6"/>
    <a:srgbClr val="60C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1D3A90-D996-422A-BCAC-C7B23E256AF5}" v="45" dt="2022-07-28T12:29:12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3" autoAdjust="0"/>
    <p:restoredTop sz="95352" autoAdjust="0"/>
  </p:normalViewPr>
  <p:slideViewPr>
    <p:cSldViewPr snapToGrid="0">
      <p:cViewPr varScale="1">
        <p:scale>
          <a:sx n="75" d="100"/>
          <a:sy n="75" d="100"/>
        </p:scale>
        <p:origin x="117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Lebossé" userId="ed73c8c4-4b80-4d34-8775-49acab88a2c9" providerId="ADAL" clId="{501D3A90-D996-422A-BCAC-C7B23E256AF5}"/>
    <pc:docChg chg="custSel modSld modMainMaster">
      <pc:chgData name="Catherine Lebossé" userId="ed73c8c4-4b80-4d34-8775-49acab88a2c9" providerId="ADAL" clId="{501D3A90-D996-422A-BCAC-C7B23E256AF5}" dt="2022-07-28T12:30:37.653" v="34" actId="313"/>
      <pc:docMkLst>
        <pc:docMk/>
      </pc:docMkLst>
      <pc:sldChg chg="modSp mod">
        <pc:chgData name="Catherine Lebossé" userId="ed73c8c4-4b80-4d34-8775-49acab88a2c9" providerId="ADAL" clId="{501D3A90-D996-422A-BCAC-C7B23E256AF5}" dt="2022-07-28T12:30:28.304" v="30" actId="20577"/>
        <pc:sldMkLst>
          <pc:docMk/>
          <pc:sldMk cId="891473515" sldId="267"/>
        </pc:sldMkLst>
        <pc:spChg chg="mod">
          <ac:chgData name="Catherine Lebossé" userId="ed73c8c4-4b80-4d34-8775-49acab88a2c9" providerId="ADAL" clId="{501D3A90-D996-422A-BCAC-C7B23E256AF5}" dt="2022-07-18T19:12:50.396" v="11" actId="20577"/>
          <ac:spMkLst>
            <pc:docMk/>
            <pc:sldMk cId="891473515" sldId="267"/>
            <ac:spMk id="12" creationId="{E91931D5-CFCA-4978-80F9-BCF2B1B67364}"/>
          </ac:spMkLst>
        </pc:spChg>
        <pc:spChg chg="mod">
          <ac:chgData name="Catherine Lebossé" userId="ed73c8c4-4b80-4d34-8775-49acab88a2c9" providerId="ADAL" clId="{501D3A90-D996-422A-BCAC-C7B23E256AF5}" dt="2022-07-28T12:30:28.255" v="29" actId="20577"/>
          <ac:spMkLst>
            <pc:docMk/>
            <pc:sldMk cId="891473515" sldId="267"/>
            <ac:spMk id="13" creationId="{61C3C79B-BF48-424F-AAFD-879950C15BB8}"/>
          </ac:spMkLst>
        </pc:spChg>
        <pc:spChg chg="mod">
          <ac:chgData name="Catherine Lebossé" userId="ed73c8c4-4b80-4d34-8775-49acab88a2c9" providerId="ADAL" clId="{501D3A90-D996-422A-BCAC-C7B23E256AF5}" dt="2022-07-28T12:30:28.304" v="30" actId="20577"/>
          <ac:spMkLst>
            <pc:docMk/>
            <pc:sldMk cId="891473515" sldId="267"/>
            <ac:spMk id="15" creationId="{9A4BBFFD-9F0C-4789-855A-1F82B9ADDB2B}"/>
          </ac:spMkLst>
        </pc:spChg>
      </pc:sldChg>
      <pc:sldChg chg="modSp mod">
        <pc:chgData name="Catherine Lebossé" userId="ed73c8c4-4b80-4d34-8775-49acab88a2c9" providerId="ADAL" clId="{501D3A90-D996-422A-BCAC-C7B23E256AF5}" dt="2022-07-28T12:30:37.653" v="34" actId="313"/>
        <pc:sldMkLst>
          <pc:docMk/>
          <pc:sldMk cId="4063182989" sldId="271"/>
        </pc:sldMkLst>
        <pc:spChg chg="mod">
          <ac:chgData name="Catherine Lebossé" userId="ed73c8c4-4b80-4d34-8775-49acab88a2c9" providerId="ADAL" clId="{501D3A90-D996-422A-BCAC-C7B23E256AF5}" dt="2022-07-28T12:30:26.870" v="28" actId="20577"/>
          <ac:spMkLst>
            <pc:docMk/>
            <pc:sldMk cId="4063182989" sldId="271"/>
            <ac:spMk id="24" creationId="{F471E230-7ED6-4266-B1E0-A36F0006A76C}"/>
          </ac:spMkLst>
        </pc:spChg>
        <pc:spChg chg="mod">
          <ac:chgData name="Catherine Lebossé" userId="ed73c8c4-4b80-4d34-8775-49acab88a2c9" providerId="ADAL" clId="{501D3A90-D996-422A-BCAC-C7B23E256AF5}" dt="2022-07-28T12:30:37.653" v="34" actId="313"/>
          <ac:spMkLst>
            <pc:docMk/>
            <pc:sldMk cId="4063182989" sldId="271"/>
            <ac:spMk id="208" creationId="{00000000-0000-0000-0000-000000000000}"/>
          </ac:spMkLst>
        </pc:spChg>
      </pc:sldChg>
      <pc:sldChg chg="modSp mod">
        <pc:chgData name="Catherine Lebossé" userId="ed73c8c4-4b80-4d34-8775-49acab88a2c9" providerId="ADAL" clId="{501D3A90-D996-422A-BCAC-C7B23E256AF5}" dt="2022-07-28T12:30:25.384" v="21" actId="20577"/>
        <pc:sldMkLst>
          <pc:docMk/>
          <pc:sldMk cId="1631029394" sldId="275"/>
        </pc:sldMkLst>
        <pc:spChg chg="mod">
          <ac:chgData name="Catherine Lebossé" userId="ed73c8c4-4b80-4d34-8775-49acab88a2c9" providerId="ADAL" clId="{501D3A90-D996-422A-BCAC-C7B23E256AF5}" dt="2022-07-28T12:30:25.384" v="21" actId="20577"/>
          <ac:spMkLst>
            <pc:docMk/>
            <pc:sldMk cId="1631029394" sldId="275"/>
            <ac:spMk id="15" creationId="{BDCE1E2A-100F-46C0-B191-F6BD11C46D55}"/>
          </ac:spMkLst>
        </pc:spChg>
      </pc:sldChg>
      <pc:sldMasterChg chg="modSldLayout">
        <pc:chgData name="Catherine Lebossé" userId="ed73c8c4-4b80-4d34-8775-49acab88a2c9" providerId="ADAL" clId="{501D3A90-D996-422A-BCAC-C7B23E256AF5}" dt="2022-07-18T19:13:13.391" v="12" actId="14826"/>
        <pc:sldMasterMkLst>
          <pc:docMk/>
          <pc:sldMasterMk cId="0" sldId="2147483659"/>
        </pc:sldMasterMkLst>
        <pc:sldLayoutChg chg="modSp">
          <pc:chgData name="Catherine Lebossé" userId="ed73c8c4-4b80-4d34-8775-49acab88a2c9" providerId="ADAL" clId="{501D3A90-D996-422A-BCAC-C7B23E256AF5}" dt="2022-07-18T19:13:13.391" v="12" actId="14826"/>
          <pc:sldLayoutMkLst>
            <pc:docMk/>
            <pc:sldMasterMk cId="0" sldId="2147483659"/>
            <pc:sldLayoutMk cId="1428930395" sldId="2147483663"/>
          </pc:sldLayoutMkLst>
          <pc:picChg chg="mod">
            <ac:chgData name="Catherine Lebossé" userId="ed73c8c4-4b80-4d34-8775-49acab88a2c9" providerId="ADAL" clId="{501D3A90-D996-422A-BCAC-C7B23E256AF5}" dt="2022-07-18T19:13:13.391" v="12" actId="14826"/>
            <ac:picMkLst>
              <pc:docMk/>
              <pc:sldMasterMk cId="0" sldId="2147483659"/>
              <pc:sldLayoutMk cId="1428930395" sldId="2147483663"/>
              <ac:picMk id="21" creationId="{4BEA2A7E-FD4B-4469-89E5-A13F77D3C87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21782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1175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0460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8548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1307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070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735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0335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0782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5355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560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6654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mailto:voxpopuli@electionsquebec.qc.ca?subject=Module%209%20-%20Le&#231;on%209.1.5%20Budge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mailto:voxpopuli@electionsquebec.qc.ca?subject=Module%209%20-%20Le&#231;on%209.1.5%20Budge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preserve="1" userDrawn="1">
  <p:cSld name="1_Diapositive de titr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4306" y="2259660"/>
            <a:ext cx="6439276" cy="155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32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903891" y="4205486"/>
            <a:ext cx="5160017" cy="88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8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DDA3A3-947E-487A-81A9-9CD5CE400FED}"/>
              </a:ext>
            </a:extLst>
          </p:cNvPr>
          <p:cNvSpPr/>
          <p:nvPr userDrawn="1"/>
        </p:nvSpPr>
        <p:spPr>
          <a:xfrm>
            <a:off x="53858" y="70399"/>
            <a:ext cx="1756835" cy="6719700"/>
          </a:xfrm>
          <a:prstGeom prst="rect">
            <a:avLst/>
          </a:prstGeom>
          <a:solidFill>
            <a:srgbClr val="141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267E69C-4AB3-40F0-8733-D917D5A49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0" y="344861"/>
            <a:ext cx="1403063" cy="548274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B5CF49C0-A85F-4C42-9A9A-8D093E74FA33}"/>
              </a:ext>
            </a:extLst>
          </p:cNvPr>
          <p:cNvGrpSpPr/>
          <p:nvPr userDrawn="1"/>
        </p:nvGrpSpPr>
        <p:grpSpPr>
          <a:xfrm>
            <a:off x="4645269" y="3946758"/>
            <a:ext cx="1657350" cy="82317"/>
            <a:chOff x="4505325" y="3946758"/>
            <a:chExt cx="1657350" cy="8231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49EC256-4649-45E6-9679-6FE6D0F60607}"/>
                </a:ext>
              </a:extLst>
            </p:cNvPr>
            <p:cNvSpPr/>
            <p:nvPr/>
          </p:nvSpPr>
          <p:spPr>
            <a:xfrm>
              <a:off x="4505325" y="3946758"/>
              <a:ext cx="552450" cy="82317"/>
            </a:xfrm>
            <a:prstGeom prst="rect">
              <a:avLst/>
            </a:prstGeom>
            <a:solidFill>
              <a:srgbClr val="B91A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3CC5A4-0971-4FBB-BCCE-CDD48AC6D7AC}"/>
                </a:ext>
              </a:extLst>
            </p:cNvPr>
            <p:cNvSpPr/>
            <p:nvPr/>
          </p:nvSpPr>
          <p:spPr>
            <a:xfrm>
              <a:off x="5057775" y="3946758"/>
              <a:ext cx="552450" cy="82317"/>
            </a:xfrm>
            <a:prstGeom prst="rect">
              <a:avLst/>
            </a:prstGeom>
            <a:solidFill>
              <a:srgbClr val="3DC1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D099A5B-7B17-4B4B-96E4-1ADA08EF4E3A}"/>
                </a:ext>
              </a:extLst>
            </p:cNvPr>
            <p:cNvSpPr/>
            <p:nvPr/>
          </p:nvSpPr>
          <p:spPr>
            <a:xfrm>
              <a:off x="5610225" y="3946759"/>
              <a:ext cx="552450" cy="76602"/>
            </a:xfrm>
            <a:prstGeom prst="rect">
              <a:avLst/>
            </a:prstGeom>
            <a:solidFill>
              <a:srgbClr val="8CC6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23F053C-81FE-4E91-AFCF-E80C6538E9ED}"/>
              </a:ext>
            </a:extLst>
          </p:cNvPr>
          <p:cNvSpPr/>
          <p:nvPr userDrawn="1"/>
        </p:nvSpPr>
        <p:spPr>
          <a:xfrm>
            <a:off x="1800225" y="95688"/>
            <a:ext cx="7248082" cy="6683778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E9D9F-CF0A-4BE3-9AC6-082F84190CB1}"/>
              </a:ext>
            </a:extLst>
          </p:cNvPr>
          <p:cNvSpPr/>
          <p:nvPr userDrawn="1"/>
        </p:nvSpPr>
        <p:spPr>
          <a:xfrm>
            <a:off x="129734" y="170120"/>
            <a:ext cx="1605082" cy="653902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313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03D8C18-289F-45D5-A6AE-39F86A020091}"/>
              </a:ext>
            </a:extLst>
          </p:cNvPr>
          <p:cNvSpPr txBox="1"/>
          <p:nvPr userDrawn="1"/>
        </p:nvSpPr>
        <p:spPr>
          <a:xfrm>
            <a:off x="6193767" y="291570"/>
            <a:ext cx="2309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solidFill>
                  <a:schemeClr val="bg1"/>
                </a:solidFill>
              </a:rPr>
              <a:t>Module 9 – Leçon 9.1.5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335EDD8-CFD5-4902-BC5A-AEB6091D9A33}"/>
              </a:ext>
            </a:extLst>
          </p:cNvPr>
          <p:cNvSpPr txBox="1"/>
          <p:nvPr userDrawn="1"/>
        </p:nvSpPr>
        <p:spPr>
          <a:xfrm>
            <a:off x="308868" y="5633468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9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Par courriel</a:t>
            </a:r>
            <a:endParaRPr lang="fr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6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19" name="Google Shape;119;p16">
            <a:extLst>
              <a:ext uri="{FF2B5EF4-FFF2-40B4-BE49-F238E27FC236}">
                <a16:creationId xmlns:a16="http://schemas.microsoft.com/office/drawing/2014/main" id="{D58D4ED3-DE69-4070-8275-A8E1F5E3853C}"/>
              </a:ext>
            </a:extLst>
          </p:cNvPr>
          <p:cNvSpPr txBox="1"/>
          <p:nvPr/>
        </p:nvSpPr>
        <p:spPr>
          <a:xfrm>
            <a:off x="1932525" y="1143072"/>
            <a:ext cx="5011200" cy="319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fr-CA" sz="1600" b="1" i="0" u="none" strike="noStrike" cap="none" dirty="0">
                <a:solidFill>
                  <a:srgbClr val="B20157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rPr>
              <a:t>Budget</a:t>
            </a:r>
            <a:endParaRPr sz="1600" b="1" i="0" u="none" strike="noStrike" cap="none" dirty="0">
              <a:solidFill>
                <a:srgbClr val="B20157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Arial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F9B2632-DEC0-4897-9E1E-6CD4C198AA9A}"/>
              </a:ext>
            </a:extLst>
          </p:cNvPr>
          <p:cNvSpPr txBox="1"/>
          <p:nvPr userDrawn="1"/>
        </p:nvSpPr>
        <p:spPr>
          <a:xfrm>
            <a:off x="6185141" y="291570"/>
            <a:ext cx="2318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solidFill>
                  <a:schemeClr val="bg1"/>
                </a:solidFill>
              </a:rPr>
              <a:t>Module 9 – Leçon 9.1.5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3BD1578-B3E9-48B5-9A5A-8DAA5775DB88}"/>
              </a:ext>
            </a:extLst>
          </p:cNvPr>
          <p:cNvSpPr txBox="1"/>
          <p:nvPr userDrawn="1"/>
        </p:nvSpPr>
        <p:spPr>
          <a:xfrm>
            <a:off x="308868" y="5633468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9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Par courriel</a:t>
            </a:r>
            <a:endParaRPr lang="fr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61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preserve="1" userDrawn="1">
  <p:cSld name="1_Diapositive de titr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DDA3A3-947E-487A-81A9-9CD5CE400FED}"/>
              </a:ext>
            </a:extLst>
          </p:cNvPr>
          <p:cNvSpPr/>
          <p:nvPr userDrawn="1"/>
        </p:nvSpPr>
        <p:spPr>
          <a:xfrm>
            <a:off x="53858" y="70399"/>
            <a:ext cx="1756835" cy="6719700"/>
          </a:xfrm>
          <a:prstGeom prst="rect">
            <a:avLst/>
          </a:prstGeom>
          <a:solidFill>
            <a:srgbClr val="141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267E69C-4AB3-40F0-8733-D917D5A492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0" y="344861"/>
            <a:ext cx="1403063" cy="54827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23F053C-81FE-4E91-AFCF-E80C6538E9ED}"/>
              </a:ext>
            </a:extLst>
          </p:cNvPr>
          <p:cNvSpPr/>
          <p:nvPr userDrawn="1"/>
        </p:nvSpPr>
        <p:spPr>
          <a:xfrm>
            <a:off x="1800225" y="95688"/>
            <a:ext cx="7248082" cy="6683778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E9D9F-CF0A-4BE3-9AC6-082F84190CB1}"/>
              </a:ext>
            </a:extLst>
          </p:cNvPr>
          <p:cNvSpPr/>
          <p:nvPr userDrawn="1"/>
        </p:nvSpPr>
        <p:spPr>
          <a:xfrm>
            <a:off x="129734" y="170120"/>
            <a:ext cx="1605082" cy="653902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CBCD8B-E135-48FB-81CF-D91A918D66C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800225" y="95688"/>
            <a:ext cx="7248082" cy="6683778"/>
          </a:xfrm>
          <a:prstGeom prst="rect">
            <a:avLst/>
          </a:prstGeom>
          <a:solidFill>
            <a:srgbClr val="E6E7E8"/>
          </a:solidFill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D2ED0BA-C72F-4B5B-80FD-82FE29BC790B}"/>
              </a:ext>
            </a:extLst>
          </p:cNvPr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"/>
          <a:stretch/>
        </p:blipFill>
        <p:spPr>
          <a:xfrm>
            <a:off x="1810691" y="2877671"/>
            <a:ext cx="7218565" cy="388862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BEA2A7E-FD4B-4469-89E5-A13F77D3C870}"/>
              </a:ext>
            </a:extLst>
          </p:cNvPr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7"/>
          <a:srcRect/>
          <a:stretch/>
        </p:blipFill>
        <p:spPr>
          <a:xfrm>
            <a:off x="3016758" y="3421171"/>
            <a:ext cx="4808012" cy="179625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1990F52-9B51-45B3-A6EC-450DCDAB3F04}"/>
              </a:ext>
            </a:extLst>
          </p:cNvPr>
          <p:cNvSpPr txBox="1"/>
          <p:nvPr userDrawn="1"/>
        </p:nvSpPr>
        <p:spPr>
          <a:xfrm>
            <a:off x="3774522" y="2915820"/>
            <a:ext cx="3309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Une initiative conjointe de :</a:t>
            </a:r>
          </a:p>
        </p:txBody>
      </p:sp>
    </p:spTree>
    <p:extLst>
      <p:ext uri="{BB962C8B-B14F-4D97-AF65-F5344CB8AC3E}">
        <p14:creationId xmlns:p14="http://schemas.microsoft.com/office/powerpoint/2010/main" val="142893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48" r:id="rId5"/>
    <p:sldLayoutId id="2147483649" r:id="rId6"/>
    <p:sldLayoutId id="2147483650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10" Type="http://schemas.openxmlformats.org/officeDocument/2006/relationships/hyperlink" Target="http://voxpopuli.quebec/outils.php" TargetMode="External"/><Relationship Id="rId4" Type="http://schemas.openxmlformats.org/officeDocument/2006/relationships/tags" Target="../tags/tag45.xml"/><Relationship Id="rId9" Type="http://schemas.openxmlformats.org/officeDocument/2006/relationships/hyperlink" Target="http://voxpopuli.quebec/formations/module9_decouvrir.ph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E91931D5-CFCA-4978-80F9-BCF2B1B6736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795015" y="6557005"/>
            <a:ext cx="11176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MAJ-CL-18-07-2022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61C3C79B-BF48-424F-AAFD-879950C15BB8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Module 9</a:t>
            </a:r>
            <a:br>
              <a:rPr lang="fr-CA" sz="3600" dirty="0"/>
            </a:br>
            <a:r>
              <a:rPr lang="fr-CA" dirty="0"/>
              <a:t>Découvrir la démarche de réalisation d’un projet collectif</a:t>
            </a:r>
          </a:p>
        </p:txBody>
      </p:sp>
      <p:sp>
        <p:nvSpPr>
          <p:cNvPr id="15" name="Sous-titre 14">
            <a:extLst>
              <a:ext uri="{FF2B5EF4-FFF2-40B4-BE49-F238E27FC236}">
                <a16:creationId xmlns:a16="http://schemas.microsoft.com/office/drawing/2014/main" id="{9A4BBFFD-9F0C-4789-855A-1F82B9ADDB2B}"/>
              </a:ext>
            </a:extLst>
          </p:cNvPr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fr-CA" dirty="0"/>
              <a:t>Leçon 9.1.5</a:t>
            </a:r>
          </a:p>
          <a:p>
            <a:pPr lvl="0"/>
            <a:r>
              <a:rPr lang="fr-CA" dirty="0"/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89147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5999" y="1830410"/>
            <a:ext cx="6217475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0000"/>
              </a:lnSpc>
              <a:buSzPct val="100000"/>
            </a:pPr>
            <a:r>
              <a:rPr lang="fr-CA" sz="1600" dirty="0"/>
              <a:t>Vous avez terminé la leçon 9.1.5 – Budget.</a:t>
            </a:r>
            <a:br>
              <a:rPr lang="fr-CA" sz="1600" dirty="0"/>
            </a:br>
            <a:br>
              <a:rPr lang="fr-CA" sz="1600" dirty="0"/>
            </a:br>
            <a:br>
              <a:rPr lang="fr-CA" sz="1600" dirty="0"/>
            </a:br>
            <a:br>
              <a:rPr lang="fr-CA" sz="1600" dirty="0"/>
            </a:br>
            <a:br>
              <a:rPr lang="fr-CA" sz="1600" dirty="0"/>
            </a:br>
            <a:r>
              <a:rPr lang="fr-CA" dirty="0"/>
              <a:t>Consultez les autres leçons du </a:t>
            </a:r>
            <a:r>
              <a:rPr lang="fr-CA" dirty="0">
                <a:solidFill>
                  <a:schemeClr val="tx1"/>
                </a:solidFill>
                <a:hlinkClick r:id="rId9"/>
              </a:rPr>
              <a:t>Module 9 – Découvrir la démarche de réalisation d’un projet collectif</a:t>
            </a:r>
            <a:r>
              <a:rPr lang="fr-CA" dirty="0">
                <a:solidFill>
                  <a:schemeClr val="tx1"/>
                </a:solidFill>
              </a:rPr>
              <a:t> </a:t>
            </a:r>
            <a:r>
              <a:rPr lang="fr-CA" dirty="0"/>
              <a:t>du site Web de Vox populi pour en apprendre davantage à ce sujet :</a:t>
            </a:r>
            <a:endParaRPr sz="1600" dirty="0"/>
          </a:p>
        </p:txBody>
      </p:sp>
      <p:sp>
        <p:nvSpPr>
          <p:cNvPr id="27" name="Rectangle 26"/>
          <p:cNvSpPr/>
          <p:nvPr>
            <p:custDataLst>
              <p:tags r:id="rId2"/>
            </p:custDataLst>
          </p:nvPr>
        </p:nvSpPr>
        <p:spPr>
          <a:xfrm>
            <a:off x="2069999" y="1958351"/>
            <a:ext cx="216000" cy="108000"/>
          </a:xfrm>
          <a:prstGeom prst="rect">
            <a:avLst/>
          </a:prstGeom>
          <a:solidFill>
            <a:srgbClr val="AE04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Rectangle 2"/>
          <p:cNvSpPr/>
          <p:nvPr>
            <p:custDataLst>
              <p:tags r:id="rId3"/>
            </p:custDataLst>
          </p:nvPr>
        </p:nvSpPr>
        <p:spPr>
          <a:xfrm>
            <a:off x="2285999" y="2338076"/>
            <a:ext cx="62031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fr-FR" sz="1600" dirty="0"/>
              <a:t>Consultez l’outil </a:t>
            </a:r>
            <a:r>
              <a:rPr lang="fr-FR" sz="1600" b="1" dirty="0">
                <a:solidFill>
                  <a:schemeClr val="tx1"/>
                </a:solidFill>
              </a:rPr>
              <a:t>Prévisions budgétaires</a:t>
            </a:r>
            <a:r>
              <a:rPr lang="fr-FR" sz="1600" dirty="0">
                <a:solidFill>
                  <a:schemeClr val="tx1"/>
                </a:solidFill>
              </a:rPr>
              <a:t> dans la section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CA" sz="1600" u="sng" dirty="0">
                <a:solidFill>
                  <a:srgbClr val="0070C0"/>
                </a:solidFill>
                <a:hlinkClick r:id="rId10"/>
              </a:rPr>
              <a:t>Boîte à outils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du site Web de Vox populi.</a:t>
            </a:r>
            <a:r>
              <a:rPr lang="fr-FR" sz="1600" dirty="0"/>
              <a:t> </a:t>
            </a:r>
          </a:p>
        </p:txBody>
      </p:sp>
      <p:sp>
        <p:nvSpPr>
          <p:cNvPr id="25" name="Rectangle 24"/>
          <p:cNvSpPr/>
          <p:nvPr>
            <p:custDataLst>
              <p:tags r:id="rId4"/>
            </p:custDataLst>
          </p:nvPr>
        </p:nvSpPr>
        <p:spPr>
          <a:xfrm>
            <a:off x="2069999" y="2468225"/>
            <a:ext cx="216000" cy="108000"/>
          </a:xfrm>
          <a:prstGeom prst="rect">
            <a:avLst/>
          </a:prstGeom>
          <a:solidFill>
            <a:srgbClr val="AE04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F471E230-7ED6-4266-B1E0-A36F0006A76C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414015" y="393515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9.1.1 – Observation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9.1.2 – Clarification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9.1.3 – Partenaires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9.1.4 – Échéancier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9.1.5 – Budget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/>
              <a:t>9.1.6 – Évaluation </a:t>
            </a:r>
            <a:r>
              <a:rPr lang="fr-CA" sz="1000" dirty="0"/>
              <a:t>(durée ± 3 min)</a:t>
            </a:r>
            <a:r>
              <a:rPr lang="fr-CA" sz="1600" dirty="0"/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endParaRPr lang="fr-CA" sz="16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FBC55D9-C833-4706-817D-8953CC94FAC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069999" y="3192424"/>
            <a:ext cx="216000" cy="108000"/>
          </a:xfrm>
          <a:prstGeom prst="rect">
            <a:avLst/>
          </a:prstGeom>
          <a:solidFill>
            <a:srgbClr val="AE04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3182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575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1BA9A-5EFC-4E22-9D6F-41F50649F4F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Dans cette leçon, il est question du budget d’un projet.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5405CC25-5EED-4998-8562-BC43CD7685D2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4011824" y="2413240"/>
            <a:ext cx="3936703" cy="3311101"/>
            <a:chOff x="3707601" y="2504680"/>
            <a:chExt cx="3936703" cy="3311101"/>
          </a:xfrm>
        </p:grpSpPr>
        <p:grpSp>
          <p:nvGrpSpPr>
            <p:cNvPr id="39" name="Groupe 38">
              <a:extLst>
                <a:ext uri="{FF2B5EF4-FFF2-40B4-BE49-F238E27FC236}">
                  <a16:creationId xmlns:a16="http://schemas.microsoft.com/office/drawing/2014/main" id="{86A7B2F4-54AD-4CB5-8864-4B2766EFD318}"/>
                </a:ext>
              </a:extLst>
            </p:cNvPr>
            <p:cNvGrpSpPr/>
            <p:nvPr/>
          </p:nvGrpSpPr>
          <p:grpSpPr>
            <a:xfrm>
              <a:off x="3707601" y="2504680"/>
              <a:ext cx="3077535" cy="2929952"/>
              <a:chOff x="4202804" y="3832375"/>
              <a:chExt cx="2635018" cy="2508656"/>
            </a:xfrm>
          </p:grpSpPr>
          <p:pic>
            <p:nvPicPr>
              <p:cNvPr id="42" name="Image 41">
                <a:extLst>
                  <a:ext uri="{FF2B5EF4-FFF2-40B4-BE49-F238E27FC236}">
                    <a16:creationId xmlns:a16="http://schemas.microsoft.com/office/drawing/2014/main" id="{74B5417C-4CB2-4CC8-9687-D5094E070A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alphaModFix amt="3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02804" y="3832375"/>
                <a:ext cx="2635018" cy="2508656"/>
              </a:xfrm>
              <a:prstGeom prst="rect">
                <a:avLst/>
              </a:prstGeom>
            </p:spPr>
          </p:pic>
          <p:sp>
            <p:nvSpPr>
              <p:cNvPr id="44" name="Hexagone 43">
                <a:extLst>
                  <a:ext uri="{FF2B5EF4-FFF2-40B4-BE49-F238E27FC236}">
                    <a16:creationId xmlns:a16="http://schemas.microsoft.com/office/drawing/2014/main" id="{9925EBC5-18EE-43AA-83ED-2CD06FB41205}"/>
                  </a:ext>
                </a:extLst>
              </p:cNvPr>
              <p:cNvSpPr/>
              <p:nvPr/>
            </p:nvSpPr>
            <p:spPr>
              <a:xfrm rot="16200000">
                <a:off x="5472865" y="5409755"/>
                <a:ext cx="967228" cy="824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</p:grpSp>
        <p:sp>
          <p:nvSpPr>
            <p:cNvPr id="41" name="Flèche : droite 40">
              <a:extLst>
                <a:ext uri="{FF2B5EF4-FFF2-40B4-BE49-F238E27FC236}">
                  <a16:creationId xmlns:a16="http://schemas.microsoft.com/office/drawing/2014/main" id="{3D4F5903-9041-4692-9006-FF3B26B3009F}"/>
                </a:ext>
              </a:extLst>
            </p:cNvPr>
            <p:cNvSpPr/>
            <p:nvPr/>
          </p:nvSpPr>
          <p:spPr>
            <a:xfrm flipH="1">
              <a:off x="6951811" y="4881409"/>
              <a:ext cx="692493" cy="400486"/>
            </a:xfrm>
            <a:prstGeom prst="rightArrow">
              <a:avLst/>
            </a:prstGeom>
            <a:solidFill>
              <a:srgbClr val="18AA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ADA1234F-48E6-4E00-B952-2C3BB224D7E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32300" y="4347522"/>
              <a:ext cx="1372990" cy="146825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9CF6F-8960-4739-92C8-BEE054A83EB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r-CA" dirty="0"/>
              <a:t>Pourquoi est-ce important faire un budget avant de démarrer un projet au conseil d’élèves?</a:t>
            </a:r>
            <a:br>
              <a:rPr lang="fr-CA" dirty="0"/>
            </a:br>
            <a:endParaRPr lang="fr-CA" dirty="0"/>
          </a:p>
        </p:txBody>
      </p:sp>
      <p:sp>
        <p:nvSpPr>
          <p:cNvPr id="19" name="Google Shape;107;p15"/>
          <p:cNvSpPr txBox="1"/>
          <p:nvPr>
            <p:custDataLst>
              <p:tags r:id="rId2"/>
            </p:custDataLst>
          </p:nvPr>
        </p:nvSpPr>
        <p:spPr>
          <a:xfrm>
            <a:off x="2062565" y="2643447"/>
            <a:ext cx="6310867" cy="181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90950" marR="0" lvl="0" indent="-285750" algn="l" rtl="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Déterminer les ressources nécessaires;</a:t>
            </a:r>
          </a:p>
          <a:p>
            <a:pPr marL="490950" marR="0" lvl="0" indent="-285750" algn="l" rtl="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dk1"/>
                </a:solidFill>
              </a:rPr>
              <a:t>Encadrer le projet afin qu’il corresponde au budget disponible;</a:t>
            </a:r>
          </a:p>
          <a:p>
            <a:pPr marL="490950" marR="0" lvl="0" indent="-285750" algn="l" rtl="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dk1"/>
                </a:solidFill>
              </a:rPr>
              <a:t>Obtenir l’approbation du projet par la direction;</a:t>
            </a:r>
          </a:p>
          <a:p>
            <a:pPr marL="490950" marR="0" lvl="0" indent="-285750" algn="l" rtl="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dk1"/>
                </a:solidFill>
              </a:rPr>
              <a:t>Convaincre les partenaires de contribuer.</a:t>
            </a:r>
          </a:p>
        </p:txBody>
      </p:sp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CD88655-4399-4B8B-82B9-31528D7B785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558111" y="4129397"/>
            <a:ext cx="1561762" cy="121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99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9CF6F-8960-4739-92C8-BEE054A83EB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r-CA" dirty="0"/>
              <a:t>En tant que personne responsable du conseil, votre rôle consiste à accompagner les membres et leur fournir les outils nécessaires.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62FEECC-EB56-466C-85C7-23E43FF33E03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199192" y="2952074"/>
            <a:ext cx="5304282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</a:pPr>
            <a:r>
              <a:rPr lang="fr-CA" dirty="0"/>
              <a:t>L’équipe de Vox populi a développé une grille budgétaire au format Excel que vous pourrez compléter selon les besoins du projet. Consultez-la à la page suivante.</a:t>
            </a:r>
          </a:p>
        </p:txBody>
      </p:sp>
      <p:pic>
        <p:nvPicPr>
          <p:cNvPr id="4" name="Image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73FCA602-AAA1-4505-A85B-3C7B9602C7D2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932525" y="2952074"/>
            <a:ext cx="1266667" cy="11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98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3309634" y="970539"/>
            <a:ext cx="3700765" cy="5718670"/>
          </a:xfrm>
          <a:prstGeom prst="rect">
            <a:avLst/>
          </a:prstGeom>
        </p:spPr>
      </p:pic>
      <p:sp>
        <p:nvSpPr>
          <p:cNvPr id="28" name="Google Shape;184;p21"/>
          <p:cNvSpPr/>
          <p:nvPr>
            <p:custDataLst>
              <p:tags r:id="rId2"/>
            </p:custDataLst>
          </p:nvPr>
        </p:nvSpPr>
        <p:spPr>
          <a:xfrm>
            <a:off x="2970401" y="1504081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84;p21"/>
          <p:cNvSpPr/>
          <p:nvPr>
            <p:custDataLst>
              <p:tags r:id="rId3"/>
            </p:custDataLst>
          </p:nvPr>
        </p:nvSpPr>
        <p:spPr>
          <a:xfrm>
            <a:off x="2970401" y="2516652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84;p21"/>
          <p:cNvSpPr/>
          <p:nvPr>
            <p:custDataLst>
              <p:tags r:id="rId4"/>
            </p:custDataLst>
          </p:nvPr>
        </p:nvSpPr>
        <p:spPr>
          <a:xfrm>
            <a:off x="2970401" y="3786398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4;p21"/>
          <p:cNvSpPr/>
          <p:nvPr>
            <p:custDataLst>
              <p:tags r:id="rId5"/>
            </p:custDataLst>
          </p:nvPr>
        </p:nvSpPr>
        <p:spPr>
          <a:xfrm>
            <a:off x="2970401" y="630524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4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9" name="Légende encadrée 2 28"/>
          <p:cNvSpPr/>
          <p:nvPr>
            <p:custDataLst>
              <p:tags r:id="rId6"/>
            </p:custDataLst>
          </p:nvPr>
        </p:nvSpPr>
        <p:spPr>
          <a:xfrm>
            <a:off x="1892808" y="2128855"/>
            <a:ext cx="1334768" cy="2030368"/>
          </a:xfrm>
          <a:prstGeom prst="borderCallout2">
            <a:avLst>
              <a:gd name="adj1" fmla="val -474"/>
              <a:gd name="adj2" fmla="val 30138"/>
              <a:gd name="adj3" fmla="val -8256"/>
              <a:gd name="adj4" fmla="val 36510"/>
              <a:gd name="adj5" fmla="val -22922"/>
              <a:gd name="adj6" fmla="val 77867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L’outil </a:t>
            </a:r>
            <a:r>
              <a:rPr lang="fr-CA" b="1" dirty="0">
                <a:solidFill>
                  <a:schemeClr val="tx1"/>
                </a:solidFill>
              </a:rPr>
              <a:t>Prévisions budgétaires </a:t>
            </a:r>
            <a:r>
              <a:rPr lang="fr-CA" dirty="0">
                <a:solidFill>
                  <a:schemeClr val="tx1"/>
                </a:solidFill>
              </a:rPr>
              <a:t>permet aux membres du conseil d’établir le budget du projet.</a:t>
            </a:r>
          </a:p>
        </p:txBody>
      </p:sp>
    </p:spTree>
    <p:extLst>
      <p:ext uri="{BB962C8B-B14F-4D97-AF65-F5344CB8AC3E}">
        <p14:creationId xmlns:p14="http://schemas.microsoft.com/office/powerpoint/2010/main" val="299426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3309634" y="970539"/>
            <a:ext cx="3700765" cy="5718670"/>
          </a:xfrm>
          <a:prstGeom prst="rect">
            <a:avLst/>
          </a:prstGeom>
        </p:spPr>
      </p:pic>
      <p:sp>
        <p:nvSpPr>
          <p:cNvPr id="17" name="Google Shape;184;p21"/>
          <p:cNvSpPr/>
          <p:nvPr>
            <p:custDataLst>
              <p:tags r:id="rId2"/>
            </p:custDataLst>
          </p:nvPr>
        </p:nvSpPr>
        <p:spPr>
          <a:xfrm>
            <a:off x="2970401" y="2516652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84;p21"/>
          <p:cNvSpPr/>
          <p:nvPr>
            <p:custDataLst>
              <p:tags r:id="rId3"/>
            </p:custDataLst>
          </p:nvPr>
        </p:nvSpPr>
        <p:spPr>
          <a:xfrm>
            <a:off x="2970401" y="1504081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84;p21"/>
          <p:cNvSpPr/>
          <p:nvPr>
            <p:custDataLst>
              <p:tags r:id="rId4"/>
            </p:custDataLst>
          </p:nvPr>
        </p:nvSpPr>
        <p:spPr>
          <a:xfrm>
            <a:off x="2970401" y="3786398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84;p21"/>
          <p:cNvSpPr/>
          <p:nvPr>
            <p:custDataLst>
              <p:tags r:id="rId5"/>
            </p:custDataLst>
          </p:nvPr>
        </p:nvSpPr>
        <p:spPr>
          <a:xfrm>
            <a:off x="2970401" y="630524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4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8" name="Légende encadrée 2 17"/>
          <p:cNvSpPr/>
          <p:nvPr>
            <p:custDataLst>
              <p:tags r:id="rId6"/>
            </p:custDataLst>
          </p:nvPr>
        </p:nvSpPr>
        <p:spPr>
          <a:xfrm>
            <a:off x="1531502" y="2924129"/>
            <a:ext cx="1737103" cy="1377066"/>
          </a:xfrm>
          <a:prstGeom prst="borderCallout2">
            <a:avLst>
              <a:gd name="adj1" fmla="val 874"/>
              <a:gd name="adj2" fmla="val 51401"/>
              <a:gd name="adj3" fmla="val -12983"/>
              <a:gd name="adj4" fmla="val 53419"/>
              <a:gd name="adj5" fmla="val -22106"/>
              <a:gd name="adj6" fmla="val 81755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Les revenus sont les sources de financement du projet. Ils peuvent être en espèce ou en bien matériel.</a:t>
            </a:r>
          </a:p>
        </p:txBody>
      </p:sp>
    </p:spTree>
    <p:extLst>
      <p:ext uri="{BB962C8B-B14F-4D97-AF65-F5344CB8AC3E}">
        <p14:creationId xmlns:p14="http://schemas.microsoft.com/office/powerpoint/2010/main" val="2527524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3309634" y="970539"/>
            <a:ext cx="3700765" cy="5718670"/>
          </a:xfrm>
          <a:prstGeom prst="rect">
            <a:avLst/>
          </a:prstGeom>
        </p:spPr>
      </p:pic>
      <p:sp>
        <p:nvSpPr>
          <p:cNvPr id="19" name="Google Shape;184;p21"/>
          <p:cNvSpPr/>
          <p:nvPr>
            <p:custDataLst>
              <p:tags r:id="rId2"/>
            </p:custDataLst>
          </p:nvPr>
        </p:nvSpPr>
        <p:spPr>
          <a:xfrm>
            <a:off x="2970401" y="3786398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0" name="Légende encadrée 2 19"/>
          <p:cNvSpPr/>
          <p:nvPr>
            <p:custDataLst>
              <p:tags r:id="rId3"/>
            </p:custDataLst>
          </p:nvPr>
        </p:nvSpPr>
        <p:spPr>
          <a:xfrm>
            <a:off x="1455883" y="4151483"/>
            <a:ext cx="1771693" cy="1793440"/>
          </a:xfrm>
          <a:prstGeom prst="borderCallout2">
            <a:avLst>
              <a:gd name="adj1" fmla="val -891"/>
              <a:gd name="adj2" fmla="val 41218"/>
              <a:gd name="adj3" fmla="val -8577"/>
              <a:gd name="adj4" fmla="val 46866"/>
              <a:gd name="adj5" fmla="val -14760"/>
              <a:gd name="adj6" fmla="val 84436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Les dépenses représentent les coûts nécessaires pour réaliser le projet. Elles peuvent aussi être en espèce ou en bien matériel.</a:t>
            </a:r>
          </a:p>
        </p:txBody>
      </p:sp>
      <p:sp>
        <p:nvSpPr>
          <p:cNvPr id="16" name="Google Shape;184;p21"/>
          <p:cNvSpPr/>
          <p:nvPr>
            <p:custDataLst>
              <p:tags r:id="rId4"/>
            </p:custDataLst>
          </p:nvPr>
        </p:nvSpPr>
        <p:spPr>
          <a:xfrm>
            <a:off x="2970401" y="1504081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84;p21"/>
          <p:cNvSpPr/>
          <p:nvPr>
            <p:custDataLst>
              <p:tags r:id="rId5"/>
            </p:custDataLst>
          </p:nvPr>
        </p:nvSpPr>
        <p:spPr>
          <a:xfrm>
            <a:off x="2970401" y="2516652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4;p21"/>
          <p:cNvSpPr/>
          <p:nvPr>
            <p:custDataLst>
              <p:tags r:id="rId6"/>
            </p:custDataLst>
          </p:nvPr>
        </p:nvSpPr>
        <p:spPr>
          <a:xfrm>
            <a:off x="2970401" y="630524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4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7540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3309634" y="970539"/>
            <a:ext cx="3700765" cy="5718670"/>
          </a:xfrm>
          <a:prstGeom prst="rect">
            <a:avLst/>
          </a:prstGeom>
        </p:spPr>
      </p:pic>
      <p:sp>
        <p:nvSpPr>
          <p:cNvPr id="26" name="Google Shape;184;p21"/>
          <p:cNvSpPr/>
          <p:nvPr>
            <p:custDataLst>
              <p:tags r:id="rId2"/>
            </p:custDataLst>
          </p:nvPr>
        </p:nvSpPr>
        <p:spPr>
          <a:xfrm>
            <a:off x="2970401" y="630524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4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7" name="Légende encadrée 2 26"/>
          <p:cNvSpPr/>
          <p:nvPr>
            <p:custDataLst>
              <p:tags r:id="rId3"/>
            </p:custDataLst>
          </p:nvPr>
        </p:nvSpPr>
        <p:spPr>
          <a:xfrm>
            <a:off x="1556221" y="4718305"/>
            <a:ext cx="1671356" cy="1314852"/>
          </a:xfrm>
          <a:prstGeom prst="borderCallout2">
            <a:avLst>
              <a:gd name="adj1" fmla="val 99992"/>
              <a:gd name="adj2" fmla="val 44848"/>
              <a:gd name="adj3" fmla="val 114272"/>
              <a:gd name="adj4" fmla="val 45343"/>
              <a:gd name="adj5" fmla="val 131117"/>
              <a:gd name="adj6" fmla="val 81335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 total des revenus et le total des dépenses doivent arriver à zéro pour avoir un budget équilibré.</a:t>
            </a:r>
          </a:p>
        </p:txBody>
      </p:sp>
      <p:sp>
        <p:nvSpPr>
          <p:cNvPr id="16" name="Google Shape;184;p21"/>
          <p:cNvSpPr/>
          <p:nvPr>
            <p:custDataLst>
              <p:tags r:id="rId4"/>
            </p:custDataLst>
          </p:nvPr>
        </p:nvSpPr>
        <p:spPr>
          <a:xfrm>
            <a:off x="2970401" y="1504081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84;p21"/>
          <p:cNvSpPr/>
          <p:nvPr>
            <p:custDataLst>
              <p:tags r:id="rId5"/>
            </p:custDataLst>
          </p:nvPr>
        </p:nvSpPr>
        <p:spPr>
          <a:xfrm>
            <a:off x="2970401" y="2516652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4;p21"/>
          <p:cNvSpPr/>
          <p:nvPr>
            <p:custDataLst>
              <p:tags r:id="rId6"/>
            </p:custDataLst>
          </p:nvPr>
        </p:nvSpPr>
        <p:spPr>
          <a:xfrm>
            <a:off x="2970401" y="3786398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722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4">
            <a:extLst>
              <a:ext uri="{FF2B5EF4-FFF2-40B4-BE49-F238E27FC236}">
                <a16:creationId xmlns:a16="http://schemas.microsoft.com/office/drawing/2014/main" id="{BDCE1E2A-100F-46C0-B191-F6BD11C46D5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fr-CA" dirty="0"/>
              <a:t>Certaines écoles utilisent des pratiques intéressantes pour établir le budget d’un projet :</a:t>
            </a:r>
          </a:p>
        </p:txBody>
      </p:sp>
      <p:sp>
        <p:nvSpPr>
          <p:cNvPr id="20" name="Google Shape;107;p15">
            <a:extLst>
              <a:ext uri="{FF2B5EF4-FFF2-40B4-BE49-F238E27FC236}">
                <a16:creationId xmlns:a16="http://schemas.microsoft.com/office/drawing/2014/main" id="{435B2A67-1306-4337-8A43-341754847C06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216442" y="3140687"/>
            <a:ext cx="6141173" cy="181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90950" lvl="0" indent="-28575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dirty="0"/>
              <a:t>Guider les élus afin qu’ils estiment de façon réaliste chaque dépense en faisant des recherches sur les sites Web de magasins ou d’entreprises.</a:t>
            </a:r>
          </a:p>
          <a:p>
            <a:pPr marL="490950" lvl="0" indent="-28575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dirty="0"/>
              <a:t>Considérer dans le budget toutes les contributions de partenaires en argent ou en nature telles que prêt de matériel, de locaux, rabais ou échange de services (ex. publicité).</a:t>
            </a:r>
          </a:p>
          <a:p>
            <a:pPr marL="490950" lvl="0" indent="-28575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dirty="0"/>
              <a:t>Amener les membres du conseil d’élèves à réduire les dépenses ou à considérer la possibilité d’organiser une campagne de financement (veuillez noter qu’une campagne de financement peut être un projet en soi).</a:t>
            </a:r>
            <a:endParaRPr lang="fr-CA" sz="1600" dirty="0">
              <a:solidFill>
                <a:schemeClr val="dk1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382DB4F-DC70-43FE-B5DA-0A7F77CB17F3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564848" y="1522633"/>
            <a:ext cx="2938625" cy="307777"/>
          </a:xfrm>
          <a:prstGeom prst="rect">
            <a:avLst/>
          </a:prstGeom>
          <a:solidFill>
            <a:srgbClr val="AE0457"/>
          </a:solidFill>
        </p:spPr>
        <p:txBody>
          <a:bodyPr wrap="none" rtlCol="0">
            <a:spAutoFit/>
          </a:bodyPr>
          <a:lstStyle/>
          <a:p>
            <a:r>
              <a:rPr lang="fr-CA" b="1" dirty="0">
                <a:solidFill>
                  <a:schemeClr val="bg1"/>
                </a:solidFill>
              </a:rPr>
              <a:t>TRUCS ET ASTUCES DU MILIEU</a:t>
            </a:r>
          </a:p>
        </p:txBody>
      </p:sp>
    </p:spTree>
    <p:extLst>
      <p:ext uri="{BB962C8B-B14F-4D97-AF65-F5344CB8AC3E}">
        <p14:creationId xmlns:p14="http://schemas.microsoft.com/office/powerpoint/2010/main" val="16310293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69D2960428884B85B8459D9994785A" ma:contentTypeVersion="16" ma:contentTypeDescription="Crée un document." ma:contentTypeScope="" ma:versionID="eb7bb77713cab5e48c3b428ce7dd32c3">
  <xsd:schema xmlns:xsd="http://www.w3.org/2001/XMLSchema" xmlns:xs="http://www.w3.org/2001/XMLSchema" xmlns:p="http://schemas.microsoft.com/office/2006/metadata/properties" xmlns:ns2="5f23f9c8-bac7-42ba-8538-2846167e7cde" xmlns:ns3="4089a433-1ed9-4eb1-90a2-2157aecae93d" targetNamespace="http://schemas.microsoft.com/office/2006/metadata/properties" ma:root="true" ma:fieldsID="a3891b890f8203515b20d28028daa648" ns2:_="" ns3:_="">
    <xsd:import namespace="5f23f9c8-bac7-42ba-8538-2846167e7cde"/>
    <xsd:import namespace="4089a433-1ed9-4eb1-90a2-2157aecae9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3f9c8-bac7-42ba-8538-2846167e7c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7b8f9ed-6a47-431a-893d-9cdf97823e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9a433-1ed9-4eb1-90a2-2157aecae93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89030b5-b48c-427a-aebd-f98205b9d845}" ma:internalName="TaxCatchAll" ma:showField="CatchAllData" ma:web="4089a433-1ed9-4eb1-90a2-2157aecae9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23f9c8-bac7-42ba-8538-2846167e7cde">
      <Terms xmlns="http://schemas.microsoft.com/office/infopath/2007/PartnerControls"/>
    </lcf76f155ced4ddcb4097134ff3c332f>
    <TaxCatchAll xmlns="4089a433-1ed9-4eb1-90a2-2157aecae93d" xsi:nil="true"/>
    <SharedWithUsers xmlns="4089a433-1ed9-4eb1-90a2-2157aecae93d">
      <UserInfo>
        <DisplayName/>
        <AccountId xsi:nil="true"/>
        <AccountType/>
      </UserInfo>
    </SharedWithUsers>
    <MediaLengthInSeconds xmlns="5f23f9c8-bac7-42ba-8538-2846167e7cde" xsi:nil="true"/>
  </documentManagement>
</p:properties>
</file>

<file path=customXml/itemProps1.xml><?xml version="1.0" encoding="utf-8"?>
<ds:datastoreItem xmlns:ds="http://schemas.openxmlformats.org/officeDocument/2006/customXml" ds:itemID="{DF54818C-C637-4800-A690-98D121BDE3EE}"/>
</file>

<file path=customXml/itemProps2.xml><?xml version="1.0" encoding="utf-8"?>
<ds:datastoreItem xmlns:ds="http://schemas.openxmlformats.org/officeDocument/2006/customXml" ds:itemID="{BA5CA205-AEAF-44E3-BF2A-C44952B4E7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4715C5-7D4A-4A5E-998B-27385897BF69}">
  <ds:schemaRefs>
    <ds:schemaRef ds:uri="http://schemas.microsoft.com/office/2006/metadata/properties"/>
    <ds:schemaRef ds:uri="http://schemas.microsoft.com/office/infopath/2007/PartnerControls"/>
    <ds:schemaRef ds:uri="cb42c1a8-2351-4f93-ab52-dbe9a46ce7a7"/>
    <ds:schemaRef ds:uri="18125639-ec9c-4d4f-9296-77d5608399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437</Words>
  <Application>Microsoft Office PowerPoint</Application>
  <PresentationFormat>Affichage à l'écran (4:3)</PresentationFormat>
  <Paragraphs>45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Arial Unicode MS</vt:lpstr>
      <vt:lpstr>Calibri</vt:lpstr>
      <vt:lpstr>Thème Office</vt:lpstr>
      <vt:lpstr>Module 9 Découvrir la démarche de réalisation d’un projet collectif</vt:lpstr>
      <vt:lpstr>Dans cette leçon, il est question du budget d’un projet.</vt:lpstr>
      <vt:lpstr>Pourquoi est-ce important faire un budget avant de démarrer un projet au conseil d’élèves? </vt:lpstr>
      <vt:lpstr>En tant que personne responsable du conseil, votre rôle consiste à accompagner les membres et leur fournir les outils nécessaires.</vt:lpstr>
      <vt:lpstr>Présentation PowerPoint</vt:lpstr>
      <vt:lpstr>Présentation PowerPoint</vt:lpstr>
      <vt:lpstr>Présentation PowerPoint</vt:lpstr>
      <vt:lpstr>Présentation PowerPoint</vt:lpstr>
      <vt:lpstr>Certaines écoles utilisent des pratiques intéressantes pour établir le budget d’un projet :</vt:lpstr>
      <vt:lpstr>Vous avez terminé la leçon 9.1.5 – Budget.     Consultez les autres leçons du Module 9 – Découvrir la démarche de réalisation d’un projet collectif du site Web de Vox populi pour en apprendre davantage à ce sujet :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 Déterminer la place du conseil d’élèves dans l’école</dc:title>
  <dc:creator>Élyse Bolduc</dc:creator>
  <cp:lastModifiedBy>Catherine Lebossé</cp:lastModifiedBy>
  <cp:revision>95</cp:revision>
  <dcterms:modified xsi:type="dcterms:W3CDTF">2022-07-28T12:30:39Z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0x0101005A69D2960428884B85B8459D9994785A</vt:lpwstr>
  </property>
  <property fmtid="{D5CDD505-2E9C-101B-9397-08002B2CF9AE}" pid="3" name="MediaServiceImageTags">
    <vt:lpwstr/>
  </property>
  <property fmtid="{D5CDD505-2E9C-101B-9397-08002B2CF9AE}" pid="4" name="Order">
    <vt:r8>239300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