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6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8.xml" ContentType="application/vnd.openxmlformats-officedocument.presentationml.notesSlide+xml"/>
  <Override PartName="/ppt/tags/tag39.xml" ContentType="application/vnd.openxmlformats-officedocument.presentationml.tags+xml"/>
  <Override PartName="/ppt/notesSlides/notesSlide9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0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1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2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3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20"/>
  </p:notesMasterIdLst>
  <p:sldIdLst>
    <p:sldId id="267" r:id="rId5"/>
    <p:sldId id="257" r:id="rId6"/>
    <p:sldId id="277" r:id="rId7"/>
    <p:sldId id="284" r:id="rId8"/>
    <p:sldId id="273" r:id="rId9"/>
    <p:sldId id="279" r:id="rId10"/>
    <p:sldId id="281" r:id="rId11"/>
    <p:sldId id="280" r:id="rId12"/>
    <p:sldId id="285" r:id="rId13"/>
    <p:sldId id="286" r:id="rId14"/>
    <p:sldId id="282" r:id="rId15"/>
    <p:sldId id="283" r:id="rId16"/>
    <p:sldId id="275" r:id="rId17"/>
    <p:sldId id="355" r:id="rId18"/>
    <p:sldId id="272" r:id="rId1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C724"/>
    <a:srgbClr val="91195A"/>
    <a:srgbClr val="FFFFFF"/>
    <a:srgbClr val="00A8B0"/>
    <a:srgbClr val="D4F0F4"/>
    <a:srgbClr val="141733"/>
    <a:srgbClr val="00B6BD"/>
    <a:srgbClr val="76D0DC"/>
    <a:srgbClr val="00E3EE"/>
    <a:srgbClr val="00C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B9CF08-5C85-4DEA-950B-F47DEEA0E815}" v="61" dt="2022-07-28T12:30:53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3" autoAdjust="0"/>
    <p:restoredTop sz="95352" autoAdjust="0"/>
  </p:normalViewPr>
  <p:slideViewPr>
    <p:cSldViewPr snapToGrid="0">
      <p:cViewPr varScale="1">
        <p:scale>
          <a:sx n="75" d="100"/>
          <a:sy n="75" d="100"/>
        </p:scale>
        <p:origin x="117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Lebossé" userId="ed73c8c4-4b80-4d34-8775-49acab88a2c9" providerId="ADAL" clId="{67B9CF08-5C85-4DEA-950B-F47DEEA0E815}"/>
    <pc:docChg chg="custSel modSld modMainMaster">
      <pc:chgData name="Catherine Lebossé" userId="ed73c8c4-4b80-4d34-8775-49acab88a2c9" providerId="ADAL" clId="{67B9CF08-5C85-4DEA-950B-F47DEEA0E815}" dt="2022-07-28T12:31:25.930" v="37" actId="313"/>
      <pc:docMkLst>
        <pc:docMk/>
      </pc:docMkLst>
      <pc:sldChg chg="modSp mod">
        <pc:chgData name="Catherine Lebossé" userId="ed73c8c4-4b80-4d34-8775-49acab88a2c9" providerId="ADAL" clId="{67B9CF08-5C85-4DEA-950B-F47DEEA0E815}" dt="2022-07-28T12:31:12.686" v="31" actId="20577"/>
        <pc:sldMkLst>
          <pc:docMk/>
          <pc:sldMk cId="891473515" sldId="267"/>
        </pc:sldMkLst>
        <pc:spChg chg="mod">
          <ac:chgData name="Catherine Lebossé" userId="ed73c8c4-4b80-4d34-8775-49acab88a2c9" providerId="ADAL" clId="{67B9CF08-5C85-4DEA-950B-F47DEEA0E815}" dt="2022-07-28T12:31:12.645" v="30" actId="20577"/>
          <ac:spMkLst>
            <pc:docMk/>
            <pc:sldMk cId="891473515" sldId="267"/>
            <ac:spMk id="6" creationId="{A0B3F62A-718F-48A9-922B-6B952BB0AF50}"/>
          </ac:spMkLst>
        </pc:spChg>
        <pc:spChg chg="mod">
          <ac:chgData name="Catherine Lebossé" userId="ed73c8c4-4b80-4d34-8775-49acab88a2c9" providerId="ADAL" clId="{67B9CF08-5C85-4DEA-950B-F47DEEA0E815}" dt="2022-07-28T12:31:12.686" v="31" actId="20577"/>
          <ac:spMkLst>
            <pc:docMk/>
            <pc:sldMk cId="891473515" sldId="267"/>
            <ac:spMk id="11" creationId="{F821F42C-9CE2-4290-B537-0EEBD7544A36}"/>
          </ac:spMkLst>
        </pc:spChg>
        <pc:spChg chg="mod">
          <ac:chgData name="Catherine Lebossé" userId="ed73c8c4-4b80-4d34-8775-49acab88a2c9" providerId="ADAL" clId="{67B9CF08-5C85-4DEA-950B-F47DEEA0E815}" dt="2022-07-18T19:13:39.677" v="11" actId="20577"/>
          <ac:spMkLst>
            <pc:docMk/>
            <pc:sldMk cId="891473515" sldId="267"/>
            <ac:spMk id="12" creationId="{AC34A999-D6C6-4BF3-9D94-D16D268F5B10}"/>
          </ac:spMkLst>
        </pc:spChg>
      </pc:sldChg>
      <pc:sldChg chg="modSp mod">
        <pc:chgData name="Catherine Lebossé" userId="ed73c8c4-4b80-4d34-8775-49acab88a2c9" providerId="ADAL" clId="{67B9CF08-5C85-4DEA-950B-F47DEEA0E815}" dt="2022-07-28T12:31:10.759" v="23" actId="20577"/>
        <pc:sldMkLst>
          <pc:docMk/>
          <pc:sldMk cId="1631029394" sldId="275"/>
        </pc:sldMkLst>
        <pc:spChg chg="mod">
          <ac:chgData name="Catherine Lebossé" userId="ed73c8c4-4b80-4d34-8775-49acab88a2c9" providerId="ADAL" clId="{67B9CF08-5C85-4DEA-950B-F47DEEA0E815}" dt="2022-07-28T12:31:10.759" v="23" actId="20577"/>
          <ac:spMkLst>
            <pc:docMk/>
            <pc:sldMk cId="1631029394" sldId="275"/>
            <ac:spMk id="2" creationId="{72AC64B2-3E21-4D8F-B75D-70979849A54D}"/>
          </ac:spMkLst>
        </pc:spChg>
      </pc:sldChg>
      <pc:sldChg chg="modSp mod">
        <pc:chgData name="Catherine Lebossé" userId="ed73c8c4-4b80-4d34-8775-49acab88a2c9" providerId="ADAL" clId="{67B9CF08-5C85-4DEA-950B-F47DEEA0E815}" dt="2022-07-28T12:31:25.930" v="37" actId="313"/>
        <pc:sldMkLst>
          <pc:docMk/>
          <pc:sldMk cId="2746620096" sldId="355"/>
        </pc:sldMkLst>
        <pc:spChg chg="mod">
          <ac:chgData name="Catherine Lebossé" userId="ed73c8c4-4b80-4d34-8775-49acab88a2c9" providerId="ADAL" clId="{67B9CF08-5C85-4DEA-950B-F47DEEA0E815}" dt="2022-07-28T12:31:11.911" v="29" actId="20577"/>
          <ac:spMkLst>
            <pc:docMk/>
            <pc:sldMk cId="2746620096" sldId="355"/>
            <ac:spMk id="8" creationId="{A9CF708A-D2D8-4B06-A320-030E91A86184}"/>
          </ac:spMkLst>
        </pc:spChg>
        <pc:spChg chg="mod">
          <ac:chgData name="Catherine Lebossé" userId="ed73c8c4-4b80-4d34-8775-49acab88a2c9" providerId="ADAL" clId="{67B9CF08-5C85-4DEA-950B-F47DEEA0E815}" dt="2022-07-28T12:31:24.739" v="36" actId="313"/>
          <ac:spMkLst>
            <pc:docMk/>
            <pc:sldMk cId="2746620096" sldId="355"/>
            <ac:spMk id="9" creationId="{98A3F55F-A45F-475E-A8DF-83B5EEA2E93E}"/>
          </ac:spMkLst>
        </pc:spChg>
        <pc:spChg chg="mod">
          <ac:chgData name="Catherine Lebossé" userId="ed73c8c4-4b80-4d34-8775-49acab88a2c9" providerId="ADAL" clId="{67B9CF08-5C85-4DEA-950B-F47DEEA0E815}" dt="2022-07-28T12:31:25.930" v="37" actId="313"/>
          <ac:spMkLst>
            <pc:docMk/>
            <pc:sldMk cId="2746620096" sldId="355"/>
            <ac:spMk id="208" creationId="{00000000-0000-0000-0000-000000000000}"/>
          </ac:spMkLst>
        </pc:spChg>
      </pc:sldChg>
      <pc:sldMasterChg chg="modSldLayout">
        <pc:chgData name="Catherine Lebossé" userId="ed73c8c4-4b80-4d34-8775-49acab88a2c9" providerId="ADAL" clId="{67B9CF08-5C85-4DEA-950B-F47DEEA0E815}" dt="2022-07-18T19:14:07.426" v="12" actId="14826"/>
        <pc:sldMasterMkLst>
          <pc:docMk/>
          <pc:sldMasterMk cId="0" sldId="2147483659"/>
        </pc:sldMasterMkLst>
        <pc:sldLayoutChg chg="modSp">
          <pc:chgData name="Catherine Lebossé" userId="ed73c8c4-4b80-4d34-8775-49acab88a2c9" providerId="ADAL" clId="{67B9CF08-5C85-4DEA-950B-F47DEEA0E815}" dt="2022-07-18T19:14:07.426" v="12" actId="14826"/>
          <pc:sldLayoutMkLst>
            <pc:docMk/>
            <pc:sldMasterMk cId="0" sldId="2147483659"/>
            <pc:sldLayoutMk cId="2931659984" sldId="2147483663"/>
          </pc:sldLayoutMkLst>
          <pc:picChg chg="mod">
            <ac:chgData name="Catherine Lebossé" userId="ed73c8c4-4b80-4d34-8775-49acab88a2c9" providerId="ADAL" clId="{67B9CF08-5C85-4DEA-950B-F47DEEA0E815}" dt="2022-07-18T19:14:07.426" v="12" actId="14826"/>
            <ac:picMkLst>
              <pc:docMk/>
              <pc:sldMasterMk cId="0" sldId="2147483659"/>
              <pc:sldLayoutMk cId="2931659984" sldId="2147483663"/>
              <ac:picMk id="21" creationId="{4BEA2A7E-FD4B-4469-89E5-A13F77D3C87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21782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1175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5059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5930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0307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66549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04609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8548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1307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0705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097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0782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6983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0635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6330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355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mailto:voxpopuli@electionsquebec.qc.ca?subject=Module%209%20-%20Le&#231;on%209.1.6%20Evaluation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mailto:voxpopuli@electionsquebec.qc.ca?subject=Module%209%20-%20Le&#231;on%209.1.6%20Evaluation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preserve="1" userDrawn="1">
  <p:cSld name="1_Diapositive de titr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254306" y="2259660"/>
            <a:ext cx="6439276" cy="1550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32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2903891" y="4205486"/>
            <a:ext cx="5160017" cy="88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8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DDA3A3-947E-487A-81A9-9CD5CE400FED}"/>
              </a:ext>
            </a:extLst>
          </p:cNvPr>
          <p:cNvSpPr/>
          <p:nvPr userDrawn="1"/>
        </p:nvSpPr>
        <p:spPr>
          <a:xfrm>
            <a:off x="53858" y="70399"/>
            <a:ext cx="1756835" cy="6719700"/>
          </a:xfrm>
          <a:prstGeom prst="rect">
            <a:avLst/>
          </a:prstGeom>
          <a:solidFill>
            <a:srgbClr val="141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267E69C-4AB3-40F0-8733-D917D5A49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0" y="344861"/>
            <a:ext cx="1403063" cy="548274"/>
          </a:xfrm>
          <a:prstGeom prst="rect">
            <a:avLst/>
          </a:prstGeom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B5CF49C0-A85F-4C42-9A9A-8D093E74FA33}"/>
              </a:ext>
            </a:extLst>
          </p:cNvPr>
          <p:cNvGrpSpPr/>
          <p:nvPr userDrawn="1"/>
        </p:nvGrpSpPr>
        <p:grpSpPr>
          <a:xfrm>
            <a:off x="4645269" y="3946758"/>
            <a:ext cx="1657350" cy="82317"/>
            <a:chOff x="4505325" y="3946758"/>
            <a:chExt cx="1657350" cy="8231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49EC256-4649-45E6-9679-6FE6D0F60607}"/>
                </a:ext>
              </a:extLst>
            </p:cNvPr>
            <p:cNvSpPr/>
            <p:nvPr/>
          </p:nvSpPr>
          <p:spPr>
            <a:xfrm>
              <a:off x="4505325" y="3946758"/>
              <a:ext cx="552450" cy="82317"/>
            </a:xfrm>
            <a:prstGeom prst="rect">
              <a:avLst/>
            </a:prstGeom>
            <a:solidFill>
              <a:srgbClr val="B91A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B3CC5A4-0971-4FBB-BCCE-CDD48AC6D7AC}"/>
                </a:ext>
              </a:extLst>
            </p:cNvPr>
            <p:cNvSpPr/>
            <p:nvPr/>
          </p:nvSpPr>
          <p:spPr>
            <a:xfrm>
              <a:off x="5057775" y="3946758"/>
              <a:ext cx="552450" cy="82317"/>
            </a:xfrm>
            <a:prstGeom prst="rect">
              <a:avLst/>
            </a:prstGeom>
            <a:solidFill>
              <a:srgbClr val="3DC1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D099A5B-7B17-4B4B-96E4-1ADA08EF4E3A}"/>
                </a:ext>
              </a:extLst>
            </p:cNvPr>
            <p:cNvSpPr/>
            <p:nvPr/>
          </p:nvSpPr>
          <p:spPr>
            <a:xfrm>
              <a:off x="5610225" y="3946759"/>
              <a:ext cx="552450" cy="76602"/>
            </a:xfrm>
            <a:prstGeom prst="rect">
              <a:avLst/>
            </a:prstGeom>
            <a:solidFill>
              <a:srgbClr val="8CC6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23F053C-81FE-4E91-AFCF-E80C6538E9ED}"/>
              </a:ext>
            </a:extLst>
          </p:cNvPr>
          <p:cNvSpPr/>
          <p:nvPr userDrawn="1"/>
        </p:nvSpPr>
        <p:spPr>
          <a:xfrm>
            <a:off x="1800225" y="95688"/>
            <a:ext cx="7248082" cy="6683778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E9D9F-CF0A-4BE3-9AC6-082F84190CB1}"/>
              </a:ext>
            </a:extLst>
          </p:cNvPr>
          <p:cNvSpPr/>
          <p:nvPr userDrawn="1"/>
        </p:nvSpPr>
        <p:spPr>
          <a:xfrm>
            <a:off x="129734" y="170120"/>
            <a:ext cx="1605082" cy="653902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601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preserve="1" userDrawn="1">
  <p:cSld name="1_Titre seu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932525" y="183041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3AE48-36D9-46D2-A9FF-667FEB7A823F}"/>
              </a:ext>
            </a:extLst>
          </p:cNvPr>
          <p:cNvSpPr/>
          <p:nvPr userDrawn="1"/>
        </p:nvSpPr>
        <p:spPr>
          <a:xfrm>
            <a:off x="86832" y="808959"/>
            <a:ext cx="1286993" cy="5953348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F0C32-0C30-4190-AD50-562165C2E44D}"/>
              </a:ext>
            </a:extLst>
          </p:cNvPr>
          <p:cNvSpPr/>
          <p:nvPr userDrawn="1"/>
        </p:nvSpPr>
        <p:spPr>
          <a:xfrm>
            <a:off x="1379661" y="913077"/>
            <a:ext cx="7673294" cy="5838597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9FBCD-51D3-498C-849F-72F49F09973D}"/>
              </a:ext>
            </a:extLst>
          </p:cNvPr>
          <p:cNvSpPr/>
          <p:nvPr userDrawn="1"/>
        </p:nvSpPr>
        <p:spPr>
          <a:xfrm rot="16200000">
            <a:off x="4192962" y="-4034626"/>
            <a:ext cx="758076" cy="8983174"/>
          </a:xfrm>
          <a:prstGeom prst="rect">
            <a:avLst/>
          </a:prstGeom>
          <a:solidFill>
            <a:srgbClr val="14173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45C3C-27FE-4907-8352-EB8A7EEE825E}"/>
              </a:ext>
            </a:extLst>
          </p:cNvPr>
          <p:cNvSpPr/>
          <p:nvPr userDrawn="1"/>
        </p:nvSpPr>
        <p:spPr>
          <a:xfrm rot="16200000">
            <a:off x="4272701" y="-3941158"/>
            <a:ext cx="607800" cy="880011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23CE17-1C38-4FE3-AFF2-AD27013A0F20}"/>
              </a:ext>
            </a:extLst>
          </p:cNvPr>
          <p:cNvSpPr txBox="1"/>
          <p:nvPr userDrawn="1"/>
        </p:nvSpPr>
        <p:spPr>
          <a:xfrm>
            <a:off x="80413" y="3644911"/>
            <a:ext cx="1282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Vous avez des commentaires ou des  questions, communiquez avec l’équipe de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Vox populi :</a:t>
            </a: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 téléphone 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T. 1 844 644 1090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poste 3440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(sans frais)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EEE939BD-8893-4620-A1C7-510D12401C3A}"/>
              </a:ext>
            </a:extLst>
          </p:cNvPr>
          <p:cNvGrpSpPr/>
          <p:nvPr/>
        </p:nvGrpSpPr>
        <p:grpSpPr>
          <a:xfrm>
            <a:off x="491609" y="5890178"/>
            <a:ext cx="486696" cy="285957"/>
            <a:chOff x="337757" y="5145206"/>
            <a:chExt cx="603937" cy="354842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720ECF-565A-4E9B-972E-176571DB7A79}"/>
                </a:ext>
              </a:extLst>
            </p:cNvPr>
            <p:cNvSpPr/>
            <p:nvPr/>
          </p:nvSpPr>
          <p:spPr>
            <a:xfrm>
              <a:off x="337757" y="5145206"/>
              <a:ext cx="603937" cy="354842"/>
            </a:xfrm>
            <a:prstGeom prst="rect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riangle isocèle 14">
              <a:extLst>
                <a:ext uri="{FF2B5EF4-FFF2-40B4-BE49-F238E27FC236}">
                  <a16:creationId xmlns:a16="http://schemas.microsoft.com/office/drawing/2014/main" id="{28B50F6E-E3FE-4883-A3D5-5A9699820A18}"/>
                </a:ext>
              </a:extLst>
            </p:cNvPr>
            <p:cNvSpPr/>
            <p:nvPr/>
          </p:nvSpPr>
          <p:spPr>
            <a:xfrm flipV="1">
              <a:off x="366154" y="5145206"/>
              <a:ext cx="547145" cy="243520"/>
            </a:xfrm>
            <a:prstGeom prst="triangle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2B38AE2D-5A12-4C60-B485-E86FDF8671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31" y="257100"/>
            <a:ext cx="1065337" cy="41630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03D8C18-289F-45D5-A6AE-39F86A020091}"/>
              </a:ext>
            </a:extLst>
          </p:cNvPr>
          <p:cNvSpPr txBox="1"/>
          <p:nvPr userDrawn="1"/>
        </p:nvSpPr>
        <p:spPr>
          <a:xfrm>
            <a:off x="6193767" y="291570"/>
            <a:ext cx="2309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dirty="0">
                <a:solidFill>
                  <a:schemeClr val="bg1"/>
                </a:solidFill>
              </a:rPr>
              <a:t>Module 9 – Leçon 9.1.6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335EDD8-CFD5-4902-BC5A-AEB6091D9A33}"/>
              </a:ext>
            </a:extLst>
          </p:cNvPr>
          <p:cNvSpPr txBox="1"/>
          <p:nvPr userDrawn="1"/>
        </p:nvSpPr>
        <p:spPr>
          <a:xfrm>
            <a:off x="308868" y="5633468"/>
            <a:ext cx="8258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9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Par courriel</a:t>
            </a:r>
            <a:endParaRPr lang="fr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32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preserve="1" userDrawn="1">
  <p:cSld name="1_Titre seu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932525" y="183041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3AE48-36D9-46D2-A9FF-667FEB7A823F}"/>
              </a:ext>
            </a:extLst>
          </p:cNvPr>
          <p:cNvSpPr/>
          <p:nvPr userDrawn="1"/>
        </p:nvSpPr>
        <p:spPr>
          <a:xfrm>
            <a:off x="86832" y="808959"/>
            <a:ext cx="1286993" cy="5953348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F0C32-0C30-4190-AD50-562165C2E44D}"/>
              </a:ext>
            </a:extLst>
          </p:cNvPr>
          <p:cNvSpPr/>
          <p:nvPr userDrawn="1"/>
        </p:nvSpPr>
        <p:spPr>
          <a:xfrm>
            <a:off x="1379661" y="913077"/>
            <a:ext cx="7673294" cy="5838597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9FBCD-51D3-498C-849F-72F49F09973D}"/>
              </a:ext>
            </a:extLst>
          </p:cNvPr>
          <p:cNvSpPr/>
          <p:nvPr userDrawn="1"/>
        </p:nvSpPr>
        <p:spPr>
          <a:xfrm rot="16200000">
            <a:off x="4192962" y="-4034626"/>
            <a:ext cx="758076" cy="8983174"/>
          </a:xfrm>
          <a:prstGeom prst="rect">
            <a:avLst/>
          </a:prstGeom>
          <a:solidFill>
            <a:srgbClr val="14173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45C3C-27FE-4907-8352-EB8A7EEE825E}"/>
              </a:ext>
            </a:extLst>
          </p:cNvPr>
          <p:cNvSpPr/>
          <p:nvPr userDrawn="1"/>
        </p:nvSpPr>
        <p:spPr>
          <a:xfrm rot="16200000">
            <a:off x="4272701" y="-3941158"/>
            <a:ext cx="607800" cy="880011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23CE17-1C38-4FE3-AFF2-AD27013A0F20}"/>
              </a:ext>
            </a:extLst>
          </p:cNvPr>
          <p:cNvSpPr txBox="1"/>
          <p:nvPr userDrawn="1"/>
        </p:nvSpPr>
        <p:spPr>
          <a:xfrm>
            <a:off x="80413" y="3644911"/>
            <a:ext cx="1282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Vous avez des commentaires ou des  questions, communiquez avec l’équipe de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Vox populi :</a:t>
            </a: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 téléphone 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T. 1 844 644 1090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poste 3440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(sans frais)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EEE939BD-8893-4620-A1C7-510D12401C3A}"/>
              </a:ext>
            </a:extLst>
          </p:cNvPr>
          <p:cNvGrpSpPr/>
          <p:nvPr/>
        </p:nvGrpSpPr>
        <p:grpSpPr>
          <a:xfrm>
            <a:off x="491609" y="5890178"/>
            <a:ext cx="486696" cy="285957"/>
            <a:chOff x="337757" y="5145206"/>
            <a:chExt cx="603937" cy="354842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720ECF-565A-4E9B-972E-176571DB7A79}"/>
                </a:ext>
              </a:extLst>
            </p:cNvPr>
            <p:cNvSpPr/>
            <p:nvPr/>
          </p:nvSpPr>
          <p:spPr>
            <a:xfrm>
              <a:off x="337757" y="5145206"/>
              <a:ext cx="603937" cy="354842"/>
            </a:xfrm>
            <a:prstGeom prst="rect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riangle isocèle 14">
              <a:extLst>
                <a:ext uri="{FF2B5EF4-FFF2-40B4-BE49-F238E27FC236}">
                  <a16:creationId xmlns:a16="http://schemas.microsoft.com/office/drawing/2014/main" id="{28B50F6E-E3FE-4883-A3D5-5A9699820A18}"/>
                </a:ext>
              </a:extLst>
            </p:cNvPr>
            <p:cNvSpPr/>
            <p:nvPr/>
          </p:nvSpPr>
          <p:spPr>
            <a:xfrm flipV="1">
              <a:off x="366154" y="5145206"/>
              <a:ext cx="547145" cy="243520"/>
            </a:xfrm>
            <a:prstGeom prst="triangle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2B38AE2D-5A12-4C60-B485-E86FDF8671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31" y="257100"/>
            <a:ext cx="1065337" cy="416301"/>
          </a:xfrm>
          <a:prstGeom prst="rect">
            <a:avLst/>
          </a:prstGeom>
        </p:spPr>
      </p:pic>
      <p:sp>
        <p:nvSpPr>
          <p:cNvPr id="19" name="Google Shape;119;p16">
            <a:extLst>
              <a:ext uri="{FF2B5EF4-FFF2-40B4-BE49-F238E27FC236}">
                <a16:creationId xmlns:a16="http://schemas.microsoft.com/office/drawing/2014/main" id="{D58D4ED3-DE69-4070-8275-A8E1F5E3853C}"/>
              </a:ext>
            </a:extLst>
          </p:cNvPr>
          <p:cNvSpPr txBox="1"/>
          <p:nvPr/>
        </p:nvSpPr>
        <p:spPr>
          <a:xfrm>
            <a:off x="1932525" y="1143072"/>
            <a:ext cx="5011200" cy="319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fr-CA" sz="1600" b="1" i="0" u="none" strike="noStrike" cap="none" dirty="0">
                <a:solidFill>
                  <a:srgbClr val="B8C724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  <a:sym typeface="Arial"/>
              </a:rPr>
              <a:t>Évaluation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F9B2632-DEC0-4897-9E1E-6CD4C198AA9A}"/>
              </a:ext>
            </a:extLst>
          </p:cNvPr>
          <p:cNvSpPr txBox="1"/>
          <p:nvPr userDrawn="1"/>
        </p:nvSpPr>
        <p:spPr>
          <a:xfrm>
            <a:off x="6185141" y="291570"/>
            <a:ext cx="2318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dirty="0">
                <a:solidFill>
                  <a:schemeClr val="bg1"/>
                </a:solidFill>
              </a:rPr>
              <a:t>Module 9 – Leçon 9.1.6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3BD1578-B3E9-48B5-9A5A-8DAA5775DB88}"/>
              </a:ext>
            </a:extLst>
          </p:cNvPr>
          <p:cNvSpPr txBox="1"/>
          <p:nvPr userDrawn="1"/>
        </p:nvSpPr>
        <p:spPr>
          <a:xfrm>
            <a:off x="308868" y="5633468"/>
            <a:ext cx="8258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9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Par courriel</a:t>
            </a:r>
            <a:endParaRPr lang="fr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29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preserve="1" userDrawn="1">
  <p:cSld name="1_Diapositive de titr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DDDA3A3-947E-487A-81A9-9CD5CE400FED}"/>
              </a:ext>
            </a:extLst>
          </p:cNvPr>
          <p:cNvSpPr/>
          <p:nvPr userDrawn="1"/>
        </p:nvSpPr>
        <p:spPr>
          <a:xfrm>
            <a:off x="53858" y="70399"/>
            <a:ext cx="1756835" cy="6719700"/>
          </a:xfrm>
          <a:prstGeom prst="rect">
            <a:avLst/>
          </a:prstGeom>
          <a:solidFill>
            <a:srgbClr val="141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267E69C-4AB3-40F0-8733-D917D5A4926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0" y="344861"/>
            <a:ext cx="1403063" cy="54827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23F053C-81FE-4E91-AFCF-E80C6538E9ED}"/>
              </a:ext>
            </a:extLst>
          </p:cNvPr>
          <p:cNvSpPr/>
          <p:nvPr userDrawn="1"/>
        </p:nvSpPr>
        <p:spPr>
          <a:xfrm>
            <a:off x="1800225" y="95688"/>
            <a:ext cx="7248082" cy="6683778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E9D9F-CF0A-4BE3-9AC6-082F84190CB1}"/>
              </a:ext>
            </a:extLst>
          </p:cNvPr>
          <p:cNvSpPr/>
          <p:nvPr userDrawn="1"/>
        </p:nvSpPr>
        <p:spPr>
          <a:xfrm>
            <a:off x="129734" y="170120"/>
            <a:ext cx="1605082" cy="653902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CBCD8B-E135-48FB-81CF-D91A918D66C5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800225" y="95688"/>
            <a:ext cx="7248082" cy="6683778"/>
          </a:xfrm>
          <a:prstGeom prst="rect">
            <a:avLst/>
          </a:prstGeom>
          <a:solidFill>
            <a:srgbClr val="E6E7E8"/>
          </a:solidFill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D2ED0BA-C72F-4B5B-80FD-82FE29BC790B}"/>
              </a:ext>
            </a:extLst>
          </p:cNvPr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"/>
          <a:stretch/>
        </p:blipFill>
        <p:spPr>
          <a:xfrm>
            <a:off x="1810691" y="2877671"/>
            <a:ext cx="7218565" cy="3888622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BEA2A7E-FD4B-4469-89E5-A13F77D3C870}"/>
              </a:ext>
            </a:extLst>
          </p:cNvPr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7"/>
          <a:srcRect/>
          <a:stretch/>
        </p:blipFill>
        <p:spPr>
          <a:xfrm>
            <a:off x="3016758" y="3421171"/>
            <a:ext cx="4808012" cy="179625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1990F52-9B51-45B3-A6EC-450DCDAB3F04}"/>
              </a:ext>
            </a:extLst>
          </p:cNvPr>
          <p:cNvSpPr txBox="1"/>
          <p:nvPr userDrawn="1"/>
        </p:nvSpPr>
        <p:spPr>
          <a:xfrm>
            <a:off x="3774522" y="2915820"/>
            <a:ext cx="3309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Une initiative conjointe de :</a:t>
            </a:r>
          </a:p>
        </p:txBody>
      </p:sp>
    </p:spTree>
    <p:extLst>
      <p:ext uri="{BB962C8B-B14F-4D97-AF65-F5344CB8AC3E}">
        <p14:creationId xmlns:p14="http://schemas.microsoft.com/office/powerpoint/2010/main" val="2931659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48" r:id="rId5"/>
    <p:sldLayoutId id="2147483649" r:id="rId6"/>
    <p:sldLayoutId id="2147483650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42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47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52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4.xml"/><Relationship Id="rId3" Type="http://schemas.openxmlformats.org/officeDocument/2006/relationships/tags" Target="../tags/tag60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hyperlink" Target="http://voxpopuli.quebec/formations/module4_organiser.php" TargetMode="External"/><Relationship Id="rId5" Type="http://schemas.openxmlformats.org/officeDocument/2006/relationships/tags" Target="../tags/tag62.xml"/><Relationship Id="rId10" Type="http://schemas.openxmlformats.org/officeDocument/2006/relationships/hyperlink" Target="http://voxpopuli.quebec/formations/module9_decouvrir.php" TargetMode="External"/><Relationship Id="rId4" Type="http://schemas.openxmlformats.org/officeDocument/2006/relationships/tags" Target="../tags/tag61.xml"/><Relationship Id="rId9" Type="http://schemas.openxmlformats.org/officeDocument/2006/relationships/hyperlink" Target="http://voxpopuli.quebec/outils.php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5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2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30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3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AC34A999-D6C6-4BF3-9D94-D16D268F5B1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795015" y="6557005"/>
            <a:ext cx="11176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MAJ-CL-18-07-2022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A0B3F62A-718F-48A9-922B-6B952BB0AF50}"/>
              </a:ext>
            </a:extLst>
          </p:cNvPr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/>
              <a:t>Module 9</a:t>
            </a:r>
            <a:br>
              <a:rPr lang="fr-CA" sz="3600" dirty="0"/>
            </a:br>
            <a:r>
              <a:rPr lang="fr-CA" dirty="0"/>
              <a:t>Découvrir la démarche de réalisation d’un projet collectif</a:t>
            </a:r>
          </a:p>
        </p:txBody>
      </p:sp>
      <p:sp>
        <p:nvSpPr>
          <p:cNvPr id="11" name="Sous-titre 10">
            <a:extLst>
              <a:ext uri="{FF2B5EF4-FFF2-40B4-BE49-F238E27FC236}">
                <a16:creationId xmlns:a16="http://schemas.microsoft.com/office/drawing/2014/main" id="{F821F42C-9CE2-4290-B537-0EEBD7544A36}"/>
              </a:ext>
            </a:extLst>
          </p:cNvPr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fr-CA" dirty="0"/>
              <a:t>Leçon 9.1.6</a:t>
            </a:r>
          </a:p>
          <a:p>
            <a:pPr lvl="0"/>
            <a:r>
              <a:rPr lang="fr-CA" dirty="0"/>
              <a:t>Évaluation</a:t>
            </a:r>
          </a:p>
        </p:txBody>
      </p:sp>
    </p:spTree>
    <p:extLst>
      <p:ext uri="{BB962C8B-B14F-4D97-AF65-F5344CB8AC3E}">
        <p14:creationId xmlns:p14="http://schemas.microsoft.com/office/powerpoint/2010/main" val="891473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3008435" y="970539"/>
            <a:ext cx="4414342" cy="5699167"/>
          </a:xfrm>
          <a:prstGeom prst="rect">
            <a:avLst/>
          </a:prstGeom>
        </p:spPr>
      </p:pic>
      <p:sp>
        <p:nvSpPr>
          <p:cNvPr id="17" name="Google Shape;184;p21"/>
          <p:cNvSpPr/>
          <p:nvPr>
            <p:custDataLst>
              <p:tags r:id="rId2"/>
            </p:custDataLst>
          </p:nvPr>
        </p:nvSpPr>
        <p:spPr>
          <a:xfrm>
            <a:off x="3093956" y="2261120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0" i="0" u="none" strike="noStrike" cap="none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8" name="Légende encadrée 2 17"/>
          <p:cNvSpPr/>
          <p:nvPr>
            <p:custDataLst>
              <p:tags r:id="rId3"/>
            </p:custDataLst>
          </p:nvPr>
        </p:nvSpPr>
        <p:spPr>
          <a:xfrm>
            <a:off x="1781669" y="1225295"/>
            <a:ext cx="2198660" cy="567129"/>
          </a:xfrm>
          <a:prstGeom prst="borderCallout2">
            <a:avLst>
              <a:gd name="adj1" fmla="val 100043"/>
              <a:gd name="adj2" fmla="val 52920"/>
              <a:gd name="adj3" fmla="val 142001"/>
              <a:gd name="adj4" fmla="val 52759"/>
              <a:gd name="adj5" fmla="val 178945"/>
              <a:gd name="adj6" fmla="val 61324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Indiquer l’information générale du projet.</a:t>
            </a:r>
          </a:p>
        </p:txBody>
      </p:sp>
      <p:sp>
        <p:nvSpPr>
          <p:cNvPr id="19" name="Google Shape;184;p21"/>
          <p:cNvSpPr/>
          <p:nvPr>
            <p:custDataLst>
              <p:tags r:id="rId4"/>
            </p:custDataLst>
          </p:nvPr>
        </p:nvSpPr>
        <p:spPr>
          <a:xfrm>
            <a:off x="3093955" y="3483936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184;p21"/>
          <p:cNvSpPr/>
          <p:nvPr>
            <p:custDataLst>
              <p:tags r:id="rId5"/>
            </p:custDataLst>
          </p:nvPr>
        </p:nvSpPr>
        <p:spPr>
          <a:xfrm>
            <a:off x="3093954" y="5120499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4226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3008435" y="970539"/>
            <a:ext cx="4414342" cy="5699167"/>
          </a:xfrm>
          <a:prstGeom prst="rect">
            <a:avLst/>
          </a:prstGeom>
        </p:spPr>
      </p:pic>
      <p:sp>
        <p:nvSpPr>
          <p:cNvPr id="19" name="Google Shape;184;p21"/>
          <p:cNvSpPr/>
          <p:nvPr>
            <p:custDataLst>
              <p:tags r:id="rId2"/>
            </p:custDataLst>
          </p:nvPr>
        </p:nvSpPr>
        <p:spPr>
          <a:xfrm>
            <a:off x="3093955" y="3483936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84;p21"/>
          <p:cNvSpPr/>
          <p:nvPr>
            <p:custDataLst>
              <p:tags r:id="rId3"/>
            </p:custDataLst>
          </p:nvPr>
        </p:nvSpPr>
        <p:spPr>
          <a:xfrm>
            <a:off x="3093956" y="2261120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0" i="0" u="none" strike="noStrike" cap="none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0" name="Légende encadrée 2 19"/>
          <p:cNvSpPr/>
          <p:nvPr>
            <p:custDataLst>
              <p:tags r:id="rId4"/>
            </p:custDataLst>
          </p:nvPr>
        </p:nvSpPr>
        <p:spPr>
          <a:xfrm>
            <a:off x="1692860" y="2697480"/>
            <a:ext cx="2802190" cy="700144"/>
          </a:xfrm>
          <a:prstGeom prst="borderCallout2">
            <a:avLst>
              <a:gd name="adj1" fmla="val 99727"/>
              <a:gd name="adj2" fmla="val 40626"/>
              <a:gd name="adj3" fmla="val 114959"/>
              <a:gd name="adj4" fmla="val 41744"/>
              <a:gd name="adj5" fmla="val 121425"/>
              <a:gd name="adj6" fmla="val 48516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Indiquer le bilan financier à la fin du projet.</a:t>
            </a:r>
          </a:p>
        </p:txBody>
      </p:sp>
      <p:sp>
        <p:nvSpPr>
          <p:cNvPr id="18" name="Google Shape;184;p21"/>
          <p:cNvSpPr/>
          <p:nvPr>
            <p:custDataLst>
              <p:tags r:id="rId5"/>
            </p:custDataLst>
          </p:nvPr>
        </p:nvSpPr>
        <p:spPr>
          <a:xfrm>
            <a:off x="3093954" y="5120499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114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3008435" y="970539"/>
            <a:ext cx="4414342" cy="5699167"/>
          </a:xfrm>
          <a:prstGeom prst="rect">
            <a:avLst/>
          </a:prstGeom>
        </p:spPr>
      </p:pic>
      <p:sp>
        <p:nvSpPr>
          <p:cNvPr id="26" name="Google Shape;184;p21"/>
          <p:cNvSpPr/>
          <p:nvPr>
            <p:custDataLst>
              <p:tags r:id="rId2"/>
            </p:custDataLst>
          </p:nvPr>
        </p:nvSpPr>
        <p:spPr>
          <a:xfrm>
            <a:off x="3093954" y="5120499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7" name="Légende encadrée 2 26"/>
          <p:cNvSpPr/>
          <p:nvPr>
            <p:custDataLst>
              <p:tags r:id="rId3"/>
            </p:custDataLst>
          </p:nvPr>
        </p:nvSpPr>
        <p:spPr>
          <a:xfrm>
            <a:off x="1685952" y="4023360"/>
            <a:ext cx="3119130" cy="1020493"/>
          </a:xfrm>
          <a:prstGeom prst="borderCallout2">
            <a:avLst>
              <a:gd name="adj1" fmla="val 99864"/>
              <a:gd name="adj2" fmla="val 34096"/>
              <a:gd name="adj3" fmla="val 116356"/>
              <a:gd name="adj4" fmla="val 36504"/>
              <a:gd name="adj5" fmla="val 116542"/>
              <a:gd name="adj6" fmla="val 43941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La dernière partie du bilan est réservée aux commentaires que le conseil a notés tout au long du projet.</a:t>
            </a:r>
          </a:p>
        </p:txBody>
      </p:sp>
      <p:sp>
        <p:nvSpPr>
          <p:cNvPr id="17" name="Google Shape;184;p21"/>
          <p:cNvSpPr/>
          <p:nvPr>
            <p:custDataLst>
              <p:tags r:id="rId4"/>
            </p:custDataLst>
          </p:nvPr>
        </p:nvSpPr>
        <p:spPr>
          <a:xfrm>
            <a:off x="3093956" y="2261120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0" i="0" u="none" strike="noStrike" cap="none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4;p21"/>
          <p:cNvSpPr/>
          <p:nvPr>
            <p:custDataLst>
              <p:tags r:id="rId5"/>
            </p:custDataLst>
          </p:nvPr>
        </p:nvSpPr>
        <p:spPr>
          <a:xfrm>
            <a:off x="3093955" y="3483936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2447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AC64B2-3E21-4D8F-B75D-70979849A54D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fr-CA" dirty="0"/>
              <a:t>Certains conseils ont développé des pratiques intéressantes lors de l’évaluation d’un projet :</a:t>
            </a:r>
          </a:p>
        </p:txBody>
      </p:sp>
      <p:sp>
        <p:nvSpPr>
          <p:cNvPr id="20" name="Google Shape;107;p15">
            <a:extLst>
              <a:ext uri="{FF2B5EF4-FFF2-40B4-BE49-F238E27FC236}">
                <a16:creationId xmlns:a16="http://schemas.microsoft.com/office/drawing/2014/main" id="{5ACEFE0B-9CA9-4A4F-8857-8B981DFA40D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320622" y="3283033"/>
            <a:ext cx="6182852" cy="1414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600" dirty="0"/>
              <a:t>Amener les élus à planifier des moments d’évaluations tout au long de la démarche de projet, et ce dès le début du projet.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600" dirty="0"/>
              <a:t>Guider les membres du conseil lors des moments d’évaluation pour que chacun puisse s’exprimer et orienter les élus afin de procéder à des ajustements au projet, si nécessaire.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600" dirty="0"/>
              <a:t>Conserver, une fois remplis, les outils Vox populi pour avoir une trace du projet et pour enrichir l’expérience des prochains conseils d’élèves.</a:t>
            </a:r>
          </a:p>
          <a:p>
            <a:pPr marL="4909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8FD6281-4063-47A4-9CC8-929E623E4F88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5564848" y="1522633"/>
            <a:ext cx="2938625" cy="307777"/>
          </a:xfrm>
          <a:prstGeom prst="rect">
            <a:avLst/>
          </a:prstGeom>
          <a:solidFill>
            <a:srgbClr val="B8C724"/>
          </a:solidFill>
        </p:spPr>
        <p:txBody>
          <a:bodyPr wrap="none" rtlCol="0">
            <a:spAutoFit/>
          </a:bodyPr>
          <a:lstStyle/>
          <a:p>
            <a:r>
              <a:rPr lang="fr-CA" b="1" dirty="0">
                <a:solidFill>
                  <a:schemeClr val="bg1"/>
                </a:solidFill>
              </a:rPr>
              <a:t>TRUCS ET ASTUCES DU MILIEU</a:t>
            </a:r>
          </a:p>
        </p:txBody>
      </p:sp>
    </p:spTree>
    <p:extLst>
      <p:ext uri="{BB962C8B-B14F-4D97-AF65-F5344CB8AC3E}">
        <p14:creationId xmlns:p14="http://schemas.microsoft.com/office/powerpoint/2010/main" val="1631029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208;p23">
            <a:extLst>
              <a:ext uri="{FF2B5EF4-FFF2-40B4-BE49-F238E27FC236}">
                <a16:creationId xmlns:a16="http://schemas.microsoft.com/office/drawing/2014/main" id="{98A3F55F-A45F-475E-A8DF-83B5EEA2E93E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926689" y="4536115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16000">
              <a:buSzPct val="100000"/>
            </a:pPr>
            <a:r>
              <a:rPr lang="fr-FR" dirty="0"/>
              <a:t>Consultez les outils présentés </a:t>
            </a:r>
            <a:r>
              <a:rPr lang="fr-FR" dirty="0">
                <a:solidFill>
                  <a:schemeClr val="tx1"/>
                </a:solidFill>
              </a:rPr>
              <a:t>dans la section</a:t>
            </a:r>
            <a:r>
              <a:rPr lang="fr-FR" i="1" dirty="0">
                <a:solidFill>
                  <a:schemeClr val="tx1"/>
                </a:solidFill>
              </a:rPr>
              <a:t> </a:t>
            </a:r>
            <a:r>
              <a:rPr lang="fr-FR" u="sng" dirty="0">
                <a:solidFill>
                  <a:srgbClr val="0070C0"/>
                </a:solidFill>
                <a:hlinkClick r:id="rId9"/>
              </a:rPr>
              <a:t>Boîte à outils</a:t>
            </a:r>
            <a:r>
              <a:rPr lang="fr-FR" i="1" dirty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du site Web de Vox populi.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Consultez les projets de différents milieux dans la leçon 9.2 – Projets inspirants du </a:t>
            </a:r>
            <a:r>
              <a:rPr lang="fr-CA" dirty="0">
                <a:solidFill>
                  <a:schemeClr val="tx1"/>
                </a:solidFill>
                <a:hlinkClick r:id="rId10"/>
              </a:rPr>
              <a:t>Module 9 – Découvrir la démarche de réalisation d’un projet collectif</a:t>
            </a:r>
            <a:r>
              <a:rPr lang="fr-FR" u="sng" dirty="0">
                <a:solidFill>
                  <a:schemeClr val="tx1"/>
                </a:solidFill>
                <a:hlinkClick r:id="rId11"/>
              </a:rPr>
              <a:t> </a:t>
            </a:r>
            <a:r>
              <a:rPr lang="fr-FR" dirty="0"/>
              <a:t>du site Web de Vox populi.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A9CF708A-D2D8-4B06-A320-030E91A86184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77439" y="2236928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9.1.1 – Observation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9.1.2 – Clarification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9.1.3 – Partenaires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9.1.4 – Échéancier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9.1.5 – Budget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9.1.6 – Évaluation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14000"/>
              </a:lnSpc>
              <a:spcAft>
                <a:spcPts val="600"/>
              </a:spcAft>
            </a:pPr>
            <a:endParaRPr lang="fr-CA" sz="1600" dirty="0"/>
          </a:p>
        </p:txBody>
      </p:sp>
      <p:sp>
        <p:nvSpPr>
          <p:cNvPr id="208" name="Google Shape;208;p23"/>
          <p:cNvSpPr txBox="1">
            <a:spLocks noGrp="1"/>
          </p:cNvSpPr>
          <p:nvPr>
            <p:ph type="title"/>
            <p:custDataLst>
              <p:tags r:id="rId3"/>
            </p:custDataLst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16000">
              <a:buSzPct val="100000"/>
            </a:pPr>
            <a:r>
              <a:rPr lang="fr-CA" sz="1600" dirty="0"/>
              <a:t>Vous avez terminé la leçon 9.1.6 </a:t>
            </a:r>
            <a:r>
              <a:rPr lang="fr-CA" dirty="0"/>
              <a:t>–</a:t>
            </a:r>
            <a:r>
              <a:rPr lang="fr-CA" sz="1600" dirty="0"/>
              <a:t> Évaluer</a:t>
            </a:r>
            <a:r>
              <a:rPr lang="fr-CA" dirty="0"/>
              <a:t>.</a:t>
            </a:r>
            <a:br>
              <a:rPr lang="fr-CA" dirty="0"/>
            </a:br>
            <a:endParaRPr sz="1600" dirty="0"/>
          </a:p>
        </p:txBody>
      </p:sp>
      <p:sp>
        <p:nvSpPr>
          <p:cNvPr id="27" name="Rectangle 26"/>
          <p:cNvSpPr/>
          <p:nvPr>
            <p:custDataLst>
              <p:tags r:id="rId4"/>
            </p:custDataLst>
          </p:nvPr>
        </p:nvSpPr>
        <p:spPr>
          <a:xfrm>
            <a:off x="1926689" y="2014806"/>
            <a:ext cx="216000" cy="108000"/>
          </a:xfrm>
          <a:prstGeom prst="rect">
            <a:avLst/>
          </a:prstGeom>
          <a:solidFill>
            <a:srgbClr val="B8C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CBF110-F5D5-48FD-892E-46D10B6ADF6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926689" y="4732322"/>
            <a:ext cx="216000" cy="108000"/>
          </a:xfrm>
          <a:prstGeom prst="rect">
            <a:avLst/>
          </a:prstGeom>
          <a:solidFill>
            <a:srgbClr val="B8C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42FDDC-4CD4-483E-9062-0E9FE493BD3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926689" y="5482215"/>
            <a:ext cx="216000" cy="108000"/>
          </a:xfrm>
          <a:prstGeom prst="rect">
            <a:avLst/>
          </a:prstGeom>
          <a:solidFill>
            <a:srgbClr val="B8C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6620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575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E6D337-B88B-4AB0-8FAF-1B4B7957764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Dans cette leçon, il est question de l’évaluation tout au long du projet.</a:t>
            </a:r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DAD50CB9-6E2E-40D2-946B-AF9F48A5FD37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2799954" y="2449816"/>
            <a:ext cx="4411521" cy="2929952"/>
            <a:chOff x="-1541512" y="1126072"/>
            <a:chExt cx="3777191" cy="2508656"/>
          </a:xfrm>
        </p:grpSpPr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1EC5046C-D07E-4402-9667-B4D95466ECA3}"/>
                </a:ext>
              </a:extLst>
            </p:cNvPr>
            <p:cNvGrpSpPr/>
            <p:nvPr/>
          </p:nvGrpSpPr>
          <p:grpSpPr>
            <a:xfrm>
              <a:off x="-399339" y="1126072"/>
              <a:ext cx="2635018" cy="2508656"/>
              <a:chOff x="4202804" y="3832375"/>
              <a:chExt cx="2635018" cy="2508656"/>
            </a:xfrm>
          </p:grpSpPr>
          <p:pic>
            <p:nvPicPr>
              <p:cNvPr id="37" name="Image 36">
                <a:extLst>
                  <a:ext uri="{FF2B5EF4-FFF2-40B4-BE49-F238E27FC236}">
                    <a16:creationId xmlns:a16="http://schemas.microsoft.com/office/drawing/2014/main" id="{195FB0DA-05F1-4050-952F-D9E3BFE37A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alphaModFix amt="3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02804" y="3832375"/>
                <a:ext cx="2635018" cy="2508656"/>
              </a:xfrm>
              <a:prstGeom prst="rect">
                <a:avLst/>
              </a:prstGeom>
            </p:spPr>
          </p:pic>
          <p:sp>
            <p:nvSpPr>
              <p:cNvPr id="38" name="Hexagone 37">
                <a:extLst>
                  <a:ext uri="{FF2B5EF4-FFF2-40B4-BE49-F238E27FC236}">
                    <a16:creationId xmlns:a16="http://schemas.microsoft.com/office/drawing/2014/main" id="{528E763C-5E60-42B6-BEFE-1E811E630FD0}"/>
                  </a:ext>
                </a:extLst>
              </p:cNvPr>
              <p:cNvSpPr/>
              <p:nvPr/>
            </p:nvSpPr>
            <p:spPr>
              <a:xfrm rot="16200000">
                <a:off x="4624568" y="5414846"/>
                <a:ext cx="967228" cy="824261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</p:grpSp>
        <p:sp>
          <p:nvSpPr>
            <p:cNvPr id="36" name="Flèche : droite 35">
              <a:extLst>
                <a:ext uri="{FF2B5EF4-FFF2-40B4-BE49-F238E27FC236}">
                  <a16:creationId xmlns:a16="http://schemas.microsoft.com/office/drawing/2014/main" id="{A461B8FB-DAD7-4F38-83CD-34E9CE22B270}"/>
                </a:ext>
              </a:extLst>
            </p:cNvPr>
            <p:cNvSpPr/>
            <p:nvPr/>
          </p:nvSpPr>
          <p:spPr>
            <a:xfrm>
              <a:off x="-1541512" y="3170172"/>
              <a:ext cx="592920" cy="342900"/>
            </a:xfrm>
            <a:prstGeom prst="rightArrow">
              <a:avLst/>
            </a:prstGeom>
            <a:solidFill>
              <a:srgbClr val="18AA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93FB2320-932D-4491-A71C-104D10CD15FA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4338722" y="4295871"/>
            <a:ext cx="1374335" cy="148313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D9CF6F-8960-4739-92C8-BEE054A83EB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r-CA" dirty="0"/>
              <a:t>Pourquoi est-il important d’évaluer le projet tout au long de la réalisation?</a:t>
            </a:r>
            <a:br>
              <a:rPr lang="fr-CA" dirty="0"/>
            </a:br>
            <a:endParaRPr lang="fr-CA" dirty="0"/>
          </a:p>
        </p:txBody>
      </p:sp>
      <p:sp>
        <p:nvSpPr>
          <p:cNvPr id="19" name="Google Shape;107;p15"/>
          <p:cNvSpPr txBox="1"/>
          <p:nvPr>
            <p:custDataLst>
              <p:tags r:id="rId2"/>
            </p:custDataLst>
          </p:nvPr>
        </p:nvSpPr>
        <p:spPr>
          <a:xfrm>
            <a:off x="1937021" y="2800027"/>
            <a:ext cx="6182852" cy="1414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90950" marR="0" lvl="0" indent="-285750" algn="l" rtl="0">
              <a:spcAft>
                <a:spcPts val="80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fr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Maintenir le cap lors de la réalisation;</a:t>
            </a:r>
          </a:p>
          <a:p>
            <a:pPr marL="490950" marR="0" lvl="0" indent="-285750" algn="l" rtl="0">
              <a:spcAft>
                <a:spcPts val="80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dk1"/>
                </a:solidFill>
              </a:rPr>
              <a:t>Prévenir les dérapages et les conflits;</a:t>
            </a:r>
          </a:p>
          <a:p>
            <a:pPr marL="490950" marR="0" lvl="0" indent="-285750" algn="l" rtl="0">
              <a:spcAft>
                <a:spcPts val="80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dk1"/>
                </a:solidFill>
              </a:rPr>
              <a:t>Favoriser la réussite du projet.</a:t>
            </a:r>
          </a:p>
          <a:p>
            <a:pPr marL="4909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ECD88655-4399-4B8B-82B9-31528D7B7853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387679" y="3507290"/>
            <a:ext cx="1561762" cy="121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99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>
            <a:extLst>
              <a:ext uri="{FF2B5EF4-FFF2-40B4-BE49-F238E27FC236}">
                <a16:creationId xmlns:a16="http://schemas.microsoft.com/office/drawing/2014/main" id="{3B1528D6-454C-4685-A437-035BFD0FA76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221992" y="4050792"/>
            <a:ext cx="1865376" cy="63093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4" name="Image 3" descr="Une image contenant jouet, dessin&#10;&#10;Description générée automatiquement">
            <a:extLst>
              <a:ext uri="{FF2B5EF4-FFF2-40B4-BE49-F238E27FC236}">
                <a16:creationId xmlns:a16="http://schemas.microsoft.com/office/drawing/2014/main" id="{716F7722-EA9F-44FC-9207-7AB69EEE8AFF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 flipH="1">
            <a:off x="2096920" y="1830410"/>
            <a:ext cx="2219048" cy="285714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11178CA5-0336-4C7F-9BEA-B382A1EB1A63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3108960" y="1830410"/>
            <a:ext cx="5120640" cy="813037"/>
          </a:xfrm>
        </p:spPr>
        <p:txBody>
          <a:bodyPr/>
          <a:lstStyle/>
          <a:p>
            <a:r>
              <a:rPr lang="fr-FR" dirty="0"/>
              <a:t>Pour soutenir le conseil dans l’évaluation du projet, l’équipe de Vox populi a développé des outils. Consultez-les à la page suivante.</a:t>
            </a:r>
            <a:br>
              <a:rPr lang="fr-FR" dirty="0"/>
            </a:br>
            <a:br>
              <a:rPr lang="fr-CA" dirty="0"/>
            </a:br>
            <a:br>
              <a:rPr lang="fr-CA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8066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3023841" y="970539"/>
            <a:ext cx="4425830" cy="5706435"/>
          </a:xfrm>
          <a:prstGeom prst="rect">
            <a:avLst/>
          </a:prstGeom>
        </p:spPr>
      </p:pic>
      <p:sp>
        <p:nvSpPr>
          <p:cNvPr id="27" name="Google Shape;184;p21"/>
          <p:cNvSpPr/>
          <p:nvPr>
            <p:custDataLst>
              <p:tags r:id="rId2"/>
            </p:custDataLst>
          </p:nvPr>
        </p:nvSpPr>
        <p:spPr>
          <a:xfrm>
            <a:off x="3102065" y="1626056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84;p21"/>
          <p:cNvSpPr/>
          <p:nvPr>
            <p:custDataLst>
              <p:tags r:id="rId3"/>
            </p:custDataLst>
          </p:nvPr>
        </p:nvSpPr>
        <p:spPr>
          <a:xfrm>
            <a:off x="3102066" y="2199934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4;p21"/>
          <p:cNvSpPr/>
          <p:nvPr>
            <p:custDataLst>
              <p:tags r:id="rId4"/>
            </p:custDataLst>
          </p:nvPr>
        </p:nvSpPr>
        <p:spPr>
          <a:xfrm>
            <a:off x="3102066" y="3073384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9" name="Légende encadrée 2 28"/>
          <p:cNvSpPr/>
          <p:nvPr>
            <p:custDataLst>
              <p:tags r:id="rId5"/>
            </p:custDataLst>
          </p:nvPr>
        </p:nvSpPr>
        <p:spPr>
          <a:xfrm>
            <a:off x="1639453" y="2037717"/>
            <a:ext cx="1719787" cy="1887169"/>
          </a:xfrm>
          <a:prstGeom prst="borderCallout2">
            <a:avLst>
              <a:gd name="adj1" fmla="val 324"/>
              <a:gd name="adj2" fmla="val 44994"/>
              <a:gd name="adj3" fmla="val -12460"/>
              <a:gd name="adj4" fmla="val 47392"/>
              <a:gd name="adj5" fmla="val -15355"/>
              <a:gd name="adj6" fmla="val 82769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L’outil </a:t>
            </a:r>
            <a:r>
              <a:rPr lang="fr-CA" b="1" dirty="0">
                <a:solidFill>
                  <a:schemeClr val="tx1"/>
                </a:solidFill>
              </a:rPr>
              <a:t>Évaluation du projet </a:t>
            </a:r>
            <a:r>
              <a:rPr lang="fr-CA" dirty="0">
                <a:solidFill>
                  <a:schemeClr val="tx1"/>
                </a:solidFill>
              </a:rPr>
              <a:t>permet aux membres du conseil d’évaluer leur projet à différents moments lors de la réalisation.</a:t>
            </a:r>
            <a:endParaRPr lang="fr-CA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Google Shape;184;p21"/>
          <p:cNvSpPr/>
          <p:nvPr>
            <p:custDataLst>
              <p:tags r:id="rId6"/>
            </p:custDataLst>
          </p:nvPr>
        </p:nvSpPr>
        <p:spPr>
          <a:xfrm>
            <a:off x="5592154" y="2457109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0" i="0" u="none" strike="noStrike" cap="none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7524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3023841" y="970539"/>
            <a:ext cx="4425830" cy="5706435"/>
          </a:xfrm>
          <a:prstGeom prst="rect">
            <a:avLst/>
          </a:prstGeom>
        </p:spPr>
      </p:pic>
      <p:sp>
        <p:nvSpPr>
          <p:cNvPr id="17" name="Google Shape;184;p21"/>
          <p:cNvSpPr/>
          <p:nvPr>
            <p:custDataLst>
              <p:tags r:id="rId2"/>
            </p:custDataLst>
          </p:nvPr>
        </p:nvSpPr>
        <p:spPr>
          <a:xfrm>
            <a:off x="3102066" y="2199934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84;p21"/>
          <p:cNvSpPr/>
          <p:nvPr>
            <p:custDataLst>
              <p:tags r:id="rId3"/>
            </p:custDataLst>
          </p:nvPr>
        </p:nvSpPr>
        <p:spPr>
          <a:xfrm>
            <a:off x="3102065" y="1626056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184;p21"/>
          <p:cNvSpPr/>
          <p:nvPr>
            <p:custDataLst>
              <p:tags r:id="rId4"/>
            </p:custDataLst>
          </p:nvPr>
        </p:nvSpPr>
        <p:spPr>
          <a:xfrm>
            <a:off x="3102066" y="3073384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8" name="Légende encadrée 2 17"/>
          <p:cNvSpPr/>
          <p:nvPr>
            <p:custDataLst>
              <p:tags r:id="rId5"/>
            </p:custDataLst>
          </p:nvPr>
        </p:nvSpPr>
        <p:spPr>
          <a:xfrm>
            <a:off x="1603410" y="2555070"/>
            <a:ext cx="2194270" cy="1089841"/>
          </a:xfrm>
          <a:prstGeom prst="borderCallout2">
            <a:avLst>
              <a:gd name="adj1" fmla="val -201"/>
              <a:gd name="adj2" fmla="val 58221"/>
              <a:gd name="adj3" fmla="val -17689"/>
              <a:gd name="adj4" fmla="val 58060"/>
              <a:gd name="adj5" fmla="val -18297"/>
              <a:gd name="adj6" fmla="val 67391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Remplissez le tableau avec les membres du conseil en utilisant les valeurs de la légende pour évaluer le projet.</a:t>
            </a:r>
          </a:p>
        </p:txBody>
      </p:sp>
      <p:sp>
        <p:nvSpPr>
          <p:cNvPr id="21" name="Google Shape;184;p21"/>
          <p:cNvSpPr/>
          <p:nvPr>
            <p:custDataLst>
              <p:tags r:id="rId6"/>
            </p:custDataLst>
          </p:nvPr>
        </p:nvSpPr>
        <p:spPr>
          <a:xfrm>
            <a:off x="5592154" y="2457109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0" i="0" u="none" strike="noStrike" cap="none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902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3023841" y="970539"/>
            <a:ext cx="4425830" cy="5706435"/>
          </a:xfrm>
          <a:prstGeom prst="rect">
            <a:avLst/>
          </a:prstGeom>
        </p:spPr>
      </p:pic>
      <p:sp>
        <p:nvSpPr>
          <p:cNvPr id="26" name="Google Shape;184;p21"/>
          <p:cNvSpPr/>
          <p:nvPr>
            <p:custDataLst>
              <p:tags r:id="rId2"/>
            </p:custDataLst>
          </p:nvPr>
        </p:nvSpPr>
        <p:spPr>
          <a:xfrm>
            <a:off x="5592154" y="2457109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0" i="0" u="none" strike="noStrike" cap="none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84;p21"/>
          <p:cNvSpPr/>
          <p:nvPr>
            <p:custDataLst>
              <p:tags r:id="rId3"/>
            </p:custDataLst>
          </p:nvPr>
        </p:nvSpPr>
        <p:spPr>
          <a:xfrm>
            <a:off x="3102065" y="1626056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4;p21"/>
          <p:cNvSpPr/>
          <p:nvPr>
            <p:custDataLst>
              <p:tags r:id="rId4"/>
            </p:custDataLst>
          </p:nvPr>
        </p:nvSpPr>
        <p:spPr>
          <a:xfrm>
            <a:off x="3102066" y="2199934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8" name="Légende encadrée 2 27"/>
          <p:cNvSpPr/>
          <p:nvPr>
            <p:custDataLst>
              <p:tags r:id="rId5"/>
            </p:custDataLst>
          </p:nvPr>
        </p:nvSpPr>
        <p:spPr>
          <a:xfrm>
            <a:off x="1686169" y="1335024"/>
            <a:ext cx="3710583" cy="1246812"/>
          </a:xfrm>
          <a:prstGeom prst="borderCallout2">
            <a:avLst>
              <a:gd name="adj1" fmla="val 70243"/>
              <a:gd name="adj2" fmla="val 99770"/>
              <a:gd name="adj3" fmla="val 70805"/>
              <a:gd name="adj4" fmla="val 105891"/>
              <a:gd name="adj5" fmla="val 88171"/>
              <a:gd name="adj6" fmla="val 107950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Chaque projet doit être évalué à différents moments pour pouvoir effectuer des ajustements au besoin. En notant la date de l’évaluation, le conseil s’assure de garder des traces de l’évolution du projet.</a:t>
            </a:r>
          </a:p>
        </p:txBody>
      </p:sp>
    </p:spTree>
    <p:extLst>
      <p:ext uri="{BB962C8B-B14F-4D97-AF65-F5344CB8AC3E}">
        <p14:creationId xmlns:p14="http://schemas.microsoft.com/office/powerpoint/2010/main" val="750766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3023841" y="970539"/>
            <a:ext cx="4425830" cy="5706435"/>
          </a:xfrm>
          <a:prstGeom prst="rect">
            <a:avLst/>
          </a:prstGeom>
        </p:spPr>
      </p:pic>
      <p:sp>
        <p:nvSpPr>
          <p:cNvPr id="19" name="Google Shape;184;p21"/>
          <p:cNvSpPr/>
          <p:nvPr>
            <p:custDataLst>
              <p:tags r:id="rId2"/>
            </p:custDataLst>
          </p:nvPr>
        </p:nvSpPr>
        <p:spPr>
          <a:xfrm>
            <a:off x="3102066" y="3073384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0" i="0" u="none" strike="noStrike" cap="none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4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84;p21"/>
          <p:cNvSpPr/>
          <p:nvPr>
            <p:custDataLst>
              <p:tags r:id="rId3"/>
            </p:custDataLst>
          </p:nvPr>
        </p:nvSpPr>
        <p:spPr>
          <a:xfrm>
            <a:off x="3102065" y="1626056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1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4;p21"/>
          <p:cNvSpPr/>
          <p:nvPr>
            <p:custDataLst>
              <p:tags r:id="rId4"/>
            </p:custDataLst>
          </p:nvPr>
        </p:nvSpPr>
        <p:spPr>
          <a:xfrm>
            <a:off x="3102066" y="2199934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84;p21"/>
          <p:cNvSpPr/>
          <p:nvPr>
            <p:custDataLst>
              <p:tags r:id="rId5"/>
            </p:custDataLst>
          </p:nvPr>
        </p:nvSpPr>
        <p:spPr>
          <a:xfrm>
            <a:off x="5592154" y="2457109"/>
            <a:ext cx="257175" cy="257175"/>
          </a:xfrm>
          <a:prstGeom prst="ellipse">
            <a:avLst/>
          </a:prstGeom>
          <a:solidFill>
            <a:srgbClr val="8CC63F"/>
          </a:solidFill>
          <a:ln w="12700" cap="flat" cmpd="sng">
            <a:solidFill>
              <a:srgbClr val="1417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0" i="0" u="none" strike="noStrike" cap="none" dirty="0">
                <a:solidFill>
                  <a:schemeClr val="lt1"/>
                </a:solidFill>
                <a:latin typeface="+mn-lt"/>
                <a:ea typeface="Calibri"/>
                <a:cs typeface="Calibri"/>
                <a:sym typeface="Calibri"/>
              </a:rPr>
              <a:t>3</a:t>
            </a:r>
            <a:endParaRPr sz="16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0" name="Légende encadrée 2 19"/>
          <p:cNvSpPr/>
          <p:nvPr>
            <p:custDataLst>
              <p:tags r:id="rId6"/>
            </p:custDataLst>
          </p:nvPr>
        </p:nvSpPr>
        <p:spPr>
          <a:xfrm>
            <a:off x="1538237" y="3429000"/>
            <a:ext cx="1821003" cy="1464466"/>
          </a:xfrm>
          <a:prstGeom prst="borderCallout2">
            <a:avLst>
              <a:gd name="adj1" fmla="val -208"/>
              <a:gd name="adj2" fmla="val 40059"/>
              <a:gd name="adj3" fmla="val -11957"/>
              <a:gd name="adj4" fmla="val 43907"/>
              <a:gd name="adj5" fmla="val -14848"/>
              <a:gd name="adj6" fmla="val 84381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Les énoncés suivants permettent d’évaluer le projet de façon uniforme lors de chacune des évaluations.</a:t>
            </a:r>
          </a:p>
        </p:txBody>
      </p:sp>
    </p:spTree>
    <p:extLst>
      <p:ext uri="{BB962C8B-B14F-4D97-AF65-F5344CB8AC3E}">
        <p14:creationId xmlns:p14="http://schemas.microsoft.com/office/powerpoint/2010/main" val="205955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178CA5-0336-4C7F-9BEA-B382A1EB1A63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Bien que le conseil évalue le projet à plusieurs reprises lors de sa réalisation, il demeure important de faire un bilan à la fin du projet. Ce bilan permettra de faire ressortir les bons coups et les défis rencontrés lors de la réalisation. Les leçons apprises pourront servir à d’autres projets ou aux prochains conseils d’élèves.</a:t>
            </a:r>
            <a:br>
              <a:rPr lang="fr-CA" dirty="0"/>
            </a:br>
            <a:br>
              <a:rPr lang="fr-CA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72729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23f9c8-bac7-42ba-8538-2846167e7cde">
      <Terms xmlns="http://schemas.microsoft.com/office/infopath/2007/PartnerControls"/>
    </lcf76f155ced4ddcb4097134ff3c332f>
    <TaxCatchAll xmlns="4089a433-1ed9-4eb1-90a2-2157aecae93d" xsi:nil="true"/>
    <SharedWithUsers xmlns="4089a433-1ed9-4eb1-90a2-2157aecae93d">
      <UserInfo>
        <DisplayName/>
        <AccountId xsi:nil="true"/>
        <AccountType/>
      </UserInfo>
    </SharedWithUsers>
    <MediaLengthInSeconds xmlns="5f23f9c8-bac7-42ba-8538-2846167e7cd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69D2960428884B85B8459D9994785A" ma:contentTypeVersion="16" ma:contentTypeDescription="Crée un document." ma:contentTypeScope="" ma:versionID="eb7bb77713cab5e48c3b428ce7dd32c3">
  <xsd:schema xmlns:xsd="http://www.w3.org/2001/XMLSchema" xmlns:xs="http://www.w3.org/2001/XMLSchema" xmlns:p="http://schemas.microsoft.com/office/2006/metadata/properties" xmlns:ns2="5f23f9c8-bac7-42ba-8538-2846167e7cde" xmlns:ns3="4089a433-1ed9-4eb1-90a2-2157aecae93d" targetNamespace="http://schemas.microsoft.com/office/2006/metadata/properties" ma:root="true" ma:fieldsID="a3891b890f8203515b20d28028daa648" ns2:_="" ns3:_="">
    <xsd:import namespace="5f23f9c8-bac7-42ba-8538-2846167e7cde"/>
    <xsd:import namespace="4089a433-1ed9-4eb1-90a2-2157aecae9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23f9c8-bac7-42ba-8538-2846167e7c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b7b8f9ed-6a47-431a-893d-9cdf97823e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89a433-1ed9-4eb1-90a2-2157aecae93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89030b5-b48c-427a-aebd-f98205b9d845}" ma:internalName="TaxCatchAll" ma:showField="CatchAllData" ma:web="4089a433-1ed9-4eb1-90a2-2157aecae9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2FE955-8CC4-4D21-B9FA-4004E99C5F3E}">
  <ds:schemaRefs>
    <ds:schemaRef ds:uri="http://schemas.microsoft.com/office/2006/metadata/properties"/>
    <ds:schemaRef ds:uri="http://schemas.microsoft.com/office/infopath/2007/PartnerControls"/>
    <ds:schemaRef ds:uri="cb42c1a8-2351-4f93-ab52-dbe9a46ce7a7"/>
    <ds:schemaRef ds:uri="18125639-ec9c-4d4f-9296-77d56083990c"/>
  </ds:schemaRefs>
</ds:datastoreItem>
</file>

<file path=customXml/itemProps2.xml><?xml version="1.0" encoding="utf-8"?>
<ds:datastoreItem xmlns:ds="http://schemas.openxmlformats.org/officeDocument/2006/customXml" ds:itemID="{41358391-4326-46AA-AE87-5E914C1D1D41}"/>
</file>

<file path=customXml/itemProps3.xml><?xml version="1.0" encoding="utf-8"?>
<ds:datastoreItem xmlns:ds="http://schemas.openxmlformats.org/officeDocument/2006/customXml" ds:itemID="{E1ECCEBF-14C5-4D1E-B814-64FEEBD878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517</Words>
  <Application>Microsoft Office PowerPoint</Application>
  <PresentationFormat>Affichage à l'écran (4:3)</PresentationFormat>
  <Paragraphs>57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Arial Unicode MS</vt:lpstr>
      <vt:lpstr>Calibri</vt:lpstr>
      <vt:lpstr>Thème Office</vt:lpstr>
      <vt:lpstr>Module 9 Découvrir la démarche de réalisation d’un projet collectif</vt:lpstr>
      <vt:lpstr>Dans cette leçon, il est question de l’évaluation tout au long du projet.</vt:lpstr>
      <vt:lpstr>Pourquoi est-il important d’évaluer le projet tout au long de la réalisation? </vt:lpstr>
      <vt:lpstr>Pour soutenir le conseil dans l’évaluation du projet, l’équipe de Vox populi a développé des outils. Consultez-les à la page suivante.   </vt:lpstr>
      <vt:lpstr>Présentation PowerPoint</vt:lpstr>
      <vt:lpstr>Présentation PowerPoint</vt:lpstr>
      <vt:lpstr>Présentation PowerPoint</vt:lpstr>
      <vt:lpstr>Présentation PowerPoint</vt:lpstr>
      <vt:lpstr>Bien que le conseil évalue le projet à plusieurs reprises lors de sa réalisation, il demeure important de faire un bilan à la fin du projet. Ce bilan permettra de faire ressortir les bons coups et les défis rencontrés lors de la réalisation. Les leçons apprises pourront servir à d’autres projets ou aux prochains conseils d’élèves.  </vt:lpstr>
      <vt:lpstr>Présentation PowerPoint</vt:lpstr>
      <vt:lpstr>Présentation PowerPoint</vt:lpstr>
      <vt:lpstr>Présentation PowerPoint</vt:lpstr>
      <vt:lpstr>Certains conseils ont développé des pratiques intéressantes lors de l’évaluation d’un projet :</vt:lpstr>
      <vt:lpstr>Vous avez terminé la leçon 9.1.6 – Évaluer.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 Déterminer la place du conseil d’élèves dans l’école</dc:title>
  <dc:creator>Élyse Bolduc</dc:creator>
  <cp:lastModifiedBy>Catherine Lebossé</cp:lastModifiedBy>
  <cp:revision>112</cp:revision>
  <dcterms:modified xsi:type="dcterms:W3CDTF">2022-07-28T12:31:27Z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0x0101005A69D2960428884B85B8459D9994785A</vt:lpwstr>
  </property>
  <property fmtid="{D5CDD505-2E9C-101B-9397-08002B2CF9AE}" pid="3" name="MediaServiceImageTags">
    <vt:lpwstr/>
  </property>
  <property fmtid="{D5CDD505-2E9C-101B-9397-08002B2CF9AE}" pid="4" name="Order">
    <vt:r8>239400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